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handoutMasterIdLst>
    <p:handoutMasterId r:id="rId17"/>
  </p:handoutMasterIdLst>
  <p:sldIdLst>
    <p:sldId id="282" r:id="rId2"/>
    <p:sldId id="302" r:id="rId3"/>
    <p:sldId id="299" r:id="rId4"/>
    <p:sldId id="506" r:id="rId5"/>
    <p:sldId id="525" r:id="rId6"/>
    <p:sldId id="533" r:id="rId7"/>
    <p:sldId id="534" r:id="rId8"/>
    <p:sldId id="535" r:id="rId9"/>
    <p:sldId id="532" r:id="rId10"/>
    <p:sldId id="527" r:id="rId11"/>
    <p:sldId id="531" r:id="rId12"/>
    <p:sldId id="536" r:id="rId13"/>
    <p:sldId id="538" r:id="rId14"/>
    <p:sldId id="296" r:id="rId1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5DA2"/>
    <a:srgbClr val="C13F3F"/>
    <a:srgbClr val="000000"/>
    <a:srgbClr val="FFFF99"/>
    <a:srgbClr val="D92121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49" autoAdjust="0"/>
    <p:restoredTop sz="96357" autoAdjust="0"/>
  </p:normalViewPr>
  <p:slideViewPr>
    <p:cSldViewPr>
      <p:cViewPr varScale="1">
        <p:scale>
          <a:sx n="111" d="100"/>
          <a:sy n="111" d="100"/>
        </p:scale>
        <p:origin x="138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91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3142" y="4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5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13" y="5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/>
          <a:lstStyle>
            <a:lvl1pPr algn="r">
              <a:defRPr sz="1200"/>
            </a:lvl1pPr>
          </a:lstStyle>
          <a:p>
            <a:fld id="{4F0938CC-CE79-4435-A706-83705538FAFE}" type="datetimeFigureOut">
              <a:rPr lang="en-US" smtClean="0"/>
              <a:pPr/>
              <a:t>10/2/2023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354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13" y="9119354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 anchor="b"/>
          <a:lstStyle>
            <a:lvl1pPr algn="r">
              <a:defRPr sz="1200"/>
            </a:lvl1pPr>
          </a:lstStyle>
          <a:p>
            <a:fld id="{D669F728-D530-4620-B9D3-C4599D1731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9986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5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13" y="5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/>
          <a:lstStyle>
            <a:lvl1pPr algn="r">
              <a:defRPr sz="1200"/>
            </a:lvl1pPr>
          </a:lstStyle>
          <a:p>
            <a:fld id="{D67B964A-190D-4150-B132-A0F976DCD8AC}" type="datetimeFigureOut">
              <a:rPr lang="en-US" smtClean="0"/>
              <a:pPr/>
              <a:t>10/2/2023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39" tIns="47020" rIns="94039" bIns="470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53" y="4561307"/>
            <a:ext cx="5851504" cy="4320377"/>
          </a:xfrm>
          <a:prstGeom prst="rect">
            <a:avLst/>
          </a:prstGeom>
        </p:spPr>
        <p:txBody>
          <a:bodyPr vert="horz" lIns="94039" tIns="47020" rIns="94039" bIns="470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354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13" y="9119354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 anchor="b"/>
          <a:lstStyle>
            <a:lvl1pPr algn="r">
              <a:defRPr sz="1200"/>
            </a:lvl1pPr>
          </a:lstStyle>
          <a:p>
            <a:fld id="{25FD98E6-C4B7-402B-9B62-381BA5333B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470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1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14;p1:notes"/>
          <p:cNvSpPr txBox="1">
            <a:spLocks noGrp="1"/>
          </p:cNvSpPr>
          <p:nvPr>
            <p:ph type="sldNum" idx="12"/>
          </p:nvPr>
        </p:nvSpPr>
        <p:spPr>
          <a:xfrm>
            <a:off x="3970675" y="8772553"/>
            <a:ext cx="3038155" cy="461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2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25;p2:notes"/>
          <p:cNvSpPr txBox="1">
            <a:spLocks noGrp="1"/>
          </p:cNvSpPr>
          <p:nvPr>
            <p:ph type="sldNum" idx="12"/>
          </p:nvPr>
        </p:nvSpPr>
        <p:spPr>
          <a:xfrm>
            <a:off x="3970675" y="8772553"/>
            <a:ext cx="3038155" cy="461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07988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5" name="Google Shape;135;p3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36;p3:notes"/>
          <p:cNvSpPr txBox="1">
            <a:spLocks noGrp="1"/>
          </p:cNvSpPr>
          <p:nvPr>
            <p:ph type="sldNum" idx="12"/>
          </p:nvPr>
        </p:nvSpPr>
        <p:spPr>
          <a:xfrm>
            <a:off x="3970675" y="8772553"/>
            <a:ext cx="3038155" cy="461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4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</p:spPr>
        <p:txBody>
          <a:bodyPr spcFirstLastPara="1" wrap="square" lIns="89775" tIns="44875" rIns="89775" bIns="4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5" name="Google Shape;25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-2875" y="3962400"/>
            <a:ext cx="9133935" cy="1828800"/>
          </a:xfrm>
        </p:spPr>
        <p:txBody>
          <a:bodyPr anchor="b"/>
          <a:lstStyle>
            <a:lvl1pPr>
              <a:defRPr cap="none" baseline="0">
                <a:solidFill>
                  <a:srgbClr val="002060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-1905000" y="1524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AEA8D14-E5DC-4009-8ABE-E113074D3533}"/>
              </a:ext>
            </a:extLst>
          </p:cNvPr>
          <p:cNvCxnSpPr>
            <a:cxnSpLocks/>
          </p:cNvCxnSpPr>
          <p:nvPr userDrawn="1"/>
        </p:nvCxnSpPr>
        <p:spPr>
          <a:xfrm>
            <a:off x="1295400" y="6360318"/>
            <a:ext cx="7838536" cy="0"/>
          </a:xfrm>
          <a:prstGeom prst="line">
            <a:avLst/>
          </a:prstGeom>
          <a:ln w="15875">
            <a:solidFill>
              <a:srgbClr val="C80000">
                <a:alpha val="54902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0D75C59B-2226-4C9A-BA5C-475C2A35C4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B3CDF360-C7B3-49D5-81D7-6D9D54264E47}"/>
              </a:ext>
            </a:extLst>
          </p:cNvPr>
          <p:cNvSpPr txBox="1">
            <a:spLocks/>
          </p:cNvSpPr>
          <p:nvPr userDrawn="1"/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</p:spPr>
        <p:txBody>
          <a:bodyPr vert="horz" anchor="ctr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Date Placeholder 13">
            <a:extLst>
              <a:ext uri="{FF2B5EF4-FFF2-40B4-BE49-F238E27FC236}">
                <a16:creationId xmlns:a16="http://schemas.microsoft.com/office/drawing/2014/main" id="{AEB9E3C3-A590-43C8-8AF5-AAE4C2A44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bg1"/>
                </a:solidFill>
                <a:latin typeface="Garamond" pitchFamily="18" charset="0"/>
              </a:defRPr>
            </a:lvl1pPr>
          </a:lstStyle>
          <a:p>
            <a:r>
              <a:rPr lang="en-US"/>
              <a:t>October 3, 2023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>
            <a:lvl1pPr>
              <a:defRPr sz="4400">
                <a:latin typeface="Garamond" pitchFamily="18" charset="0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990600"/>
            <a:ext cx="8153400" cy="5105400"/>
          </a:xfrm>
        </p:spPr>
        <p:txBody>
          <a:bodyPr>
            <a:normAutofit/>
          </a:bodyPr>
          <a:lstStyle>
            <a:lvl1pPr>
              <a:defRPr sz="2800">
                <a:latin typeface="Garamond" pitchFamily="18" charset="0"/>
              </a:defRPr>
            </a:lvl1pPr>
            <a:lvl2pPr>
              <a:defRPr sz="2400">
                <a:latin typeface="Garamond" pitchFamily="18" charset="0"/>
              </a:defRPr>
            </a:lvl2pPr>
            <a:lvl3pPr>
              <a:defRPr sz="2000">
                <a:latin typeface="Garamond" pitchFamily="18" charset="0"/>
              </a:defRPr>
            </a:lvl3pPr>
            <a:lvl4pPr>
              <a:defRPr sz="1800">
                <a:latin typeface="Garamond" pitchFamily="18" charset="0"/>
              </a:defRPr>
            </a:lvl4pPr>
            <a:lvl5pPr>
              <a:defRPr sz="1800">
                <a:latin typeface="Garamond" pitchFamily="18" charset="0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9" name="Date Placeholder 13">
            <a:extLst>
              <a:ext uri="{FF2B5EF4-FFF2-40B4-BE49-F238E27FC236}">
                <a16:creationId xmlns:a16="http://schemas.microsoft.com/office/drawing/2014/main" id="{A087DD9F-A4A9-4654-A7DD-2A17E56F19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r>
              <a:rPr lang="en-US"/>
              <a:t>October 3, 2023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0443" y="2718275"/>
            <a:ext cx="7123113" cy="1673225"/>
          </a:xfrm>
        </p:spPr>
        <p:txBody>
          <a:bodyPr anchor="t"/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0065" y="1600200"/>
            <a:ext cx="9133935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000" b="1" dirty="0">
              <a:latin typeface="Garamond" panose="02020404030301010803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00200"/>
            <a:ext cx="8991600" cy="990600"/>
          </a:xfrm>
        </p:spPr>
        <p:txBody>
          <a:bodyPr/>
          <a:lstStyle>
            <a:lvl1pPr algn="ctr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1" name="Date Placeholder 13">
            <a:extLst>
              <a:ext uri="{FF2B5EF4-FFF2-40B4-BE49-F238E27FC236}">
                <a16:creationId xmlns:a16="http://schemas.microsoft.com/office/drawing/2014/main" id="{FCC66BDB-479C-425F-A0DE-FBA1C4F5B9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r>
              <a:rPr lang="en-US"/>
              <a:t>October 3, 2023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630E0A3-BC75-4EC2-B96D-C99E4CC6620B}"/>
              </a:ext>
            </a:extLst>
          </p:cNvPr>
          <p:cNvCxnSpPr>
            <a:cxnSpLocks/>
          </p:cNvCxnSpPr>
          <p:nvPr userDrawn="1"/>
        </p:nvCxnSpPr>
        <p:spPr>
          <a:xfrm>
            <a:off x="1295400" y="6360318"/>
            <a:ext cx="7838536" cy="0"/>
          </a:xfrm>
          <a:prstGeom prst="line">
            <a:avLst/>
          </a:prstGeom>
          <a:ln w="15875">
            <a:solidFill>
              <a:srgbClr val="C80000">
                <a:alpha val="54902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A6D8E689-AD31-4B85-84FE-1080505B55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806211B-1D5E-4146-BED0-7EC3D4207D5E}"/>
              </a:ext>
            </a:extLst>
          </p:cNvPr>
          <p:cNvSpPr txBox="1">
            <a:spLocks/>
          </p:cNvSpPr>
          <p:nvPr userDrawn="1"/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</p:spPr>
        <p:txBody>
          <a:bodyPr vert="horz" anchor="ctr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>
            <a:lvl1pPr algn="ctr">
              <a:defRPr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36699" y="914400"/>
            <a:ext cx="3886200" cy="5105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0" y="914400"/>
            <a:ext cx="3886200" cy="5105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5943600" y="6446837"/>
            <a:ext cx="2667000" cy="365125"/>
          </a:xfrm>
        </p:spPr>
        <p:txBody>
          <a:bodyPr rtlCol="0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October 3, 2023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23336" y="1591692"/>
            <a:ext cx="3886200" cy="4504307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714336" y="1591693"/>
            <a:ext cx="3886200" cy="4504306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October 3, 2023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523336" y="905893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714336" y="905893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3, 2023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CCD744E3-F398-4247-B444-E2D9218E27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r>
              <a:rPr lang="en-US"/>
              <a:t>October 3, 2023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4DC4317-A5EC-4823-9EF6-2ABB221BE4BE}"/>
              </a:ext>
            </a:extLst>
          </p:cNvPr>
          <p:cNvCxnSpPr>
            <a:cxnSpLocks/>
          </p:cNvCxnSpPr>
          <p:nvPr userDrawn="1"/>
        </p:nvCxnSpPr>
        <p:spPr>
          <a:xfrm>
            <a:off x="1295400" y="6360318"/>
            <a:ext cx="7838536" cy="0"/>
          </a:xfrm>
          <a:prstGeom prst="line">
            <a:avLst/>
          </a:prstGeom>
          <a:ln w="15875">
            <a:solidFill>
              <a:srgbClr val="C80000">
                <a:alpha val="54902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9F0619B8-E720-4417-AEBA-2EA2685984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F3FFE94-DDE5-407D-A4F2-9F4CA7F4AE2B}"/>
              </a:ext>
            </a:extLst>
          </p:cNvPr>
          <p:cNvSpPr txBox="1">
            <a:spLocks/>
          </p:cNvSpPr>
          <p:nvPr userDrawn="1"/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</p:spPr>
        <p:txBody>
          <a:bodyPr vert="horz" anchor="ctr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9950"/>
          </a:xfrm>
        </p:spPr>
        <p:txBody>
          <a:bodyPr anchor="ctr"/>
          <a:lstStyle>
            <a:lvl1pPr algn="ctr">
              <a:buNone/>
              <a:defRPr sz="4400" b="0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200738F2-32D1-47E7-9AEF-9082EC3A59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33536" y="6411594"/>
            <a:ext cx="2667000" cy="365125"/>
          </a:xfrm>
        </p:spPr>
        <p:txBody>
          <a:bodyPr/>
          <a:lstStyle/>
          <a:p>
            <a:r>
              <a:rPr lang="en-US"/>
              <a:t>October 3, 2023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1_Title Slide">
    <p:bg>
      <p:bgPr>
        <a:solidFill>
          <a:srgbClr val="FFFFFF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9"/>
          <p:cNvSpPr/>
          <p:nvPr/>
        </p:nvSpPr>
        <p:spPr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" name="Google Shape;19;p1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rgbClr val="C1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" name="Google Shape;20;p19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" name="Google Shape;21;p19"/>
          <p:cNvSpPr txBox="1"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Garamond"/>
              <a:buNone/>
              <a:defRPr cap="none">
                <a:solidFill>
                  <a:srgbClr val="00206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700"/>
              </a:spcBef>
              <a:spcAft>
                <a:spcPts val="0"/>
              </a:spcAft>
              <a:buSzPts val="1560"/>
              <a:buNone/>
              <a:defRPr sz="2600">
                <a:solidFill>
                  <a:srgbClr val="FFFFFF"/>
                </a:solidFill>
              </a:defRPr>
            </a:lvl1pPr>
            <a:lvl2pPr lvl="1" algn="ctr">
              <a:spcBef>
                <a:spcPts val="550"/>
              </a:spcBef>
              <a:spcAft>
                <a:spcPts val="0"/>
              </a:spcAft>
              <a:buSzPts val="1260"/>
              <a:buNone/>
              <a:defRPr/>
            </a:lvl2pPr>
            <a:lvl3pPr lvl="2" algn="ctr">
              <a:spcBef>
                <a:spcPts val="500"/>
              </a:spcBef>
              <a:spcAft>
                <a:spcPts val="0"/>
              </a:spcAft>
              <a:buSzPts val="1350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SzPts val="1350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dt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October 3, 2023</a:t>
            </a:r>
            <a:endParaRPr dirty="0"/>
          </a:p>
        </p:txBody>
      </p:sp>
      <p:pic>
        <p:nvPicPr>
          <p:cNvPr id="24" name="Google Shape;24;p19"/>
          <p:cNvPicPr preferRelativeResize="0"/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81" y="0"/>
            <a:ext cx="1899719" cy="13722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Google Shape;25;p19"/>
          <p:cNvCxnSpPr/>
          <p:nvPr/>
        </p:nvCxnSpPr>
        <p:spPr>
          <a:xfrm>
            <a:off x="-1905000" y="152400"/>
            <a:ext cx="914400" cy="914400"/>
          </a:xfrm>
          <a:prstGeom prst="straightConnector1">
            <a:avLst/>
          </a:prstGeom>
          <a:noFill/>
          <a:ln w="100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093914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w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0064" y="-2619"/>
            <a:ext cx="9123871" cy="871299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919954"/>
            <a:ext cx="8153400" cy="520652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Garamond" pitchFamily="18" charset="0"/>
              </a:defRPr>
            </a:lvl1pPr>
          </a:lstStyle>
          <a:p>
            <a:r>
              <a:rPr lang="en-US"/>
              <a:t>October 3, 2023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2D30FDD-1477-4E01-B6CC-012187FA9F22}"/>
              </a:ext>
            </a:extLst>
          </p:cNvPr>
          <p:cNvCxnSpPr>
            <a:cxnSpLocks/>
          </p:cNvCxnSpPr>
          <p:nvPr userDrawn="1"/>
        </p:nvCxnSpPr>
        <p:spPr>
          <a:xfrm>
            <a:off x="1295400" y="6360318"/>
            <a:ext cx="7838536" cy="0"/>
          </a:xfrm>
          <a:prstGeom prst="line">
            <a:avLst/>
          </a:prstGeom>
          <a:ln w="15875">
            <a:solidFill>
              <a:srgbClr val="C80000">
                <a:alpha val="54902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61F6EC95-197A-48FC-B506-A733992C0D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2C5DD6E7-E616-4FAE-BC85-67AA461887B4}"/>
              </a:ext>
            </a:extLst>
          </p:cNvPr>
          <p:cNvSpPr txBox="1">
            <a:spLocks/>
          </p:cNvSpPr>
          <p:nvPr userDrawn="1"/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</p:spPr>
        <p:txBody>
          <a:bodyPr vert="horz" anchor="ctr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</p:sldLayoutIdLst>
  <p:hf sldNum="0" hdr="0" ftr="0"/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rgbClr val="002060"/>
          </a:solidFill>
          <a:latin typeface="Garamond" pitchFamily="18" charset="0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Garamond" pitchFamily="18" charset="0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dcresearch.maps.arcgis.com/apps/View/index.html?appid=56a3af2cbfdd4a7f8e7fb5a19f99d6d8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dcresearch.maps.arcgis.com/apps/View/index.html?appid=56a3af2cbfdd4a7f8e7fb5a19f99d6d8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ndcresearch.maps.arcgis.com/apps/View/index.html?appid=56a3af2cbfdd4a7f8e7fb5a19f99d6d8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dcresearch.maps.arcgis.com/apps/View/index.html?appid=56a3af2cbfdd4a7f8e7fb5a19f99d6d8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s://ndcresearch.maps.arcgis.com/apps/View/index.html?appid=56a3af2cbfdd4a7f8e7fb5a19f99d6d8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dcresearch.maps.arcgis.com/apps/View/index.html?appid=56a3af2cbfdd4a7f8e7fb5a19f99d6d8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dcresearch.maps.arcgis.com/apps/View/index.html?appid=56a3af2cbfdd4a7f8e7fb5a19f99d6d8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ndcresearch.maps.arcgis.com/apps/View/index.html?appid=56a3af2cbfdd4a7f8e7fb5a19f99d6d8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"/>
          <p:cNvSpPr txBox="1">
            <a:spLocks noGrp="1"/>
          </p:cNvSpPr>
          <p:nvPr>
            <p:ph type="ctrTitle"/>
          </p:nvPr>
        </p:nvSpPr>
        <p:spPr>
          <a:xfrm>
            <a:off x="0" y="492595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</a:pPr>
            <a:r>
              <a:rPr lang="en-US" sz="3600" b="1" dirty="0"/>
              <a:t>San Clemente</a:t>
            </a:r>
            <a:br>
              <a:rPr lang="en-US" sz="3600" b="1" dirty="0"/>
            </a:br>
            <a:r>
              <a:rPr lang="en-US" sz="3600" b="1" dirty="0"/>
              <a:t>Draft Plan Presentation</a:t>
            </a:r>
            <a:endParaRPr sz="3600" b="1" dirty="0"/>
          </a:p>
        </p:txBody>
      </p:sp>
      <p:sp>
        <p:nvSpPr>
          <p:cNvPr id="117" name="Google Shape;117;p1"/>
          <p:cNvSpPr txBox="1">
            <a:spLocks noGrp="1"/>
          </p:cNvSpPr>
          <p:nvPr>
            <p:ph type="dt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EB Garamond"/>
                <a:ea typeface="EB Garamond"/>
                <a:cs typeface="EB Garamond"/>
                <a:sym typeface="EB Garamond"/>
              </a:rPr>
              <a:t>October 3, 2023</a:t>
            </a:r>
            <a:endParaRPr dirty="0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294DAB1B-280A-EADC-96CE-20815742E1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 descr="A map of a city&#10;&#10;Description automatically generated">
            <a:extLst>
              <a:ext uri="{FF2B5EF4-FFF2-40B4-BE49-F238E27FC236}">
                <a16:creationId xmlns:a16="http://schemas.microsoft.com/office/drawing/2014/main" id="{CF62D808-8CFF-AEF0-0531-7EC6821AD0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81526"/>
            <a:ext cx="4344683" cy="484442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72C61-609A-4C14-8743-8D0F94D10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Compact northern districts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847A49-EE0F-4ADF-B330-273516EC47D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October 3, 2023</a:t>
            </a:r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FD212C4-E554-25F9-3F03-E064EE2CEBED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9" b="4439"/>
          <a:stretch/>
        </p:blipFill>
        <p:spPr>
          <a:xfrm>
            <a:off x="198794" y="914400"/>
            <a:ext cx="4297006" cy="514807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Content Placeholder 7">
            <a:extLst>
              <a:ext uri="{FF2B5EF4-FFF2-40B4-BE49-F238E27FC236}">
                <a16:creationId xmlns:a16="http://schemas.microsoft.com/office/drawing/2014/main" id="{3DA4D47D-A365-B965-D356-D13D4E05C0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1" b="4881"/>
          <a:stretch/>
        </p:blipFill>
        <p:spPr>
          <a:xfrm>
            <a:off x="4648200" y="918972"/>
            <a:ext cx="4335236" cy="51435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CB0D8D-0537-E4AE-558D-1D71A9F5EE96}"/>
              </a:ext>
            </a:extLst>
          </p:cNvPr>
          <p:cNvSpPr txBox="1"/>
          <p:nvPr/>
        </p:nvSpPr>
        <p:spPr>
          <a:xfrm>
            <a:off x="2667000" y="641177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Garamond" panose="02020404030301010803" pitchFamily="18" charset="0"/>
                <a:hlinkClick r:id="rId4"/>
              </a:rPr>
              <a:t>Interactive Web Viewer</a:t>
            </a:r>
            <a:endParaRPr lang="en-US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328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72C61-609A-4C14-8743-8D0F94D10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Five-District Maps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847A49-EE0F-4ADF-B330-273516EC47D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October 3, 2023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7019B92-175C-83E9-AEBE-01C0B00DB052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1" b="4881"/>
          <a:stretch/>
        </p:blipFill>
        <p:spPr>
          <a:xfrm>
            <a:off x="152401" y="865758"/>
            <a:ext cx="4339089" cy="514807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Content Placeholder 7">
            <a:extLst>
              <a:ext uri="{FF2B5EF4-FFF2-40B4-BE49-F238E27FC236}">
                <a16:creationId xmlns:a16="http://schemas.microsoft.com/office/drawing/2014/main" id="{FFDDA287-015C-8ED0-A009-1BA938FB55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0" b="4790"/>
          <a:stretch/>
        </p:blipFill>
        <p:spPr>
          <a:xfrm>
            <a:off x="4648200" y="854964"/>
            <a:ext cx="4330326" cy="514807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A80AC9E-48B0-DEEF-697F-52185839F286}"/>
              </a:ext>
            </a:extLst>
          </p:cNvPr>
          <p:cNvSpPr txBox="1"/>
          <p:nvPr/>
        </p:nvSpPr>
        <p:spPr>
          <a:xfrm>
            <a:off x="2667000" y="641177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Garamond" panose="02020404030301010803" pitchFamily="18" charset="0"/>
                <a:hlinkClick r:id="rId4"/>
              </a:rPr>
              <a:t>Interactive Web Viewer</a:t>
            </a:r>
            <a:endParaRPr lang="en-US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563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FE024-ED45-3940-01D6-F377D28E0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Maps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634A7F3-2899-FC4B-AB72-C9CBC4D7513F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565920378"/>
              </p:ext>
            </p:extLst>
          </p:nvPr>
        </p:nvGraphicFramePr>
        <p:xfrm>
          <a:off x="228600" y="741996"/>
          <a:ext cx="868680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3777773665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412851992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79580132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10071836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dirty="0">
                          <a:effectLst/>
                          <a:latin typeface="Garamond" panose="02020404030301010803" pitchFamily="18" charset="0"/>
                        </a:rPr>
                        <a:t>Map Number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dirty="0">
                          <a:effectLst/>
                          <a:latin typeface="Garamond" panose="02020404030301010803" pitchFamily="18" charset="0"/>
                        </a:rPr>
                        <a:t>Dist. (4 or 5)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Garamond" panose="02020404030301010803" pitchFamily="18" charset="0"/>
                        </a:rPr>
                        <a:t>HOAs divided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Garamond" panose="02020404030301010803" pitchFamily="18" charset="0"/>
                        </a:rPr>
                        <a:t>Notes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092334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dirty="0">
                          <a:effectLst/>
                          <a:latin typeface="Garamond" panose="02020404030301010803" pitchFamily="18" charset="0"/>
                        </a:rPr>
                        <a:t>101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dirty="0">
                          <a:effectLst/>
                          <a:latin typeface="Garamond" panose="02020404030301010803" pitchFamily="18" charset="0"/>
                        </a:rPr>
                        <a:t>4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Garamond" panose="02020404030301010803" pitchFamily="18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71156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dirty="0">
                          <a:effectLst/>
                          <a:latin typeface="Garamond" panose="02020404030301010803" pitchFamily="18" charset="0"/>
                        </a:rPr>
                        <a:t>102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dirty="0">
                          <a:effectLst/>
                          <a:latin typeface="Garamond" panose="02020404030301010803" pitchFamily="18" charset="0"/>
                        </a:rPr>
                        <a:t>4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Garamond" panose="02020404030301010803" pitchFamily="18" charset="0"/>
                        </a:rPr>
                        <a:t>1 (Forster Highlands)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Garamond" panose="02020404030301010803" pitchFamily="18" charset="0"/>
                        </a:rPr>
                        <a:t>Received from 12 individuals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97309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>
                          <a:effectLst/>
                          <a:latin typeface="Garamond" panose="02020404030301010803" pitchFamily="18" charset="0"/>
                        </a:rPr>
                        <a:t>103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>
                          <a:effectLst/>
                          <a:latin typeface="Garamond" panose="02020404030301010803" pitchFamily="18" charset="0"/>
                        </a:rPr>
                        <a:t>5*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Garamond" panose="02020404030301010803" pitchFamily="18" charset="0"/>
                        </a:rPr>
                        <a:t>0*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Garamond" panose="02020404030301010803" pitchFamily="18" charset="0"/>
                        </a:rPr>
                        <a:t>Single district map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846231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>
                          <a:effectLst/>
                          <a:latin typeface="Garamond" panose="02020404030301010803" pitchFamily="18" charset="0"/>
                        </a:rPr>
                        <a:t>104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>
                          <a:effectLst/>
                          <a:latin typeface="Garamond" panose="02020404030301010803" pitchFamily="18" charset="0"/>
                        </a:rPr>
                        <a:t>4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Garamond" panose="02020404030301010803" pitchFamily="18" charset="0"/>
                        </a:rPr>
                        <a:t>1 (The Reserve)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0293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>
                          <a:effectLst/>
                          <a:latin typeface="Garamond" panose="02020404030301010803" pitchFamily="18" charset="0"/>
                        </a:rPr>
                        <a:t>105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>
                          <a:effectLst/>
                          <a:latin typeface="Garamond" panose="02020404030301010803" pitchFamily="18" charset="0"/>
                        </a:rPr>
                        <a:t>4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Garamond" panose="02020404030301010803" pitchFamily="18" charset="0"/>
                        </a:rPr>
                        <a:t>1 (Forster Highlands)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45734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>
                          <a:effectLst/>
                          <a:latin typeface="Garamond" panose="02020404030301010803" pitchFamily="18" charset="0"/>
                        </a:rPr>
                        <a:t>106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>
                          <a:effectLst/>
                          <a:latin typeface="Garamond" panose="02020404030301010803" pitchFamily="18" charset="0"/>
                        </a:rPr>
                        <a:t>4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Garamond" panose="02020404030301010803" pitchFamily="18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1771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>
                          <a:effectLst/>
                          <a:latin typeface="Garamond" panose="02020404030301010803" pitchFamily="18" charset="0"/>
                        </a:rPr>
                        <a:t>107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>
                          <a:effectLst/>
                          <a:latin typeface="Garamond" panose="02020404030301010803" pitchFamily="18" charset="0"/>
                        </a:rPr>
                        <a:t>5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Garamond" panose="02020404030301010803" pitchFamily="18" charset="0"/>
                        </a:rPr>
                        <a:t>1 (Forster Highlands)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8974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>
                          <a:effectLst/>
                          <a:latin typeface="Garamond" panose="02020404030301010803" pitchFamily="18" charset="0"/>
                        </a:rPr>
                        <a:t>108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>
                          <a:effectLst/>
                          <a:latin typeface="Garamond" panose="02020404030301010803" pitchFamily="18" charset="0"/>
                        </a:rPr>
                        <a:t>5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Garamond" panose="02020404030301010803" pitchFamily="18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22575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>
                          <a:effectLst/>
                          <a:latin typeface="Garamond" panose="02020404030301010803" pitchFamily="18" charset="0"/>
                        </a:rPr>
                        <a:t>109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>
                          <a:effectLst/>
                          <a:latin typeface="Garamond" panose="02020404030301010803" pitchFamily="18" charset="0"/>
                        </a:rPr>
                        <a:t>4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Garamond" panose="02020404030301010803" pitchFamily="18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979211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>
                          <a:effectLst/>
                          <a:latin typeface="Garamond" panose="02020404030301010803" pitchFamily="18" charset="0"/>
                        </a:rPr>
                        <a:t>110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>
                          <a:effectLst/>
                          <a:latin typeface="Garamond" panose="02020404030301010803" pitchFamily="18" charset="0"/>
                        </a:rPr>
                        <a:t>4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Garamond" panose="02020404030301010803" pitchFamily="18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574058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>
                          <a:effectLst/>
                          <a:latin typeface="Garamond" panose="02020404030301010803" pitchFamily="18" charset="0"/>
                        </a:rPr>
                        <a:t>111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>
                          <a:effectLst/>
                          <a:latin typeface="Garamond" panose="02020404030301010803" pitchFamily="18" charset="0"/>
                        </a:rPr>
                        <a:t>4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Garamond" panose="02020404030301010803" pitchFamily="18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318643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>
                          <a:effectLst/>
                          <a:latin typeface="Garamond" panose="02020404030301010803" pitchFamily="18" charset="0"/>
                        </a:rPr>
                        <a:t>112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>
                          <a:effectLst/>
                          <a:latin typeface="Garamond" panose="02020404030301010803" pitchFamily="18" charset="0"/>
                        </a:rPr>
                        <a:t>4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Garamond" panose="02020404030301010803" pitchFamily="18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1171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>
                          <a:effectLst/>
                          <a:latin typeface="Garamond" panose="02020404030301010803" pitchFamily="18" charset="0"/>
                        </a:rPr>
                        <a:t>113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dirty="0">
                          <a:effectLst/>
                          <a:latin typeface="Garamond" panose="02020404030301010803" pitchFamily="18" charset="0"/>
                        </a:rPr>
                        <a:t>5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Garamond" panose="02020404030301010803" pitchFamily="18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58581147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4D6BB2-9D7F-EEAA-C557-FC053C4BBBC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October 3,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2367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A7DA4-8790-4840-B0BE-92A5F3487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 of Elections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D9400-6C74-49A0-8CED-BE5DE068046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028700"/>
            <a:ext cx="8458200" cy="526859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final map will need to have a sequence of elections indicating which districts will hold their first elections in 2024 and 2026</a:t>
            </a:r>
          </a:p>
          <a:p>
            <a:pPr lvl="1"/>
            <a:r>
              <a:rPr lang="en-US" dirty="0"/>
              <a:t>The Council can designate any sequence they choose. </a:t>
            </a:r>
          </a:p>
          <a:p>
            <a:pPr lvl="1"/>
            <a:r>
              <a:rPr lang="en-US" dirty="0"/>
              <a:t>However, the Council cannot change the number of seats holding election</a:t>
            </a:r>
          </a:p>
          <a:p>
            <a:r>
              <a:rPr lang="en-US" dirty="0"/>
              <a:t>This means:</a:t>
            </a:r>
          </a:p>
          <a:p>
            <a:pPr lvl="1"/>
            <a:r>
              <a:rPr lang="en-US" dirty="0"/>
              <a:t>Two seats must be placed up for election in 2024</a:t>
            </a:r>
          </a:p>
          <a:p>
            <a:pPr lvl="1"/>
            <a:r>
              <a:rPr lang="en-US" dirty="0"/>
              <a:t>Three seats must be placed up for election in 2026</a:t>
            </a:r>
          </a:p>
          <a:p>
            <a:r>
              <a:rPr lang="en-US" dirty="0"/>
              <a:t>Current Council terms are not affected</a:t>
            </a:r>
          </a:p>
          <a:p>
            <a:pPr lvl="1"/>
            <a:r>
              <a:rPr lang="en-US" dirty="0"/>
              <a:t>Councilmembers may serve out the full term they were elected;</a:t>
            </a:r>
          </a:p>
          <a:p>
            <a:pPr lvl="1"/>
            <a:r>
              <a:rPr lang="en-US" dirty="0"/>
              <a:t>Councilmembers are only considered to be “by-district” after being elected from a district.</a:t>
            </a:r>
          </a:p>
          <a:p>
            <a:pPr lvl="1"/>
            <a:r>
              <a:rPr lang="en-US" dirty="0"/>
              <a:t>Vacancies are filled in the manner of the last election for that seat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A830F-AA0D-4AE4-B30A-45D947C14B0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October 3,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4928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4"/>
          <p:cNvSpPr txBox="1">
            <a:spLocks noGrp="1"/>
          </p:cNvSpPr>
          <p:nvPr>
            <p:ph type="title"/>
          </p:nvPr>
        </p:nvSpPr>
        <p:spPr>
          <a:xfrm>
            <a:off x="139336" y="-11324"/>
            <a:ext cx="846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sz="4000" b="1" dirty="0"/>
              <a:t>Discussion</a:t>
            </a:r>
            <a:endParaRPr sz="4000" dirty="0"/>
          </a:p>
        </p:txBody>
      </p:sp>
      <p:sp>
        <p:nvSpPr>
          <p:cNvPr id="258" name="Google Shape;258;p14"/>
          <p:cNvSpPr txBox="1">
            <a:spLocks noGrp="1"/>
          </p:cNvSpPr>
          <p:nvPr>
            <p:ph type="body" idx="1"/>
          </p:nvPr>
        </p:nvSpPr>
        <p:spPr>
          <a:xfrm>
            <a:off x="685800" y="1159318"/>
            <a:ext cx="8077200" cy="469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8312"/>
              </a:buClr>
              <a:buSzPct val="10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C13F3F"/>
                </a:solidFill>
                <a:effectLst/>
                <a:uLnTx/>
                <a:uFillTx/>
              </a:rPr>
              <a:t>What do you like or dislike about the draft maps? 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8312"/>
              </a:buClr>
              <a:buSzPct val="100000"/>
              <a:buFont typeface="Wingdings" panose="05000000000000000000" pitchFamily="2" charset="2"/>
              <a:buChar char="q"/>
              <a:tabLst/>
              <a:defRPr/>
            </a:pPr>
            <a:endParaRPr lang="en-US" sz="2400" dirty="0">
              <a:solidFill>
                <a:srgbClr val="C13F3F"/>
              </a:solidFill>
            </a:endParaRP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8312"/>
              </a:buClr>
              <a:buSzPct val="10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C13F3F"/>
                </a:solidFill>
                <a:effectLst/>
                <a:uLnTx/>
                <a:uFillTx/>
              </a:rPr>
              <a:t>Which map will serve San Clemente best? 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8312"/>
              </a:buClr>
              <a:buSzPct val="100000"/>
              <a:buFont typeface="Wingdings" panose="05000000000000000000" pitchFamily="2" charset="2"/>
              <a:buChar char="q"/>
              <a:tabLst/>
              <a:defRPr/>
            </a:pPr>
            <a:endParaRPr lang="en-US" sz="2400" dirty="0">
              <a:solidFill>
                <a:srgbClr val="C13F3F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8312"/>
              </a:buClr>
              <a:buSzPct val="100000"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Next steps: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8312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Selection of three to four “focus maps” and any requests for tests or revisions (if desired)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8312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lang="en-US" sz="2400" dirty="0">
                <a:solidFill>
                  <a:srgbClr val="002060"/>
                </a:solidFill>
              </a:rPr>
              <a:t>Additional map submissions due </a:t>
            </a:r>
            <a:r>
              <a:rPr lang="en-US" sz="2400" b="1" dirty="0">
                <a:solidFill>
                  <a:srgbClr val="002060"/>
                </a:solidFill>
              </a:rPr>
              <a:t>October 6, 2023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8312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lang="en-US" sz="2400" dirty="0">
                <a:solidFill>
                  <a:srgbClr val="002060"/>
                </a:solidFill>
              </a:rPr>
              <a:t>New/revised maps posted </a:t>
            </a:r>
            <a:r>
              <a:rPr lang="en-US" sz="2400" b="1" dirty="0">
                <a:solidFill>
                  <a:srgbClr val="002060"/>
                </a:solidFill>
              </a:rPr>
              <a:t>October 10, 2023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8312"/>
              </a:buClr>
              <a:buSzPct val="100000"/>
              <a:buFont typeface="Wingdings" panose="05000000000000000000" pitchFamily="2" charset="2"/>
              <a:buChar char="q"/>
              <a:tabLst/>
              <a:defRPr/>
            </a:pP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C13F3F"/>
              </a:solidFill>
              <a:effectLst/>
              <a:uLnTx/>
              <a:uFillTx/>
            </a:endParaRPr>
          </a:p>
        </p:txBody>
      </p:sp>
      <p:cxnSp>
        <p:nvCxnSpPr>
          <p:cNvPr id="260" name="Google Shape;260;p14"/>
          <p:cNvCxnSpPr/>
          <p:nvPr/>
        </p:nvCxnSpPr>
        <p:spPr>
          <a:xfrm>
            <a:off x="2971800" y="972526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A64866-7BE6-2AD4-C3A8-1BF5930E58D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October 3, 2023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"/>
          <p:cNvSpPr txBox="1">
            <a:spLocks noGrp="1"/>
          </p:cNvSpPr>
          <p:nvPr>
            <p:ph type="title"/>
          </p:nvPr>
        </p:nvSpPr>
        <p:spPr>
          <a:xfrm>
            <a:off x="341400" y="0"/>
            <a:ext cx="8461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sz="4000" b="1" dirty="0"/>
              <a:t>Districting Process</a:t>
            </a:r>
            <a:endParaRPr sz="4000" dirty="0"/>
          </a:p>
        </p:txBody>
      </p:sp>
      <p:cxnSp>
        <p:nvCxnSpPr>
          <p:cNvPr id="131" name="Google Shape;131;p2"/>
          <p:cNvCxnSpPr/>
          <p:nvPr/>
        </p:nvCxnSpPr>
        <p:spPr>
          <a:xfrm>
            <a:off x="3057000" y="658380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8" name="Content Placeholder 8">
            <a:extLst>
              <a:ext uri="{FF2B5EF4-FFF2-40B4-BE49-F238E27FC236}">
                <a16:creationId xmlns:a16="http://schemas.microsoft.com/office/drawing/2014/main" id="{889E49A5-FF2C-42CD-A94F-5093C754890A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669071801"/>
              </p:ext>
            </p:extLst>
          </p:nvPr>
        </p:nvGraphicFramePr>
        <p:xfrm>
          <a:off x="573444" y="721176"/>
          <a:ext cx="8153400" cy="524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058158948"/>
                    </a:ext>
                  </a:extLst>
                </a:gridCol>
                <a:gridCol w="5524500">
                  <a:extLst>
                    <a:ext uri="{9D8B030D-6E8A-4147-A177-3AD203B41FA5}">
                      <a16:colId xmlns:a16="http://schemas.microsoft.com/office/drawing/2014/main" val="41175276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Step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3256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Two Initial Hearings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Held prior to release of draft maps.</a:t>
                      </a:r>
                    </a:p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Education and to solicit input on the composition of districts.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2609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Initial Public Map Submission Deadline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Public map submissions must be received this deadline to be considered by the Council at the 3</a:t>
                      </a:r>
                      <a:r>
                        <a:rPr lang="en-US" sz="1600" b="0" baseline="3000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rd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 hearing.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1123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Release draft maps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September 22,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Maps must be posted at least 7 days prior to 3</a:t>
                      </a:r>
                      <a:r>
                        <a:rPr lang="en-US" sz="1600" b="0" baseline="3000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rd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 hearing.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473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Initial draft map hearing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October 3,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Meeting to discuss and revise the draft maps and to discuss the election sequence.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7378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Final Public Map Submission Deadline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October 6,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Public map submissions must be received by this deadline to be considered by the Council at the 4</a:t>
                      </a:r>
                      <a:r>
                        <a:rPr lang="en-US" sz="1600" b="0" baseline="3000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th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 hearing.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39899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Release draft maps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October 10,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Maps must be posted at least 7 days prior to 4</a:t>
                      </a:r>
                      <a:r>
                        <a:rPr lang="en-US" sz="1600" b="0" baseline="3000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th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 hearing.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9390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Second draft map hearing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October 17,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Meeting to discuss and revise the draft maps and to discuss the election sequence.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93091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Map adoption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Map adopted via ordinance.</a:t>
                      </a:r>
                    </a:p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Final map must be posted at least 7 days prior to adoption.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245588"/>
                  </a:ext>
                </a:extLst>
              </a:tr>
            </a:tbl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CA955F-0098-AE89-047A-1E662E257AD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October 3,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341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"/>
          <p:cNvSpPr txBox="1">
            <a:spLocks noGrp="1"/>
          </p:cNvSpPr>
          <p:nvPr>
            <p:ph type="body" idx="4294967295"/>
          </p:nvPr>
        </p:nvSpPr>
        <p:spPr>
          <a:xfrm>
            <a:off x="111576" y="1787524"/>
            <a:ext cx="2590800" cy="1413000"/>
          </a:xfrm>
          <a:prstGeom prst="rect">
            <a:avLst/>
          </a:prstGeom>
          <a:noFill/>
          <a:ln w="9525" cap="flat" cmpd="sng">
            <a:solidFill>
              <a:srgbClr val="C1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00" b="1" dirty="0">
                <a:solidFill>
                  <a:srgbClr val="002060"/>
                </a:solidFill>
              </a:rPr>
              <a:t>Equal Population</a:t>
            </a:r>
            <a:endParaRPr sz="6400" dirty="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6400" b="1" dirty="0">
                <a:solidFill>
                  <a:srgbClr val="002060"/>
                </a:solidFill>
              </a:rPr>
              <a:t>Federal</a:t>
            </a:r>
            <a:r>
              <a:rPr lang="en-US" sz="6400" dirty="0">
                <a:solidFill>
                  <a:srgbClr val="002060"/>
                </a:solidFill>
              </a:rPr>
              <a:t> </a:t>
            </a:r>
            <a:r>
              <a:rPr lang="en-US" sz="6400" b="1" dirty="0">
                <a:solidFill>
                  <a:srgbClr val="002060"/>
                </a:solidFill>
              </a:rPr>
              <a:t>Voting Rights Act</a:t>
            </a:r>
            <a:endParaRPr sz="6400" dirty="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6400" b="1" dirty="0">
                <a:solidFill>
                  <a:srgbClr val="002060"/>
                </a:solidFill>
              </a:rPr>
              <a:t>No Racial Gerrymandering</a:t>
            </a:r>
            <a:endParaRPr sz="6400" dirty="0">
              <a:solidFill>
                <a:srgbClr val="002060"/>
              </a:solidFill>
            </a:endParaRPr>
          </a:p>
          <a:p>
            <a:pPr marL="640080" lvl="1" indent="-175641" algn="l" rtl="0">
              <a:spcBef>
                <a:spcPts val="550"/>
              </a:spcBef>
              <a:spcAft>
                <a:spcPts val="0"/>
              </a:spcAft>
              <a:buSzPct val="70000"/>
              <a:buNone/>
            </a:pPr>
            <a:endParaRPr sz="2400" dirty="0"/>
          </a:p>
        </p:txBody>
      </p:sp>
      <p:sp>
        <p:nvSpPr>
          <p:cNvPr id="139" name="Google Shape;139;p3"/>
          <p:cNvSpPr txBox="1">
            <a:spLocks noGrp="1"/>
          </p:cNvSpPr>
          <p:nvPr>
            <p:ph type="body" idx="4294967295"/>
          </p:nvPr>
        </p:nvSpPr>
        <p:spPr>
          <a:xfrm>
            <a:off x="6025200" y="1758053"/>
            <a:ext cx="3007200" cy="3892800"/>
          </a:xfrm>
          <a:prstGeom prst="rect">
            <a:avLst/>
          </a:prstGeom>
          <a:noFill/>
          <a:ln w="9525" cap="flat" cmpd="sng">
            <a:solidFill>
              <a:srgbClr val="AFC9C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2060"/>
                </a:solidFill>
              </a:rPr>
              <a:t>Respect voters’ choices / continuity in office</a:t>
            </a:r>
            <a:endParaRPr sz="1600" dirty="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2060"/>
                </a:solidFill>
              </a:rPr>
              <a:t>Future population growth</a:t>
            </a:r>
            <a:endParaRPr sz="1600" dirty="0">
              <a:solidFill>
                <a:srgbClr val="002060"/>
              </a:solidFill>
            </a:endParaRPr>
          </a:p>
        </p:txBody>
      </p:sp>
      <p:sp>
        <p:nvSpPr>
          <p:cNvPr id="140" name="Google Shape;140;p3"/>
          <p:cNvSpPr txBox="1"/>
          <p:nvPr/>
        </p:nvSpPr>
        <p:spPr>
          <a:xfrm>
            <a:off x="111576" y="1143000"/>
            <a:ext cx="2590800" cy="639900"/>
          </a:xfrm>
          <a:prstGeom prst="rect">
            <a:avLst/>
          </a:prstGeom>
          <a:solidFill>
            <a:srgbClr val="C1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"/>
              <a:buFont typeface="Noto Sans Symbols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1. Federal Laws</a:t>
            </a:r>
            <a:endParaRPr sz="1800" dirty="0"/>
          </a:p>
        </p:txBody>
      </p:sp>
      <p:sp>
        <p:nvSpPr>
          <p:cNvPr id="141" name="Google Shape;141;p3"/>
          <p:cNvSpPr txBox="1"/>
          <p:nvPr/>
        </p:nvSpPr>
        <p:spPr>
          <a:xfrm>
            <a:off x="2842875" y="1143003"/>
            <a:ext cx="3039600" cy="63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"/>
              <a:buFont typeface="Noto Sans Symbols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2. California Criteria for </a:t>
            </a:r>
            <a:br>
              <a:rPr lang="en-US" sz="1800" b="1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1800" b="1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Cities</a:t>
            </a:r>
            <a:endParaRPr sz="1800" dirty="0"/>
          </a:p>
        </p:txBody>
      </p:sp>
      <p:pic>
        <p:nvPicPr>
          <p:cNvPr id="142" name="Google Shape;142;p3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6553" y="4012934"/>
            <a:ext cx="2457125" cy="162917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43" name="Google Shape;143;p3"/>
          <p:cNvSpPr txBox="1"/>
          <p:nvPr/>
        </p:nvSpPr>
        <p:spPr>
          <a:xfrm>
            <a:off x="2857788" y="1758053"/>
            <a:ext cx="3009600" cy="38928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b="1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Geographically contiguous</a:t>
            </a:r>
            <a:endParaRPr sz="1600" dirty="0">
              <a:solidFill>
                <a:srgbClr val="002060"/>
              </a:solidFill>
            </a:endParaRPr>
          </a:p>
          <a:p>
            <a:pPr marL="342900" marR="0" lvl="0" indent="-342900" algn="l" rtl="0">
              <a:spcBef>
                <a:spcPts val="7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b="1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Undivided neighborhoods and “communities of interest” </a:t>
            </a:r>
            <a:br>
              <a:rPr lang="en-US" sz="1800" b="1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1450" b="0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(Socio-economic geographic areas that should be kept together)</a:t>
            </a:r>
            <a:endParaRPr sz="1450" b="0" i="0" u="none" strike="noStrike" cap="none" dirty="0">
              <a:solidFill>
                <a:srgbClr val="00206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42900" marR="0" lvl="0" indent="-342900" algn="l" rtl="0">
              <a:spcBef>
                <a:spcPts val="7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b="1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Easily identifiable boundaries</a:t>
            </a:r>
            <a:endParaRPr sz="1600" dirty="0">
              <a:solidFill>
                <a:srgbClr val="002060"/>
              </a:solidFill>
            </a:endParaRPr>
          </a:p>
          <a:p>
            <a:pPr marL="342900" marR="0" lvl="0" indent="-342900" algn="l" rtl="0">
              <a:spcBef>
                <a:spcPts val="7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b="1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Compact</a:t>
            </a:r>
            <a:br>
              <a:rPr lang="en-US" sz="1800" b="1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1450" b="0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(Do not bypass one group of people to get to a more distant group of people)</a:t>
            </a:r>
          </a:p>
          <a:p>
            <a:pPr marR="0" lvl="0" algn="l" rtl="0">
              <a:spcBef>
                <a:spcPts val="700"/>
              </a:spcBef>
              <a:spcAft>
                <a:spcPts val="0"/>
              </a:spcAft>
            </a:pPr>
            <a:endParaRPr sz="300" dirty="0">
              <a:solidFill>
                <a:srgbClr val="002060"/>
              </a:solidFill>
            </a:endParaRPr>
          </a:p>
          <a:p>
            <a:pPr marL="0" marR="0" lvl="0" indent="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080"/>
              <a:buFont typeface="Noto Sans Symbols"/>
              <a:buNone/>
            </a:pPr>
            <a:r>
              <a:rPr lang="en-US" sz="1600" b="1" u="none" strike="noStrike" cap="none" dirty="0">
                <a:solidFill>
                  <a:srgbClr val="C13F3F"/>
                </a:solidFill>
                <a:latin typeface="Garamond"/>
                <a:ea typeface="Garamond"/>
                <a:cs typeface="Garamond"/>
                <a:sym typeface="Garamond"/>
              </a:rPr>
              <a:t>Prohibited:  </a:t>
            </a:r>
            <a:r>
              <a:rPr lang="en-US" sz="1450" b="0" u="none" strike="noStrike" cap="none" dirty="0">
                <a:solidFill>
                  <a:srgbClr val="C13F3F"/>
                </a:solidFill>
                <a:latin typeface="Garamond"/>
                <a:ea typeface="Garamond"/>
                <a:cs typeface="Garamond"/>
                <a:sym typeface="Garamond"/>
              </a:rPr>
              <a:t>“Shall not favor or discriminate against a political party.”</a:t>
            </a:r>
            <a:endParaRPr sz="1450" b="0" u="none" strike="noStrike" cap="none" dirty="0">
              <a:solidFill>
                <a:srgbClr val="C13F3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4" name="Google Shape;144;p3"/>
          <p:cNvSpPr txBox="1"/>
          <p:nvPr/>
        </p:nvSpPr>
        <p:spPr>
          <a:xfrm>
            <a:off x="6022937" y="1143003"/>
            <a:ext cx="3007200" cy="6399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"/>
              <a:buFont typeface="Noto Sans Symbols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3. Other Traditional Redistricting Principles</a:t>
            </a:r>
            <a:endParaRPr sz="1800" dirty="0"/>
          </a:p>
        </p:txBody>
      </p:sp>
      <p:cxnSp>
        <p:nvCxnSpPr>
          <p:cNvPr id="147" name="Google Shape;147;p3"/>
          <p:cNvCxnSpPr/>
          <p:nvPr/>
        </p:nvCxnSpPr>
        <p:spPr>
          <a:xfrm>
            <a:off x="3057000" y="900900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5F772203-E04B-4ED9-85FB-B3633530C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r>
              <a:rPr lang="en-US" altLang="en-US" sz="4000" b="1" dirty="0"/>
              <a:t>Districting Rules and Goals</a:t>
            </a:r>
            <a:endParaRPr lang="en-US" sz="4000" b="1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BFEB9F-022B-093C-6A17-BB2D1D38CF6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October 3, 2023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0DAB2F-F434-4B79-985A-B89FEBAD6D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38400" y="2857500"/>
            <a:ext cx="4267200" cy="1254920"/>
          </a:xfrm>
        </p:spPr>
        <p:txBody>
          <a:bodyPr>
            <a:normAutofit/>
          </a:bodyPr>
          <a:lstStyle/>
          <a:p>
            <a:r>
              <a:rPr lang="en-US" dirty="0"/>
              <a:t>All maps are also available on the </a:t>
            </a:r>
            <a:r>
              <a:rPr lang="en-US" dirty="0">
                <a:hlinkClick r:id="rId2"/>
              </a:rPr>
              <a:t>Interactive Web Viewer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5EB37C8-B682-4018-8F26-903D02931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Four-District Draft Maps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0E1D40-6BAD-BE78-1618-BCA0BAD4D54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October 3,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48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47947AE-33E4-4599-89A2-8B75E1ECADAA}"/>
              </a:ext>
            </a:extLst>
          </p:cNvPr>
          <p:cNvPicPr preferRelativeResize="0"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1" b="9391"/>
          <a:stretch/>
        </p:blipFill>
        <p:spPr>
          <a:xfrm>
            <a:off x="44970" y="923769"/>
            <a:ext cx="4495641" cy="48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F72C61-609A-4C14-8743-8D0F94D10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Maps with northern coastal district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847A49-EE0F-4ADF-B330-273516EC47D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October 3, 2023</a:t>
            </a:r>
            <a:endParaRPr lang="en-US" dirty="0"/>
          </a:p>
        </p:txBody>
      </p:sp>
      <p:pic>
        <p:nvPicPr>
          <p:cNvPr id="3" name="Content Placeholder 5">
            <a:extLst>
              <a:ext uri="{FF2B5EF4-FFF2-40B4-BE49-F238E27FC236}">
                <a16:creationId xmlns:a16="http://schemas.microsoft.com/office/drawing/2014/main" id="{531CD33B-A70D-748E-B31F-2171D3B31E0A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1" b="9391"/>
          <a:stretch/>
        </p:blipFill>
        <p:spPr>
          <a:xfrm>
            <a:off x="4616970" y="911902"/>
            <a:ext cx="4495641" cy="48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AAC000C-1C8B-3C9E-F10B-090BEC8EFF43}"/>
              </a:ext>
            </a:extLst>
          </p:cNvPr>
          <p:cNvSpPr txBox="1"/>
          <p:nvPr/>
        </p:nvSpPr>
        <p:spPr>
          <a:xfrm>
            <a:off x="2667000" y="641177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Garamond" panose="02020404030301010803" pitchFamily="18" charset="0"/>
                <a:hlinkClick r:id="rId4"/>
              </a:rPr>
              <a:t>Interactive Web Viewer</a:t>
            </a:r>
            <a:endParaRPr lang="en-US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357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47947AE-33E4-4599-89A2-8B75E1ECADAA}"/>
              </a:ext>
            </a:extLst>
          </p:cNvPr>
          <p:cNvPicPr preferRelativeResize="0"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1" b="9391"/>
          <a:stretch/>
        </p:blipFill>
        <p:spPr>
          <a:xfrm>
            <a:off x="44971" y="923769"/>
            <a:ext cx="3307830" cy="3532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F72C61-609A-4C14-8743-8D0F94D10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Maps with Talega connected to I-5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847A49-EE0F-4ADF-B330-273516EC47D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October 3, 2023</a:t>
            </a:r>
            <a:endParaRPr lang="en-US" dirty="0"/>
          </a:p>
        </p:txBody>
      </p:sp>
      <p:pic>
        <p:nvPicPr>
          <p:cNvPr id="3" name="Content Placeholder 5">
            <a:extLst>
              <a:ext uri="{FF2B5EF4-FFF2-40B4-BE49-F238E27FC236}">
                <a16:creationId xmlns:a16="http://schemas.microsoft.com/office/drawing/2014/main" id="{531CD33B-A70D-748E-B31F-2171D3B31E0A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1" b="9391"/>
          <a:stretch/>
        </p:blipFill>
        <p:spPr>
          <a:xfrm>
            <a:off x="5804781" y="911902"/>
            <a:ext cx="3307830" cy="3532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AAC000C-1C8B-3C9E-F10B-090BEC8EFF43}"/>
              </a:ext>
            </a:extLst>
          </p:cNvPr>
          <p:cNvSpPr txBox="1"/>
          <p:nvPr/>
        </p:nvSpPr>
        <p:spPr>
          <a:xfrm>
            <a:off x="2667000" y="641177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Garamond" panose="02020404030301010803" pitchFamily="18" charset="0"/>
                <a:hlinkClick r:id="rId4"/>
              </a:rPr>
              <a:t>Interactive Web Viewer</a:t>
            </a:r>
            <a:endParaRPr lang="en-US" dirty="0">
              <a:latin typeface="Garamond" panose="02020404030301010803" pitchFamily="18" charset="0"/>
            </a:endParaRPr>
          </a:p>
        </p:txBody>
      </p:sp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81BDA75C-940C-53A1-4035-26894109AD50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1" b="9391"/>
          <a:stretch/>
        </p:blipFill>
        <p:spPr>
          <a:xfrm>
            <a:off x="3110223" y="2819400"/>
            <a:ext cx="3307830" cy="3532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030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47947AE-33E4-4599-89A2-8B75E1ECADAA}"/>
              </a:ext>
            </a:extLst>
          </p:cNvPr>
          <p:cNvPicPr preferRelativeResize="0"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1" b="9391"/>
          <a:stretch/>
        </p:blipFill>
        <p:spPr>
          <a:xfrm>
            <a:off x="44970" y="923769"/>
            <a:ext cx="4495641" cy="48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F72C61-609A-4C14-8743-8D0F94D10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Maps using Avenida Pico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847A49-EE0F-4ADF-B330-273516EC47D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October 3, 2023</a:t>
            </a:r>
            <a:endParaRPr lang="en-US" dirty="0"/>
          </a:p>
        </p:txBody>
      </p:sp>
      <p:pic>
        <p:nvPicPr>
          <p:cNvPr id="3" name="Content Placeholder 5">
            <a:extLst>
              <a:ext uri="{FF2B5EF4-FFF2-40B4-BE49-F238E27FC236}">
                <a16:creationId xmlns:a16="http://schemas.microsoft.com/office/drawing/2014/main" id="{531CD33B-A70D-748E-B31F-2171D3B31E0A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1" b="9391"/>
          <a:stretch/>
        </p:blipFill>
        <p:spPr>
          <a:xfrm>
            <a:off x="4616970" y="911902"/>
            <a:ext cx="4495641" cy="48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AAC000C-1C8B-3C9E-F10B-090BEC8EFF43}"/>
              </a:ext>
            </a:extLst>
          </p:cNvPr>
          <p:cNvSpPr txBox="1"/>
          <p:nvPr/>
        </p:nvSpPr>
        <p:spPr>
          <a:xfrm>
            <a:off x="2667000" y="641177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Garamond" panose="02020404030301010803" pitchFamily="18" charset="0"/>
                <a:hlinkClick r:id="rId4"/>
              </a:rPr>
              <a:t>Interactive Web Viewer</a:t>
            </a:r>
            <a:endParaRPr lang="en-US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221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47947AE-33E4-4599-89A2-8B75E1ECADAA}"/>
              </a:ext>
            </a:extLst>
          </p:cNvPr>
          <p:cNvPicPr preferRelativeResize="0"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1" b="9391"/>
          <a:stretch/>
        </p:blipFill>
        <p:spPr>
          <a:xfrm>
            <a:off x="44970" y="923769"/>
            <a:ext cx="4495641" cy="48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F72C61-609A-4C14-8743-8D0F94D10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Unique Four-district Maps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847A49-EE0F-4ADF-B330-273516EC47D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October 3, 2023</a:t>
            </a:r>
            <a:endParaRPr lang="en-US" dirty="0"/>
          </a:p>
        </p:txBody>
      </p:sp>
      <p:pic>
        <p:nvPicPr>
          <p:cNvPr id="3" name="Content Placeholder 5">
            <a:extLst>
              <a:ext uri="{FF2B5EF4-FFF2-40B4-BE49-F238E27FC236}">
                <a16:creationId xmlns:a16="http://schemas.microsoft.com/office/drawing/2014/main" id="{531CD33B-A70D-748E-B31F-2171D3B31E0A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1" b="9391"/>
          <a:stretch/>
        </p:blipFill>
        <p:spPr>
          <a:xfrm>
            <a:off x="4616970" y="911902"/>
            <a:ext cx="4495641" cy="48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AAC000C-1C8B-3C9E-F10B-090BEC8EFF43}"/>
              </a:ext>
            </a:extLst>
          </p:cNvPr>
          <p:cNvSpPr txBox="1"/>
          <p:nvPr/>
        </p:nvSpPr>
        <p:spPr>
          <a:xfrm>
            <a:off x="2667000" y="641177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Garamond" panose="02020404030301010803" pitchFamily="18" charset="0"/>
                <a:hlinkClick r:id="rId4"/>
              </a:rPr>
              <a:t>Interactive Web Viewer</a:t>
            </a:r>
            <a:endParaRPr lang="en-US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362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0DAB2F-F434-4B79-985A-B89FEBAD6D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38400" y="2857500"/>
            <a:ext cx="4267200" cy="1254920"/>
          </a:xfrm>
        </p:spPr>
        <p:txBody>
          <a:bodyPr>
            <a:normAutofit/>
          </a:bodyPr>
          <a:lstStyle/>
          <a:p>
            <a:r>
              <a:rPr lang="en-US" dirty="0"/>
              <a:t>All maps are also available on the </a:t>
            </a:r>
            <a:r>
              <a:rPr lang="en-US" dirty="0">
                <a:hlinkClick r:id="rId2"/>
              </a:rPr>
              <a:t>Interactive Web Viewer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5EB37C8-B682-4018-8F26-903D02931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Five-District Draft Maps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0E1D40-6BAD-BE78-1618-BCA0BAD4D54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October 3,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7504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ustom 2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BF0000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5889</TotalTime>
  <Words>671</Words>
  <Application>Microsoft Office PowerPoint</Application>
  <PresentationFormat>On-screen Show (4:3)</PresentationFormat>
  <Paragraphs>141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Calibri</vt:lpstr>
      <vt:lpstr>EB Garamond</vt:lpstr>
      <vt:lpstr>Garamond</vt:lpstr>
      <vt:lpstr>Noto Sans Symbols</vt:lpstr>
      <vt:lpstr>Tw Cen MT</vt:lpstr>
      <vt:lpstr>Twentieth Century</vt:lpstr>
      <vt:lpstr>Wingdings</vt:lpstr>
      <vt:lpstr>Wingdings 2</vt:lpstr>
      <vt:lpstr>Median</vt:lpstr>
      <vt:lpstr>San Clemente Draft Plan Presentation</vt:lpstr>
      <vt:lpstr>Districting Process</vt:lpstr>
      <vt:lpstr>Districting Rules and Goals</vt:lpstr>
      <vt:lpstr>Four-District Draft Maps</vt:lpstr>
      <vt:lpstr>Maps with northern coastal district</vt:lpstr>
      <vt:lpstr>Maps with Talega connected to I-5</vt:lpstr>
      <vt:lpstr>Maps using Avenida Pico</vt:lpstr>
      <vt:lpstr>Unique Four-district Maps</vt:lpstr>
      <vt:lpstr>Five-District Draft Maps</vt:lpstr>
      <vt:lpstr>Compact northern districts</vt:lpstr>
      <vt:lpstr>Other Five-District Maps</vt:lpstr>
      <vt:lpstr>Summary of Maps</vt:lpstr>
      <vt:lpstr>Sequence of Elections</vt:lpstr>
      <vt:lpstr>Discussion</vt:lpstr>
    </vt:vector>
  </TitlesOfParts>
  <Company>Claremont McKenna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NDC Presentation</dc:title>
  <dc:creator>Douglas Johnson</dc:creator>
  <cp:lastModifiedBy>Justin Levitt</cp:lastModifiedBy>
  <cp:revision>446</cp:revision>
  <cp:lastPrinted>2017-05-23T05:26:42Z</cp:lastPrinted>
  <dcterms:created xsi:type="dcterms:W3CDTF">2011-05-19T00:29:13Z</dcterms:created>
  <dcterms:modified xsi:type="dcterms:W3CDTF">2023-10-03T00:26:12Z</dcterms:modified>
</cp:coreProperties>
</file>