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6" r:id="rId6"/>
    <p:sldId id="257" r:id="rId7"/>
    <p:sldId id="262" r:id="rId8"/>
    <p:sldId id="258" r:id="rId9"/>
    <p:sldId id="263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240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Click to add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5037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260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78025"/>
            <a:ext cx="10515600" cy="9810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060701"/>
            <a:ext cx="10515600" cy="3268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64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472"/>
            <a:ext cx="10515600" cy="120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58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968500"/>
            <a:ext cx="3932237" cy="1104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41499"/>
            <a:ext cx="6172200" cy="45883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87700"/>
            <a:ext cx="3932237" cy="3060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08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345"/>
            <a:ext cx="12293600" cy="69273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74128"/>
            <a:ext cx="10515600" cy="84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08300"/>
            <a:ext cx="10515600" cy="32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0A2D-DB06-4344-8367-315CDC4713B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9931-901E-4B0C-B844-DF02C6D1B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istrictelections@san-clemente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from At-Large to District Elections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October 3, 2023 - Public Hearing #3 to discuss content of draft maps and sequence of elections.</a:t>
            </a:r>
          </a:p>
          <a:p>
            <a:r>
              <a:rPr lang="en-US" dirty="0"/>
              <a:t>October 10, 2023 – Deadline for any new or amended maps and sequence of elections to be posted online.</a:t>
            </a:r>
          </a:p>
          <a:p>
            <a:r>
              <a:rPr lang="en-US" dirty="0"/>
              <a:t>October 17, 2023 – Public Hearing #4 to select maps.</a:t>
            </a:r>
          </a:p>
          <a:p>
            <a:r>
              <a:rPr lang="en-US" dirty="0"/>
              <a:t>October 17, 2023 – Public Hearing #5 to Introduce Ordinance to transition to district elections.</a:t>
            </a:r>
          </a:p>
          <a:p>
            <a:r>
              <a:rPr lang="en-US" dirty="0"/>
              <a:t>November 7, 2023 – Adopt Ordinance to transition to district elections.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7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Will District Elections Be Implemented?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5, 2024 – first election using district-based seats.</a:t>
            </a:r>
          </a:p>
          <a:p>
            <a:r>
              <a:rPr lang="en-US" dirty="0"/>
              <a:t>November 6</a:t>
            </a:r>
            <a:r>
              <a:rPr lang="en-US"/>
              <a:t>, 2026 </a:t>
            </a:r>
            <a:r>
              <a:rPr lang="en-US" dirty="0"/>
              <a:t>– second election using district-based seats.</a:t>
            </a:r>
          </a:p>
        </p:txBody>
      </p:sp>
    </p:spTree>
    <p:extLst>
      <p:ext uri="{BB962C8B-B14F-4D97-AF65-F5344CB8AC3E}">
        <p14:creationId xmlns:p14="http://schemas.microsoft.com/office/powerpoint/2010/main" val="364773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7100-FA69-4421-B797-7801ED56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1978025"/>
            <a:ext cx="11077303" cy="9810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Brief Recent History of District </a:t>
            </a:r>
            <a:br>
              <a:rPr lang="en-US" dirty="0"/>
            </a:br>
            <a:r>
              <a:rPr lang="en-US" dirty="0"/>
              <a:t>Elections in San Clemente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99122-827A-4586-88FF-037EA72E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7" y="3060701"/>
            <a:ext cx="11434354" cy="3627482"/>
          </a:xfrm>
        </p:spPr>
        <p:txBody>
          <a:bodyPr/>
          <a:lstStyle/>
          <a:p>
            <a:r>
              <a:rPr lang="en-US" dirty="0"/>
              <a:t>Citizen Petition Placed on 2018 ballot asking if residents wanted elections to be conducted by district</a:t>
            </a:r>
          </a:p>
          <a:p>
            <a:pPr lvl="1"/>
            <a:r>
              <a:rPr lang="en-US" dirty="0"/>
              <a:t>About 70% indicated a preference for at-large elections</a:t>
            </a:r>
          </a:p>
          <a:p>
            <a:pPr lvl="1"/>
            <a:r>
              <a:rPr lang="en-US" dirty="0"/>
              <a:t>The initiative failed and no change to election process occurred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City served with Demand Letter to transition to District Elections in July of 2023, almost in unison with 4 other south Orange County cities</a:t>
            </a:r>
          </a:p>
        </p:txBody>
      </p:sp>
    </p:spTree>
    <p:extLst>
      <p:ext uri="{BB962C8B-B14F-4D97-AF65-F5344CB8AC3E}">
        <p14:creationId xmlns:p14="http://schemas.microsoft.com/office/powerpoint/2010/main" val="260058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ED7C-BB81-4D2D-9BB4-6A9A6C0F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09" y="1637574"/>
            <a:ext cx="5921830" cy="11049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Legal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63A1-B778-4205-A5DE-208E65DF4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131" y="2839356"/>
            <a:ext cx="5268685" cy="34482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Hundreds of cities, school districts and special districts served with Demand Letters have proceeded to transition because legal fight is expensive and the potential to win is unclear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Three cities have pursued court action and to date, no city has prevailed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93EAC-54AA-4DFA-8846-9BEB4D02D3C9}"/>
              </a:ext>
            </a:extLst>
          </p:cNvPr>
          <p:cNvSpPr txBox="1"/>
          <p:nvPr/>
        </p:nvSpPr>
        <p:spPr>
          <a:xfrm>
            <a:off x="6035039" y="1968500"/>
            <a:ext cx="59218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Palmdale: paid plaintiff attorneys $4.7 million (and spent nearly $2 million on its defense)</a:t>
            </a:r>
          </a:p>
          <a:p>
            <a:r>
              <a:rPr lang="en-US" dirty="0"/>
              <a:t>Modesto: paid plaintiff attorneys $3 million (and spent nearly $2 million on its defense)</a:t>
            </a:r>
          </a:p>
          <a:p>
            <a:r>
              <a:rPr lang="en-US" dirty="0"/>
              <a:t>Highland: $1.3 million</a:t>
            </a:r>
          </a:p>
          <a:p>
            <a:r>
              <a:rPr lang="en-US" dirty="0"/>
              <a:t>Anaheim: $1.1 million</a:t>
            </a:r>
          </a:p>
          <a:p>
            <a:r>
              <a:rPr lang="en-US" dirty="0"/>
              <a:t>Whittier: $1 million</a:t>
            </a:r>
          </a:p>
          <a:p>
            <a:r>
              <a:rPr lang="en-US" dirty="0"/>
              <a:t>Santa Clarita: $600,000</a:t>
            </a:r>
          </a:p>
          <a:p>
            <a:r>
              <a:rPr lang="en-US" dirty="0"/>
              <a:t>Santa Barbara: $600,000</a:t>
            </a:r>
          </a:p>
          <a:p>
            <a:r>
              <a:rPr lang="en-US" dirty="0"/>
              <a:t>Tulare Hospital: $500,000</a:t>
            </a:r>
          </a:p>
          <a:p>
            <a:r>
              <a:rPr lang="en-US" dirty="0"/>
              <a:t>Camarillo: $233,000</a:t>
            </a:r>
          </a:p>
          <a:p>
            <a:r>
              <a:rPr lang="en-US" dirty="0"/>
              <a:t>Compton Unified: $200,000</a:t>
            </a:r>
          </a:p>
          <a:p>
            <a:r>
              <a:rPr lang="en-US" dirty="0"/>
              <a:t>Madera Unified: about $170,000</a:t>
            </a:r>
          </a:p>
          <a:p>
            <a:r>
              <a:rPr lang="en-US" dirty="0"/>
              <a:t>Hanford Joint Union Schools: $118,000</a:t>
            </a:r>
          </a:p>
          <a:p>
            <a:r>
              <a:rPr lang="en-US" dirty="0"/>
              <a:t>Merced City: $42,000</a:t>
            </a:r>
          </a:p>
        </p:txBody>
      </p:sp>
    </p:spTree>
    <p:extLst>
      <p:ext uri="{BB962C8B-B14F-4D97-AF65-F5344CB8AC3E}">
        <p14:creationId xmlns:p14="http://schemas.microsoft.com/office/powerpoint/2010/main" val="214640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869A-30B3-4841-AB12-74EFE6C2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Decision of City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DF32-BCCD-44B7-B27A-DC63EACE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law provides a safe harbor from litigation costs, but the timelines are challenging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 August 15, 2023, the City Council adopted a Resolution of Intent to transition to District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24C8-F87F-4F88-B9DE-3D9E085F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AF79-E479-4B70-A9A8-042ABDE7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Outreach, outreach, outreach</a:t>
            </a:r>
          </a:p>
          <a:p>
            <a:pPr lvl="1"/>
            <a:r>
              <a:rPr lang="en-US" dirty="0"/>
              <a:t>Community Groups</a:t>
            </a:r>
          </a:p>
          <a:p>
            <a:pPr lvl="1"/>
            <a:r>
              <a:rPr lang="en-US" dirty="0"/>
              <a:t>Website and social media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Open, honest dialog and discussions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8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September 5,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Hearing #2</a:t>
            </a:r>
          </a:p>
          <a:p>
            <a:r>
              <a:rPr lang="en-US" dirty="0"/>
              <a:t>Conduct Public Hearing and receive public input concerning the composition of potential Council election districts.</a:t>
            </a:r>
          </a:p>
          <a:p>
            <a:r>
              <a:rPr lang="en-US" dirty="0"/>
              <a:t>Council may choose anywhere from 4 to 9 districts, with a rotating Mayor or elected Mayor.</a:t>
            </a:r>
          </a:p>
          <a:p>
            <a:r>
              <a:rPr lang="en-US" dirty="0"/>
              <a:t>If Council determines to go with an elected Mayor, Council will determine whether the Mayoral term is 2 or 4 years.</a:t>
            </a:r>
          </a:p>
        </p:txBody>
      </p:sp>
    </p:spTree>
    <p:extLst>
      <p:ext uri="{BB962C8B-B14F-4D97-AF65-F5344CB8AC3E}">
        <p14:creationId xmlns:p14="http://schemas.microsoft.com/office/powerpoint/2010/main" val="4175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Community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District Elections page has been created on the City Website. </a:t>
            </a:r>
          </a:p>
          <a:p>
            <a:pPr marL="0" indent="0">
              <a:buNone/>
            </a:pPr>
            <a:r>
              <a:rPr lang="en-US" b="1" dirty="0"/>
              <a:t>www.san-clemente.org/districtelections</a:t>
            </a:r>
          </a:p>
          <a:p>
            <a:r>
              <a:rPr lang="en-US" dirty="0"/>
              <a:t>Social Media posts.  </a:t>
            </a:r>
          </a:p>
          <a:p>
            <a:r>
              <a:rPr lang="en-US" dirty="0"/>
              <a:t>Information on the website is available in Spanish and English and will be continuously updated through the districting process.</a:t>
            </a:r>
          </a:p>
          <a:p>
            <a:r>
              <a:rPr lang="en-US" dirty="0"/>
              <a:t>Ads have been placed in the San Clemente Times in Spanish and English. </a:t>
            </a:r>
          </a:p>
          <a:p>
            <a:r>
              <a:rPr lang="en-US" dirty="0"/>
              <a:t>District elections email address: </a:t>
            </a:r>
            <a:r>
              <a:rPr lang="en-US" b="1" dirty="0">
                <a:hlinkClick r:id="rId2"/>
              </a:rPr>
              <a:t>districtelections@san-clemente.org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553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 – Opportunity for Public Input on District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Informational fliers and blank maps will be placed at all City facilities on September 6, 2023.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September 6 – 14 – Public maps will be accepted by the City Clerk via email, in person drop off or regular mail.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September 21 – all maps (public and consultant) will be placed on the City website.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District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Council district shall contain a nearly equal population.</a:t>
            </a:r>
          </a:p>
          <a:p>
            <a:r>
              <a:rPr lang="en-US" dirty="0"/>
              <a:t>Council districts shall be geographically contiguous.</a:t>
            </a:r>
          </a:p>
          <a:p>
            <a:r>
              <a:rPr lang="en-US" dirty="0"/>
              <a:t>To the extent practicable, the geographic integrity of any local neighborhood or community of interest should be respected and included within a single district.</a:t>
            </a:r>
          </a:p>
          <a:p>
            <a:r>
              <a:rPr lang="en-US" dirty="0"/>
              <a:t>Council district boundaries should be easily identifiable and understandable by residents.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0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24D199D-8E4C-4782-85CE-3AA95E50E8F8}" vid="{03B3703F-EE99-419C-A7C8-450F68D96D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City_Master_PPT_Template</Template>
  <TotalTime>127</TotalTime>
  <Words>652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Goudy Old Style</vt:lpstr>
      <vt:lpstr>Office Theme</vt:lpstr>
      <vt:lpstr>Transition from At-Large to District Elections</vt:lpstr>
      <vt:lpstr>Brief Recent History of District  Elections in San Clemente</vt:lpstr>
      <vt:lpstr>Legal Climate</vt:lpstr>
      <vt:lpstr>and Decision of City Council</vt:lpstr>
      <vt:lpstr>Key Factors</vt:lpstr>
      <vt:lpstr>September 5, 2023</vt:lpstr>
      <vt:lpstr>Community Outreach</vt:lpstr>
      <vt:lpstr>Next Steps – Opportunity for Public Input on District Maps</vt:lpstr>
      <vt:lpstr>Creating District Boundaries</vt:lpstr>
      <vt:lpstr>Timeline</vt:lpstr>
      <vt:lpstr>When Will District Elections Be Implemented?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Council Candidate Appointment</dc:title>
  <dc:creator>Campagnolo, Laura</dc:creator>
  <cp:lastModifiedBy>Campagnolo, Laura</cp:lastModifiedBy>
  <cp:revision>36</cp:revision>
  <dcterms:created xsi:type="dcterms:W3CDTF">2023-05-16T21:24:52Z</dcterms:created>
  <dcterms:modified xsi:type="dcterms:W3CDTF">2023-09-05T23:34:40Z</dcterms:modified>
</cp:coreProperties>
</file>