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2" r:id="rId2"/>
    <p:sldId id="257" r:id="rId3"/>
    <p:sldId id="258" r:id="rId4"/>
    <p:sldId id="259" r:id="rId5"/>
    <p:sldId id="304" r:id="rId6"/>
    <p:sldId id="302" r:id="rId7"/>
    <p:sldId id="299" r:id="rId8"/>
    <p:sldId id="307" r:id="rId9"/>
    <p:sldId id="308" r:id="rId10"/>
    <p:sldId id="309" r:id="rId11"/>
    <p:sldId id="448" r:id="rId12"/>
    <p:sldId id="286" r:id="rId13"/>
    <p:sldId id="287" r:id="rId14"/>
    <p:sldId id="272" r:id="rId15"/>
    <p:sldId id="289" r:id="rId16"/>
    <p:sldId id="29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6357" autoAdjust="0"/>
  </p:normalViewPr>
  <p:slideViewPr>
    <p:cSldViewPr>
      <p:cViewPr varScale="1">
        <p:scale>
          <a:sx n="90" d="100"/>
          <a:sy n="90" d="100"/>
        </p:scale>
        <p:origin x="7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September 5, 2023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September 5,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San Clemente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September 5, 2023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4DAB1B-280A-EADC-96CE-20815742E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CF62D808-8CFF-AEF0-0531-7EC6821AD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1526"/>
            <a:ext cx="4344683" cy="4844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83C315-3EC2-09B6-B1BF-32E7795722F5}"/>
              </a:ext>
            </a:extLst>
          </p:cNvPr>
          <p:cNvSpPr txBox="1"/>
          <p:nvPr/>
        </p:nvSpPr>
        <p:spPr>
          <a:xfrm>
            <a:off x="441385" y="2200870"/>
            <a:ext cx="279699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Asian-Americans are slightly concentrated in the north of the city along Camino de </a:t>
            </a:r>
            <a:r>
              <a:rPr lang="en-US" dirty="0" err="1">
                <a:solidFill>
                  <a:srgbClr val="002060"/>
                </a:solidFill>
                <a:latin typeface="Garamond" panose="02020404030301010803" pitchFamily="18" charset="0"/>
              </a:rPr>
              <a:t>los</a:t>
            </a:r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 Mares and Camino del Rio.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AFC4DD-D1FE-AE1A-8EE6-729D86EB28D2}"/>
              </a:ext>
            </a:extLst>
          </p:cNvPr>
          <p:cNvSpPr txBox="1">
            <a:spLocks/>
          </p:cNvSpPr>
          <p:nvPr/>
        </p:nvSpPr>
        <p:spPr>
          <a:xfrm>
            <a:off x="7496" y="457200"/>
            <a:ext cx="3733800" cy="1219200"/>
          </a:xfrm>
          <a:prstGeom prst="rect">
            <a:avLst/>
          </a:prstGeom>
          <a:solidFill>
            <a:srgbClr val="FFFFFF"/>
          </a:solidFill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Asian-American CVAP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7D92CDA-0C72-8F5E-9853-91FF1F44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D24C1ADB-553C-F5FD-3931-622F68B38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77" y="4572000"/>
            <a:ext cx="1606705" cy="1189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9B4BD-B56D-DDC5-11D3-31FBC8D57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2657" y="524545"/>
            <a:ext cx="4968166" cy="5539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2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56090D-03A9-4D8C-6CC1-B3BF638A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271701"/>
            <a:ext cx="9123871" cy="871299"/>
          </a:xfrm>
        </p:spPr>
        <p:txBody>
          <a:bodyPr>
            <a:normAutofit/>
          </a:bodyPr>
          <a:lstStyle/>
          <a:p>
            <a:r>
              <a:rPr lang="en-US" sz="4000" b="1" dirty="0"/>
              <a:t>Other Socio-Economic Demographics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B54D2-E6C1-E16F-E71C-A7E8FAC4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7CCADBE-D355-BF50-E17F-F66FC456D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377" y="5409933"/>
            <a:ext cx="1606705" cy="1189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4F7A6-E54F-1197-06C3-6BBC9C16A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04" y="1257300"/>
            <a:ext cx="2870253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4AB8B-D190-03DD-1C91-946D63515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873" y="1257300"/>
            <a:ext cx="2870253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D12E9-7866-9EAA-BBB2-74FC54CA4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749" y="1248845"/>
            <a:ext cx="2870253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A41CB6-40EE-144F-2BCF-E7DF622005BB}"/>
              </a:ext>
            </a:extLst>
          </p:cNvPr>
          <p:cNvSpPr txBox="1"/>
          <p:nvPr/>
        </p:nvSpPr>
        <p:spPr>
          <a:xfrm>
            <a:off x="304800" y="45719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Children under 18 at home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5FB16-62C9-2CCB-F44C-5DFC1B1B5161}"/>
              </a:ext>
            </a:extLst>
          </p:cNvPr>
          <p:cNvSpPr txBox="1"/>
          <p:nvPr/>
        </p:nvSpPr>
        <p:spPr>
          <a:xfrm>
            <a:off x="3384730" y="457199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Household income over $75,000 per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C0484-4A8D-1F44-86A5-72B48E3D3B5C}"/>
              </a:ext>
            </a:extLst>
          </p:cNvPr>
          <p:cNvSpPr txBox="1"/>
          <p:nvPr/>
        </p:nvSpPr>
        <p:spPr>
          <a:xfrm>
            <a:off x="6543431" y="456583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Renters</a:t>
            </a:r>
          </a:p>
        </p:txBody>
      </p:sp>
    </p:spTree>
    <p:extLst>
      <p:ext uri="{BB962C8B-B14F-4D97-AF65-F5344CB8AC3E}">
        <p14:creationId xmlns:p14="http://schemas.microsoft.com/office/powerpoint/2010/main" val="119577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A6D8D-4CB0-D642-F223-B969EEEE7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548992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220271"/>
            <a:ext cx="71922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C17E0-6A87-3648-DAB5-F8734F4496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Census Block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E692FE-2B1C-3212-67CB-B42481FC28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0600" y="1295400"/>
            <a:ext cx="4114800" cy="4419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Census Block lines (shown in blue) do not turn out well where there are hillsides, cul-de-sacs or other neighborhoods not clearly bounded by streets.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NDC will carefully divide the Census Blocks and assigned their population shares to the underlying neighborhoods.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The base layer of geography for maps will be based on local neighborhood boundaries within Census Blocks.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ECE89-0A0C-954B-E122-1FC005CB3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/>
          <p:nvPr/>
        </p:nvCxnSpPr>
        <p:spPr>
          <a:xfrm>
            <a:off x="2917277" y="7485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 descr="A map of a neighborhood&#10;&#10;Description automatically generated">
            <a:extLst>
              <a:ext uri="{FF2B5EF4-FFF2-40B4-BE49-F238E27FC236}">
                <a16:creationId xmlns:a16="http://schemas.microsoft.com/office/drawing/2014/main" id="{8D04446A-06B1-D557-5D02-4DB5E9B65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538578" cy="42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143000"/>
            <a:ext cx="7968000" cy="38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Paper-based “Draw a draft map” tool</a:t>
            </a:r>
            <a:endParaRPr lang="en-US"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2E675-184F-5273-D353-72812E5789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pic>
        <p:nvPicPr>
          <p:cNvPr id="4" name="Google Shape;214;p10">
            <a:extLst>
              <a:ext uri="{FF2B5EF4-FFF2-40B4-BE49-F238E27FC236}">
                <a16:creationId xmlns:a16="http://schemas.microsoft.com/office/drawing/2014/main" id="{07E621EC-06FA-DF92-E6BE-0E2B28070533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2301968"/>
            <a:ext cx="3048001" cy="37018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72D0E-9ABF-2402-7B7D-ADBEE0A88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3759910" cy="3733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5CCAD2-DBEE-F898-12E4-B927798AEDB0}"/>
              </a:ext>
            </a:extLst>
          </p:cNvPr>
          <p:cNvSpPr txBox="1"/>
          <p:nvPr/>
        </p:nvSpPr>
        <p:spPr>
          <a:xfrm>
            <a:off x="1905000" y="3200321"/>
            <a:ext cx="3048000" cy="34163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Sample – San Clemente Version Coming Soon!</a:t>
            </a: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85800" y="1159318"/>
            <a:ext cx="7794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What is your neighborhood and what are its boundaries?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What other notable areas are in the City, and what are their boundaries?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Any questions about the map tools?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64866-7BE6-2AD4-C3A8-1BF5930E58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40224" y="5144006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0EB0-DA06-86A0-A852-5DFD256D8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7987888" cy="51054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determined only by the presence of racially polarized voting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08DA-E198-C6DD-2EFB-E933FE7841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8" y="914400"/>
            <a:ext cx="4463902" cy="54102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At least 275 school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36 Community College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191 cities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53 water and other special districts.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Cases So Far: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1100" y="914400"/>
            <a:ext cx="3930500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Key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$16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B200-6121-E398-1828-5CFB104024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 in Orange County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B200-6121-E398-1828-5CFB104024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pic>
        <p:nvPicPr>
          <p:cNvPr id="14" name="Content Placeholder 13" descr="A map of the united states&#10;&#10;Description automatically generated">
            <a:extLst>
              <a:ext uri="{FF2B5EF4-FFF2-40B4-BE49-F238E27FC236}">
                <a16:creationId xmlns:a16="http://schemas.microsoft.com/office/drawing/2014/main" id="{BED2B168-252C-C748-2A46-EE004397182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601790"/>
            <a:ext cx="3886200" cy="3730620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A886A6D-CD6E-C6EF-273B-C70760B4E27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601209"/>
            <a:ext cx="3886200" cy="3731781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64399A-8C80-BB94-85C2-8214756D13E4}"/>
              </a:ext>
            </a:extLst>
          </p:cNvPr>
          <p:cNvSpPr txBox="1"/>
          <p:nvPr/>
        </p:nvSpPr>
        <p:spPr>
          <a:xfrm>
            <a:off x="9144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Council Elections in 2010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79ED8-E6CD-C948-C712-41322DB3F844}"/>
              </a:ext>
            </a:extLst>
          </p:cNvPr>
          <p:cNvSpPr txBox="1"/>
          <p:nvPr/>
        </p:nvSpPr>
        <p:spPr>
          <a:xfrm>
            <a:off x="51435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Council Elections today</a:t>
            </a:r>
          </a:p>
        </p:txBody>
      </p:sp>
    </p:spTree>
    <p:extLst>
      <p:ext uri="{BB962C8B-B14F-4D97-AF65-F5344CB8AC3E}">
        <p14:creationId xmlns:p14="http://schemas.microsoft.com/office/powerpoint/2010/main" val="29423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65838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1994629"/>
              </p:ext>
            </p:extLst>
          </p:nvPr>
        </p:nvGraphicFramePr>
        <p:xfrm>
          <a:off x="573444" y="721176"/>
          <a:ext cx="81534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Initial Public Map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map submissions must be received this deadline to be considered by the Council at the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2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Initial draft map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Public Map Submission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map submissions must be received by this deadline to be considered by the Council at the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8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9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draft map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0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A955F-0098-AE89-047A-1E662E257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7875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758053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1430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143003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53" y="4012934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758053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1430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FEB9F-022B-093C-6A17-BB2D1D38C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3529828" cy="1219200"/>
          </a:xfrm>
        </p:spPr>
        <p:txBody>
          <a:bodyPr>
            <a:noAutofit/>
          </a:bodyPr>
          <a:lstStyle/>
          <a:p>
            <a:r>
              <a:rPr lang="en-US" b="1" dirty="0"/>
              <a:t>Demographic 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E50B7-ECB0-024D-A984-115DC03FB032}"/>
              </a:ext>
            </a:extLst>
          </p:cNvPr>
          <p:cNvSpPr txBox="1"/>
          <p:nvPr/>
        </p:nvSpPr>
        <p:spPr>
          <a:xfrm>
            <a:off x="318272" y="1828802"/>
            <a:ext cx="2514600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</a:t>
            </a: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four</a:t>
            </a:r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 districts must contain about 16,100 people.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</a:t>
            </a: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five </a:t>
            </a:r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districts must contain about 12,900 people.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2FE65B0-C8DA-947C-1B9E-F10F7F13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0DEAB2-C6E8-467D-2728-2C3182404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9828" y="381000"/>
          <a:ext cx="529590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5295875" imgH="5962786" progId="Excel.Sheet.12">
                  <p:embed/>
                </p:oleObj>
              </mc:Choice>
              <mc:Fallback>
                <p:oleObj name="Worksheet" r:id="rId3" imgW="5295875" imgH="596278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20DEAB2-C6E8-467D-2728-2C3182404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828" y="381000"/>
                        <a:ext cx="529590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87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2" y="408972"/>
            <a:ext cx="3342735" cy="886428"/>
          </a:xfrm>
          <a:prstGeom prst="rect">
            <a:avLst/>
          </a:prstGeom>
          <a:solidFill>
            <a:srgbClr val="FFFFFF"/>
          </a:solidFill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Latino CVAP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973BE38-FC85-B52D-2B0A-C35454A6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5, 2023</a:t>
            </a:r>
            <a:endParaRPr lang="en-US"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4A3F43C-CBEA-0FE7-D16C-38D105D6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2" y="4191000"/>
            <a:ext cx="1606705" cy="1189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6A1E4-1549-2D9A-ED81-819605EE9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737" y="593979"/>
            <a:ext cx="4989041" cy="55628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121090" y="2060645"/>
            <a:ext cx="346031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There is a geographic concentration of Latinos in and around the Vista Los Mares apartments (next to Ocean View Plaza).</a:t>
            </a:r>
          </a:p>
        </p:txBody>
      </p:sp>
    </p:spTree>
    <p:extLst>
      <p:ext uri="{BB962C8B-B14F-4D97-AF65-F5344CB8AC3E}">
        <p14:creationId xmlns:p14="http://schemas.microsoft.com/office/powerpoint/2010/main" val="3184611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5838</TotalTime>
  <Words>1113</Words>
  <Application>Microsoft Office PowerPoint</Application>
  <PresentationFormat>On-screen Show (4:3)</PresentationFormat>
  <Paragraphs>157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San Clemente Introduction to Districting</vt:lpstr>
      <vt:lpstr>Election Systems</vt:lpstr>
      <vt:lpstr>California Voting Rights Act (CVRA)</vt:lpstr>
      <vt:lpstr>CVRA Impact</vt:lpstr>
      <vt:lpstr>CVRA Impact in Orange County</vt:lpstr>
      <vt:lpstr>Districting Process</vt:lpstr>
      <vt:lpstr>Districting Rules and Goals</vt:lpstr>
      <vt:lpstr>Demographic Summary</vt:lpstr>
      <vt:lpstr>PowerPoint Presentation</vt:lpstr>
      <vt:lpstr>PowerPoint Presentation</vt:lpstr>
      <vt:lpstr>Other Socio-Economic Demographics</vt:lpstr>
      <vt:lpstr>Defining Neighborhoods</vt:lpstr>
      <vt:lpstr>Beyond Neighborhoods: Defining Communities of Interest</vt:lpstr>
      <vt:lpstr>Census Block Problems</vt:lpstr>
      <vt:lpstr>Public Mapping and Map Review Tools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Campagnolo, Laura</cp:lastModifiedBy>
  <cp:revision>444</cp:revision>
  <cp:lastPrinted>2017-05-23T05:26:42Z</cp:lastPrinted>
  <dcterms:created xsi:type="dcterms:W3CDTF">2011-05-19T00:29:13Z</dcterms:created>
  <dcterms:modified xsi:type="dcterms:W3CDTF">2023-09-05T21:16:58Z</dcterms:modified>
</cp:coreProperties>
</file>