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0" r:id="rId1"/>
  </p:sldMasterIdLst>
  <p:notesMasterIdLst>
    <p:notesMasterId r:id="rId17"/>
  </p:notesMasterIdLst>
  <p:handoutMasterIdLst>
    <p:handoutMasterId r:id="rId18"/>
  </p:handoutMasterIdLst>
  <p:sldIdLst>
    <p:sldId id="1382" r:id="rId2"/>
    <p:sldId id="1441" r:id="rId3"/>
    <p:sldId id="1459" r:id="rId4"/>
    <p:sldId id="1395" r:id="rId5"/>
    <p:sldId id="1465" r:id="rId6"/>
    <p:sldId id="1460" r:id="rId7"/>
    <p:sldId id="1461" r:id="rId8"/>
    <p:sldId id="1462" r:id="rId9"/>
    <p:sldId id="1385" r:id="rId10"/>
    <p:sldId id="1453" r:id="rId11"/>
    <p:sldId id="1463" r:id="rId12"/>
    <p:sldId id="1440" r:id="rId13"/>
    <p:sldId id="1464" r:id="rId14"/>
    <p:sldId id="1466" r:id="rId15"/>
    <p:sldId id="1467" r:id="rId1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eron" initials="C" lastIdx="5" clrIdx="0"/>
  <p:cmAuthor id="1" name="Robert Grantham" initials="RG" lastIdx="2" clrIdx="1">
    <p:extLst>
      <p:ext uri="{19B8F6BF-5375-455C-9EA6-DF929625EA0E}">
        <p15:presenceInfo xmlns:p15="http://schemas.microsoft.com/office/powerpoint/2012/main" userId="Robert Grantham" providerId="None"/>
      </p:ext>
    </p:extLst>
  </p:cmAuthor>
  <p:cmAuthor id="2" name="Pierce Rossum" initials="PR" lastIdx="1" clrIdx="2">
    <p:extLst>
      <p:ext uri="{19B8F6BF-5375-455C-9EA6-DF929625EA0E}">
        <p15:presenceInfo xmlns:p15="http://schemas.microsoft.com/office/powerpoint/2012/main" userId="Pierce Rossum" providerId="None"/>
      </p:ext>
    </p:extLst>
  </p:cmAuthor>
  <p:cmAuthor id="3" name="Mark Panny" initials="MP" lastIdx="11" clrIdx="3">
    <p:extLst>
      <p:ext uri="{19B8F6BF-5375-455C-9EA6-DF929625EA0E}">
        <p15:presenceInfo xmlns:p15="http://schemas.microsoft.com/office/powerpoint/2012/main" userId="S-1-5-21-3661417239-1931862686-1323978479-20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546A"/>
    <a:srgbClr val="DEEBF7"/>
    <a:srgbClr val="000000"/>
    <a:srgbClr val="D6DCE5"/>
    <a:srgbClr val="4472C4"/>
    <a:srgbClr val="345DA6"/>
    <a:srgbClr val="FC8522"/>
    <a:srgbClr val="5B9BD5"/>
    <a:srgbClr val="DC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0529" autoAdjust="0"/>
  </p:normalViewPr>
  <p:slideViewPr>
    <p:cSldViewPr snapToGrid="0">
      <p:cViewPr varScale="1">
        <p:scale>
          <a:sx n="45" d="100"/>
          <a:sy n="45" d="100"/>
        </p:scale>
        <p:origin x="53" y="70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190" y="102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w_working\projectwise\prossum\d0492665\San%20Clemente%20Rate%20Model%20-%20Draft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ssum\Desktop\San%20Clemente\San%20Clemente%20Rate%20Model%20-%20Draft.xlsm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10-Year Historical Annual</a:t>
            </a:r>
            <a:r>
              <a:rPr lang="en-US" baseline="0" dirty="0" smtClean="0"/>
              <a:t> </a:t>
            </a:r>
            <a:r>
              <a:rPr lang="en-US" dirty="0" smtClean="0"/>
              <a:t>Water Usage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'Source of Supply Detail'!$B$13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'Source of Supply Detail'!$C$9:$M$9</c:f>
              <c:strCache>
                <c:ptCount val="11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</c:strCache>
            </c:strRef>
          </c:cat>
          <c:val>
            <c:numRef>
              <c:f>'Source of Supply Detail'!$C$13:$M$13</c:f>
              <c:numCache>
                <c:formatCode>_(* #,##0_);_(* \(#,##0\);_(* "-"??_);_(@_)</c:formatCode>
                <c:ptCount val="11"/>
                <c:pt idx="0">
                  <c:v>11479.5</c:v>
                </c:pt>
                <c:pt idx="1">
                  <c:v>12671.4</c:v>
                </c:pt>
                <c:pt idx="2">
                  <c:v>11969.6</c:v>
                </c:pt>
                <c:pt idx="3">
                  <c:v>11272.699999999999</c:v>
                </c:pt>
                <c:pt idx="4">
                  <c:v>10021.700000000001</c:v>
                </c:pt>
                <c:pt idx="5">
                  <c:v>8870.7000000000007</c:v>
                </c:pt>
                <c:pt idx="6">
                  <c:v>10247.399999999998</c:v>
                </c:pt>
                <c:pt idx="7">
                  <c:v>9883.5</c:v>
                </c:pt>
                <c:pt idx="8">
                  <c:v>10385.9</c:v>
                </c:pt>
                <c:pt idx="9">
                  <c:v>9309.5</c:v>
                </c:pt>
                <c:pt idx="10">
                  <c:v>7657.8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41472344"/>
        <c:axId val="341420240"/>
        <c:extLst/>
      </c:barChart>
      <c:lineChart>
        <c:grouping val="standard"/>
        <c:varyColors val="0"/>
        <c:ser>
          <c:idx val="1"/>
          <c:order val="1"/>
          <c:tx>
            <c:strRef>
              <c:f>'Source of Supply Detail'!$B$14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'Source of Supply Detail'!$C$9:$M$9</c:f>
              <c:strCache>
                <c:ptCount val="11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</c:strCache>
            </c:strRef>
          </c:cat>
          <c:val>
            <c:numRef>
              <c:f>'Source of Supply Detail'!$C$14:$M$14</c:f>
              <c:numCache>
                <c:formatCode>_(* #,##0_);_(* \(#,##0\);_(* "-"??_);_(@_)</c:formatCode>
                <c:ptCount val="11"/>
                <c:pt idx="0">
                  <c:v>10611.189999999999</c:v>
                </c:pt>
                <c:pt idx="1">
                  <c:v>10611.189999999999</c:v>
                </c:pt>
                <c:pt idx="2">
                  <c:v>10611.189999999999</c:v>
                </c:pt>
                <c:pt idx="3">
                  <c:v>10611.189999999999</c:v>
                </c:pt>
                <c:pt idx="4">
                  <c:v>10611.189999999999</c:v>
                </c:pt>
                <c:pt idx="5">
                  <c:v>10611.189999999999</c:v>
                </c:pt>
                <c:pt idx="6">
                  <c:v>10611.189999999999</c:v>
                </c:pt>
                <c:pt idx="7">
                  <c:v>10611.189999999999</c:v>
                </c:pt>
                <c:pt idx="8">
                  <c:v>10611.189999999999</c:v>
                </c:pt>
                <c:pt idx="9">
                  <c:v>10611.189999999999</c:v>
                </c:pt>
                <c:pt idx="10">
                  <c:v>10611.189999999999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472344"/>
        <c:axId val="341420240"/>
      </c:lineChart>
      <c:catAx>
        <c:axId val="34147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420240"/>
        <c:crosses val="autoZero"/>
        <c:auto val="1"/>
        <c:lblAlgn val="ctr"/>
        <c:lblOffset val="100"/>
        <c:noMultiLvlLbl val="0"/>
      </c:catAx>
      <c:valAx>
        <c:axId val="3414202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47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SFR Revenue by Tier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17620964046160897"/>
          <c:w val="0.96604938271604934"/>
          <c:h val="0.719848768903887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'Presentation Graphics'!$B$10</c:f>
              <c:strCache>
                <c:ptCount val="1"/>
                <c:pt idx="0">
                  <c:v>Tier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'Presentation Graphics'!$I$9:$K$9</c:f>
              <c:strCache>
                <c:ptCount val="3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</c:strCache>
            </c:strRef>
          </c:cat>
          <c:val>
            <c:numRef>
              <c:f>'Presentation Graphics'!$I$10:$K$10</c:f>
              <c:numCache>
                <c:formatCode>_("$"* #,##0_);_("$"* \(#,##0\);_("$"* "-"??_);_(@_)</c:formatCode>
                <c:ptCount val="3"/>
                <c:pt idx="0">
                  <c:v>2148935.35</c:v>
                </c:pt>
                <c:pt idx="1">
                  <c:v>2116669.5</c:v>
                </c:pt>
                <c:pt idx="2">
                  <c:v>2072785</c:v>
                </c:pt>
              </c:numCache>
            </c:numRef>
          </c:val>
        </c:ser>
        <c:ser>
          <c:idx val="1"/>
          <c:order val="1"/>
          <c:tx>
            <c:strRef>
              <c:f>'Presentation Graphics'!$B$11</c:f>
              <c:strCache>
                <c:ptCount val="1"/>
                <c:pt idx="0">
                  <c:v>Tier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'Presentation Graphics'!$I$9:$K$9</c:f>
              <c:strCache>
                <c:ptCount val="3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</c:strCache>
            </c:strRef>
          </c:cat>
          <c:val>
            <c:numRef>
              <c:f>'Presentation Graphics'!$I$11:$K$11</c:f>
              <c:numCache>
                <c:formatCode>_("$"* #,##0_);_("$"* \(#,##0\);_("$"* "-"??_);_(@_)</c:formatCode>
                <c:ptCount val="3"/>
                <c:pt idx="0">
                  <c:v>1312416.346153846</c:v>
                </c:pt>
                <c:pt idx="1">
                  <c:v>1079572.5</c:v>
                </c:pt>
                <c:pt idx="2">
                  <c:v>763981.91999999993</c:v>
                </c:pt>
              </c:numCache>
            </c:numRef>
          </c:val>
        </c:ser>
        <c:ser>
          <c:idx val="2"/>
          <c:order val="2"/>
          <c:tx>
            <c:strRef>
              <c:f>'Presentation Graphics'!$B$12</c:f>
              <c:strCache>
                <c:ptCount val="1"/>
                <c:pt idx="0">
                  <c:v>Tier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'Presentation Graphics'!$I$9:$K$9</c:f>
              <c:strCache>
                <c:ptCount val="3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</c:strCache>
            </c:strRef>
          </c:cat>
          <c:val>
            <c:numRef>
              <c:f>'Presentation Graphics'!$I$12:$K$12</c:f>
              <c:numCache>
                <c:formatCode>_("$"* #,##0_);_("$"* \(#,##0\);_("$"* "-"??_);_(@_)</c:formatCode>
                <c:ptCount val="3"/>
                <c:pt idx="0">
                  <c:v>1217031.1300000001</c:v>
                </c:pt>
                <c:pt idx="1">
                  <c:v>974852.69230769237</c:v>
                </c:pt>
                <c:pt idx="2">
                  <c:v>504408.4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41421024"/>
        <c:axId val="341421416"/>
      </c:barChart>
      <c:catAx>
        <c:axId val="34142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421416"/>
        <c:crosses val="autoZero"/>
        <c:auto val="1"/>
        <c:lblAlgn val="ctr"/>
        <c:lblOffset val="100"/>
        <c:noMultiLvlLbl val="0"/>
      </c:catAx>
      <c:valAx>
        <c:axId val="341421416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34142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91034801205405"/>
          <c:y val="9.6666666666666651E-2"/>
          <c:w val="0.3241793039758919"/>
          <c:h val="7.1606465858434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'Customer Acct, mtr, usage'!$F$182</c:f>
              <c:strCache>
                <c:ptCount val="1"/>
                <c:pt idx="0">
                  <c:v>Single Family Residential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Acct, mtr, usage'!$G$181:$S$181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'Customer Acct, mtr, usage'!$G$182:$S$182</c:f>
              <c:numCache>
                <c:formatCode>0%</c:formatCode>
                <c:ptCount val="12"/>
                <c:pt idx="0">
                  <c:v>0</c:v>
                </c:pt>
                <c:pt idx="1">
                  <c:v>5.5139561560030526E-2</c:v>
                </c:pt>
                <c:pt idx="2">
                  <c:v>8.7369360183533029E-2</c:v>
                </c:pt>
                <c:pt idx="3">
                  <c:v>0.25782245730308428</c:v>
                </c:pt>
                <c:pt idx="4">
                  <c:v>0.26658488401733371</c:v>
                </c:pt>
                <c:pt idx="5">
                  <c:v>0.5152625541677287</c:v>
                </c:pt>
                <c:pt idx="6">
                  <c:v>0.39564746367575832</c:v>
                </c:pt>
                <c:pt idx="7">
                  <c:v>0.40323094570481777</c:v>
                </c:pt>
                <c:pt idx="8">
                  <c:v>0.39172826918174874</c:v>
                </c:pt>
                <c:pt idx="9">
                  <c:v>0.25500254906958952</c:v>
                </c:pt>
                <c:pt idx="10">
                  <c:v>0.13398547030333918</c:v>
                </c:pt>
                <c:pt idx="11">
                  <c:v>0.19992671424929909</c:v>
                </c:pt>
              </c:numCache>
              <c:extLst/>
            </c:numRef>
          </c:val>
          <c:smooth val="0"/>
        </c:ser>
        <c:ser>
          <c:idx val="2"/>
          <c:order val="2"/>
          <c:tx>
            <c:strRef>
              <c:f>'Customer Acct, mtr, usage'!$F$184</c:f>
              <c:strCache>
                <c:ptCount val="1"/>
                <c:pt idx="0">
                  <c:v>Multi Family Residential 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Acct, mtr, usage'!$G$181:$S$181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'Customer Acct, mtr, usage'!$G$184:$S$184</c:f>
              <c:numCache>
                <c:formatCode>0%</c:formatCode>
                <c:ptCount val="12"/>
                <c:pt idx="0">
                  <c:v>6.4847887670895332E-2</c:v>
                </c:pt>
                <c:pt idx="1">
                  <c:v>1.7489838650080136E-2</c:v>
                </c:pt>
                <c:pt idx="2">
                  <c:v>0.1012132035965021</c:v>
                </c:pt>
                <c:pt idx="3">
                  <c:v>0.11756373937677056</c:v>
                </c:pt>
                <c:pt idx="4">
                  <c:v>4.4217268136470089E-2</c:v>
                </c:pt>
                <c:pt idx="5">
                  <c:v>0.23485035102845186</c:v>
                </c:pt>
                <c:pt idx="6">
                  <c:v>0.24516566079566449</c:v>
                </c:pt>
                <c:pt idx="7">
                  <c:v>0.1921726813647</c:v>
                </c:pt>
                <c:pt idx="8">
                  <c:v>0.21548220224165537</c:v>
                </c:pt>
                <c:pt idx="9">
                  <c:v>5.3793570636778032E-2</c:v>
                </c:pt>
                <c:pt idx="10">
                  <c:v>0</c:v>
                </c:pt>
                <c:pt idx="11">
                  <c:v>0.1179332430102229</c:v>
                </c:pt>
              </c:numCache>
              <c:extLst/>
            </c:numRef>
          </c:val>
          <c:smooth val="0"/>
        </c:ser>
        <c:ser>
          <c:idx val="4"/>
          <c:order val="4"/>
          <c:tx>
            <c:strRef>
              <c:f>'Customer Acct, mtr, usage'!$F$186</c:f>
              <c:strCache>
                <c:ptCount val="1"/>
                <c:pt idx="0">
                  <c:v>Commercial Potable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5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Acct, mtr, usage'!$G$181:$S$181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'Customer Acct, mtr, usage'!$G$186:$S$186</c:f>
              <c:numCache>
                <c:formatCode>0%</c:formatCode>
                <c:ptCount val="12"/>
                <c:pt idx="0">
                  <c:v>0</c:v>
                </c:pt>
                <c:pt idx="1">
                  <c:v>3.8502996593799743E-2</c:v>
                </c:pt>
                <c:pt idx="2">
                  <c:v>0.16418747035743553</c:v>
                </c:pt>
                <c:pt idx="3">
                  <c:v>0.23162160996852488</c:v>
                </c:pt>
                <c:pt idx="4">
                  <c:v>0.19609364894580272</c:v>
                </c:pt>
                <c:pt idx="5">
                  <c:v>0.31910490234122357</c:v>
                </c:pt>
                <c:pt idx="6">
                  <c:v>0.28422368818177901</c:v>
                </c:pt>
                <c:pt idx="7">
                  <c:v>0.30164273703272548</c:v>
                </c:pt>
                <c:pt idx="8">
                  <c:v>0.31082654249126884</c:v>
                </c:pt>
                <c:pt idx="9">
                  <c:v>0.17729487345319717</c:v>
                </c:pt>
                <c:pt idx="10">
                  <c:v>9.3045315396887096E-2</c:v>
                </c:pt>
                <c:pt idx="11">
                  <c:v>0.15258914327598849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422200"/>
        <c:axId val="34142259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'Customer Acct, mtr, usage'!$F$183</c15:sqref>
                        </c15:formulaRef>
                      </c:ext>
                    </c:extLst>
                    <c:strCache>
                      <c:ptCount val="1"/>
                      <c:pt idx="0">
                        <c:v>Single Family Residential - Large Lot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'Customer Acct, mtr, usage'!$G$181:$S$181</c15:sqref>
                        </c15:formulaRef>
                      </c:ext>
                    </c:extLst>
                    <c:strCache>
                      <c:ptCount val="12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  <c:pt idx="8">
                        <c:v>September</c:v>
                      </c:pt>
                      <c:pt idx="9">
                        <c:v>October</c:v>
                      </c:pt>
                      <c:pt idx="10">
                        <c:v>November</c:v>
                      </c:pt>
                      <c:pt idx="11">
                        <c:v>December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'Customer Acct, mtr, usage'!$G$183:$S$183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</c:v>
                      </c:pt>
                      <c:pt idx="1">
                        <c:v>0.15873165816487189</c:v>
                      </c:pt>
                      <c:pt idx="2">
                        <c:v>0.17488506832923978</c:v>
                      </c:pt>
                      <c:pt idx="3">
                        <c:v>0.47408526985326538</c:v>
                      </c:pt>
                      <c:pt idx="4">
                        <c:v>0.52191573776686195</c:v>
                      </c:pt>
                      <c:pt idx="5">
                        <c:v>0.90207191888657978</c:v>
                      </c:pt>
                      <c:pt idx="6">
                        <c:v>0.77832357201335101</c:v>
                      </c:pt>
                      <c:pt idx="7">
                        <c:v>0.76881415706278733</c:v>
                      </c:pt>
                      <c:pt idx="8">
                        <c:v>0.73178411738774485</c:v>
                      </c:pt>
                      <c:pt idx="9">
                        <c:v>0.54417784495245303</c:v>
                      </c:pt>
                      <c:pt idx="10">
                        <c:v>0.346274954342213</c:v>
                      </c:pt>
                      <c:pt idx="11">
                        <c:v>0.3077334844763524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'Customer Acct, mtr, usage'!$F$185</c15:sqref>
                        </c15:formulaRef>
                      </c:ext>
                    </c:extLst>
                    <c:strCache>
                      <c:ptCount val="1"/>
                      <c:pt idx="0">
                        <c:v>Multi Family Residential - Ind Meter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'Customer Acct, mtr, usage'!$G$181:$S$181</c15:sqref>
                        </c15:formulaRef>
                      </c:ext>
                    </c:extLst>
                    <c:strCache>
                      <c:ptCount val="12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  <c:pt idx="8">
                        <c:v>September</c:v>
                      </c:pt>
                      <c:pt idx="9">
                        <c:v>October</c:v>
                      </c:pt>
                      <c:pt idx="10">
                        <c:v>November</c:v>
                      </c:pt>
                      <c:pt idx="11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'Customer Acct, mtr, usage'!$G$185:$S$185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0.18921257571387362</c:v>
                      </c:pt>
                      <c:pt idx="1">
                        <c:v>0.14580328814537058</c:v>
                      </c:pt>
                      <c:pt idx="2">
                        <c:v>0.13787135852321897</c:v>
                      </c:pt>
                      <c:pt idx="3">
                        <c:v>0.20175944620709552</c:v>
                      </c:pt>
                      <c:pt idx="4">
                        <c:v>0.13484280357657918</c:v>
                      </c:pt>
                      <c:pt idx="5">
                        <c:v>0.24704355350447083</c:v>
                      </c:pt>
                      <c:pt idx="6">
                        <c:v>0.24314969714450529</c:v>
                      </c:pt>
                      <c:pt idx="7">
                        <c:v>0.21344101528699166</c:v>
                      </c:pt>
                      <c:pt idx="8">
                        <c:v>0.18950100951831561</c:v>
                      </c:pt>
                      <c:pt idx="9">
                        <c:v>9.3740986443611174E-2</c:v>
                      </c:pt>
                      <c:pt idx="10">
                        <c:v>0</c:v>
                      </c:pt>
                      <c:pt idx="11">
                        <c:v>0.20175944620709552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lineChart>
        <c:grouping val="standard"/>
        <c:varyColors val="0"/>
        <c:ser>
          <c:idx val="5"/>
          <c:order val="5"/>
          <c:tx>
            <c:strRef>
              <c:f>'Customer Acct, mtr, usage'!$F$187</c:f>
              <c:strCache>
                <c:ptCount val="1"/>
                <c:pt idx="0">
                  <c:v>Irrigation Potable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Acct, mtr, usage'!$G$153:$S$153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  <c:extLst/>
            </c:strRef>
          </c:cat>
          <c:val>
            <c:numRef>
              <c:f>'Customer Acct, mtr, usage'!$G$187:$S$187</c:f>
              <c:numCache>
                <c:formatCode>0%</c:formatCode>
                <c:ptCount val="12"/>
                <c:pt idx="0">
                  <c:v>0</c:v>
                </c:pt>
                <c:pt idx="1">
                  <c:v>0.9912945166760907</c:v>
                </c:pt>
                <c:pt idx="2">
                  <c:v>1.2234030525720754</c:v>
                </c:pt>
                <c:pt idx="3">
                  <c:v>2.3123798756359539</c:v>
                </c:pt>
                <c:pt idx="4">
                  <c:v>4.0245336348219345</c:v>
                </c:pt>
                <c:pt idx="5">
                  <c:v>5.2559638213680095</c:v>
                </c:pt>
                <c:pt idx="6">
                  <c:v>4.4314301865460779</c:v>
                </c:pt>
                <c:pt idx="7">
                  <c:v>4.6321085358959921</c:v>
                </c:pt>
                <c:pt idx="8">
                  <c:v>4.3293386093838384</c:v>
                </c:pt>
                <c:pt idx="9">
                  <c:v>3.7843979649519532</c:v>
                </c:pt>
                <c:pt idx="10">
                  <c:v>2.9233465234595832</c:v>
                </c:pt>
                <c:pt idx="11">
                  <c:v>2.4707744488411558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423376"/>
        <c:axId val="341422984"/>
      </c:lineChart>
      <c:catAx>
        <c:axId val="34142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422592"/>
        <c:crosses val="autoZero"/>
        <c:auto val="1"/>
        <c:lblAlgn val="ctr"/>
        <c:lblOffset val="100"/>
        <c:noMultiLvlLbl val="0"/>
      </c:catAx>
      <c:valAx>
        <c:axId val="34142259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Peaking</a:t>
                </a:r>
                <a:r>
                  <a:rPr lang="en-US" baseline="0" dirty="0" smtClean="0"/>
                  <a:t> (Month over Min month)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422200"/>
        <c:crosses val="autoZero"/>
        <c:crossBetween val="between"/>
      </c:valAx>
      <c:valAx>
        <c:axId val="341422984"/>
        <c:scaling>
          <c:orientation val="minMax"/>
          <c:max val="5.5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 smtClean="0">
                    <a:effectLst/>
                  </a:rPr>
                  <a:t>Irrigation Peaking</a:t>
                </a:r>
                <a:endParaRPr lang="en-US" sz="14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423376"/>
        <c:crosses val="max"/>
        <c:crossBetween val="between"/>
        <c:majorUnit val="1"/>
      </c:valAx>
      <c:catAx>
        <c:axId val="341423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14229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589745884037218E-2"/>
          <c:y val="0.84488230637836936"/>
          <c:w val="0.96682050823192556"/>
          <c:h val="0.13924467774861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'Bill Impact SFR'!$X$12</c:f>
              <c:strCache>
                <c:ptCount val="1"/>
                <c:pt idx="0">
                  <c:v>Uniform Alternative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8"/>
              <c:layout>
                <c:manualLayout>
                  <c:x val="-2.6136363636363635E-2"/>
                  <c:y val="-4.2328042328042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'Bill Impact SFR'!$W$13:$W$32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'Bill Impact SFR'!$X$13:$X$32</c:f>
              <c:numCache>
                <c:formatCode>_("$"* #,##0.00_);_("$"* \(#,##0.00\);_("$"* "-"??_);_(@_)</c:formatCode>
                <c:ptCount val="20"/>
                <c:pt idx="0">
                  <c:v>22.830000000000002</c:v>
                </c:pt>
                <c:pt idx="1">
                  <c:v>26.950000000000003</c:v>
                </c:pt>
                <c:pt idx="2">
                  <c:v>31.07</c:v>
                </c:pt>
                <c:pt idx="3">
                  <c:v>35.19</c:v>
                </c:pt>
                <c:pt idx="4">
                  <c:v>39.31</c:v>
                </c:pt>
                <c:pt idx="5">
                  <c:v>43.43</c:v>
                </c:pt>
                <c:pt idx="6">
                  <c:v>47.55</c:v>
                </c:pt>
                <c:pt idx="7">
                  <c:v>51.67</c:v>
                </c:pt>
                <c:pt idx="8">
                  <c:v>55.79</c:v>
                </c:pt>
                <c:pt idx="9">
                  <c:v>59.910000000000004</c:v>
                </c:pt>
                <c:pt idx="10">
                  <c:v>64.03</c:v>
                </c:pt>
                <c:pt idx="11">
                  <c:v>68.150000000000006</c:v>
                </c:pt>
                <c:pt idx="12">
                  <c:v>72.27000000000001</c:v>
                </c:pt>
                <c:pt idx="13">
                  <c:v>76.39</c:v>
                </c:pt>
                <c:pt idx="14">
                  <c:v>80.510000000000005</c:v>
                </c:pt>
                <c:pt idx="15">
                  <c:v>84.63</c:v>
                </c:pt>
                <c:pt idx="16">
                  <c:v>88.75</c:v>
                </c:pt>
                <c:pt idx="17">
                  <c:v>92.87</c:v>
                </c:pt>
                <c:pt idx="18">
                  <c:v>96.990000000000009</c:v>
                </c:pt>
                <c:pt idx="19">
                  <c:v>101.11000000000001</c:v>
                </c:pt>
              </c:numCache>
            </c:numRef>
          </c:val>
        </c:ser>
        <c:ser>
          <c:idx val="1"/>
          <c:order val="1"/>
          <c:tx>
            <c:strRef>
              <c:f>'Bill Impact SFR'!$Y$12</c:f>
              <c:strCache>
                <c:ptCount val="1"/>
                <c:pt idx="0">
                  <c:v>Two-Tiered Alternative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8"/>
              <c:layout>
                <c:manualLayout>
                  <c:x val="2.5000000000000001E-2"/>
                  <c:y val="-5.8201058201058198E-2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'Bill Impact SFR'!$W$13:$W$32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'Bill Impact SFR'!$Y$13:$Y$32</c:f>
              <c:numCache>
                <c:formatCode>_("$"* #,##0.00_);_("$"* \(#,##0.00\);_("$"* "-"??_);_(@_)</c:formatCode>
                <c:ptCount val="20"/>
                <c:pt idx="0">
                  <c:v>22.57</c:v>
                </c:pt>
                <c:pt idx="1">
                  <c:v>26.43</c:v>
                </c:pt>
                <c:pt idx="2">
                  <c:v>30.29</c:v>
                </c:pt>
                <c:pt idx="3">
                  <c:v>34.15</c:v>
                </c:pt>
                <c:pt idx="4">
                  <c:v>38.010000000000005</c:v>
                </c:pt>
                <c:pt idx="5">
                  <c:v>41.870000000000005</c:v>
                </c:pt>
                <c:pt idx="6">
                  <c:v>45.730000000000004</c:v>
                </c:pt>
                <c:pt idx="7">
                  <c:v>49.59</c:v>
                </c:pt>
                <c:pt idx="8">
                  <c:v>53.45</c:v>
                </c:pt>
                <c:pt idx="9">
                  <c:v>58.17</c:v>
                </c:pt>
                <c:pt idx="10">
                  <c:v>62.89</c:v>
                </c:pt>
                <c:pt idx="11">
                  <c:v>67.610000000000014</c:v>
                </c:pt>
                <c:pt idx="12">
                  <c:v>72.330000000000013</c:v>
                </c:pt>
                <c:pt idx="13">
                  <c:v>77.050000000000011</c:v>
                </c:pt>
                <c:pt idx="14">
                  <c:v>81.77000000000001</c:v>
                </c:pt>
                <c:pt idx="15">
                  <c:v>86.490000000000009</c:v>
                </c:pt>
                <c:pt idx="16">
                  <c:v>91.210000000000008</c:v>
                </c:pt>
                <c:pt idx="17">
                  <c:v>95.93</c:v>
                </c:pt>
                <c:pt idx="18">
                  <c:v>100.65</c:v>
                </c:pt>
                <c:pt idx="19">
                  <c:v>105.37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42804800"/>
        <c:axId val="342805192"/>
      </c:barChart>
      <c:lineChart>
        <c:grouping val="standard"/>
        <c:varyColors val="0"/>
        <c:ser>
          <c:idx val="2"/>
          <c:order val="2"/>
          <c:tx>
            <c:strRef>
              <c:f>'Bill Impact SFR'!$Z$12</c:f>
              <c:strCache>
                <c:ptCount val="1"/>
                <c:pt idx="0">
                  <c:v>Existing Structure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8"/>
              <c:layout/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'Bill Impact SFR'!$W$13:$W$32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'Bill Impact SFR'!$Z$13:$Z$32</c:f>
              <c:numCache>
                <c:formatCode>_("$"* #,##0.00_);_("$"* \(#,##0.00\);_("$"* "-"??_);_(@_)</c:formatCode>
                <c:ptCount val="20"/>
                <c:pt idx="0">
                  <c:v>20.34</c:v>
                </c:pt>
                <c:pt idx="1">
                  <c:v>23.2</c:v>
                </c:pt>
                <c:pt idx="2">
                  <c:v>26.060000000000002</c:v>
                </c:pt>
                <c:pt idx="3">
                  <c:v>28.92</c:v>
                </c:pt>
                <c:pt idx="4">
                  <c:v>31.78</c:v>
                </c:pt>
                <c:pt idx="5">
                  <c:v>34.64</c:v>
                </c:pt>
                <c:pt idx="6">
                  <c:v>37.5</c:v>
                </c:pt>
                <c:pt idx="7">
                  <c:v>40.36</c:v>
                </c:pt>
                <c:pt idx="8">
                  <c:v>43.22</c:v>
                </c:pt>
                <c:pt idx="9">
                  <c:v>47.9</c:v>
                </c:pt>
                <c:pt idx="10">
                  <c:v>52.58</c:v>
                </c:pt>
                <c:pt idx="11">
                  <c:v>57.260000000000005</c:v>
                </c:pt>
                <c:pt idx="12">
                  <c:v>61.94</c:v>
                </c:pt>
                <c:pt idx="13">
                  <c:v>66.62</c:v>
                </c:pt>
                <c:pt idx="14">
                  <c:v>71.3</c:v>
                </c:pt>
                <c:pt idx="15">
                  <c:v>75.98</c:v>
                </c:pt>
                <c:pt idx="16">
                  <c:v>80.66</c:v>
                </c:pt>
                <c:pt idx="17">
                  <c:v>85.34</c:v>
                </c:pt>
                <c:pt idx="18">
                  <c:v>90.02</c:v>
                </c:pt>
                <c:pt idx="19">
                  <c:v>100.08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804800"/>
        <c:axId val="342805192"/>
      </c:lineChart>
      <c:catAx>
        <c:axId val="342804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Monthly Usage (</a:t>
                </a:r>
                <a:r>
                  <a:rPr lang="en-US" dirty="0" err="1" smtClean="0"/>
                  <a:t>CCF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805192"/>
        <c:crosses val="autoZero"/>
        <c:auto val="1"/>
        <c:lblAlgn val="ctr"/>
        <c:lblOffset val="100"/>
        <c:noMultiLvlLbl val="0"/>
      </c:catAx>
      <c:valAx>
        <c:axId val="342805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Monthly Bill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80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'Commodity Rates (d)'!$Y$8</c:f>
              <c:strCache>
                <c:ptCount val="1"/>
                <c:pt idx="0">
                  <c:v>Cost of Non-Peak Distribution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'Commodity Rates (d)'!$Z$7</c:f>
              <c:strCache>
                <c:ptCount val="1"/>
                <c:pt idx="0">
                  <c:v>Unit Cost ($/CCF)</c:v>
                </c:pt>
              </c:strCache>
            </c:strRef>
          </c:cat>
          <c:val>
            <c:numRef>
              <c:f>'Commodity Rates (d)'!$Z$8</c:f>
              <c:numCache>
                <c:formatCode>_("$"* #,##0.00_);_("$"* \(#,##0.00\);_("$"* "-"??_);_(@_)</c:formatCode>
                <c:ptCount val="1"/>
                <c:pt idx="0">
                  <c:v>1.23</c:v>
                </c:pt>
              </c:numCache>
            </c:numRef>
          </c:val>
        </c:ser>
        <c:ser>
          <c:idx val="1"/>
          <c:order val="1"/>
          <c:tx>
            <c:strRef>
              <c:f>'Commodity Rates (d)'!$Y$9</c:f>
              <c:strCache>
                <c:ptCount val="1"/>
                <c:pt idx="0">
                  <c:v>Cost of Peak Distribution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0" tIns="0" rIns="0" bIns="0" anchor="ctr" anchorCtr="1"/>
                <a:lstStyle/>
                <a:p>
                  <a:pPr>
                    <a:defRPr sz="1600" b="0" i="0" u="none" strike="noStrike" kern="1200" baseline="0">
                      <a:ln>
                        <a:noFill/>
                      </a:ln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'Commodity Rates (d)'!$Z$7</c:f>
              <c:strCache>
                <c:ptCount val="1"/>
                <c:pt idx="0">
                  <c:v>Unit Cost ($/CCF)</c:v>
                </c:pt>
              </c:strCache>
            </c:strRef>
          </c:cat>
          <c:val>
            <c:numRef>
              <c:f>'Commodity Rates (d)'!$Z$9</c:f>
              <c:numCache>
                <c:formatCode>_("$"* #,##0.00_);_("$"* \(#,##0.00\);_("$"* "-"??_);_(@_)</c:formatCode>
                <c:ptCount val="1"/>
                <c:pt idx="0">
                  <c:v>0.86</c:v>
                </c:pt>
              </c:numCache>
            </c:numRef>
          </c:val>
        </c:ser>
        <c:ser>
          <c:idx val="2"/>
          <c:order val="2"/>
          <c:tx>
            <c:strRef>
              <c:f>'Commodity Rates (d)'!$Y$10</c:f>
              <c:strCache>
                <c:ptCount val="1"/>
                <c:pt idx="0">
                  <c:v>Cost of Water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'Commodity Rates (d)'!$Z$7</c:f>
              <c:strCache>
                <c:ptCount val="1"/>
                <c:pt idx="0">
                  <c:v>Unit Cost ($/CCF)</c:v>
                </c:pt>
              </c:strCache>
            </c:strRef>
          </c:cat>
          <c:val>
            <c:numRef>
              <c:f>'Commodity Rates (d)'!$Z$10</c:f>
              <c:numCache>
                <c:formatCode>_("$"* #,##0.00_);_("$"* \(#,##0.00\);_("$"* "-"??_);_(@_)</c:formatCode>
                <c:ptCount val="1"/>
                <c:pt idx="0">
                  <c:v>2.63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43317896"/>
        <c:axId val="343318288"/>
      </c:barChart>
      <c:catAx>
        <c:axId val="343317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318288"/>
        <c:crosses val="autoZero"/>
        <c:auto val="1"/>
        <c:lblAlgn val="ctr"/>
        <c:lblOffset val="100"/>
        <c:noMultiLvlLbl val="0"/>
      </c:catAx>
      <c:valAx>
        <c:axId val="343318288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343317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219611730591719E-2"/>
          <c:y val="0.12086178357128077"/>
          <c:w val="0.91993121366095731"/>
          <c:h val="0.68590713288399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Water Rate History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2008 Actual</c:v>
                </c:pt>
                <c:pt idx="1">
                  <c:v>2009 Actual</c:v>
                </c:pt>
                <c:pt idx="2">
                  <c:v>2010 Actual</c:v>
                </c:pt>
                <c:pt idx="3">
                  <c:v>2011 Actual</c:v>
                </c:pt>
                <c:pt idx="4">
                  <c:v>2012 Actual</c:v>
                </c:pt>
                <c:pt idx="5">
                  <c:v>2013 Actual</c:v>
                </c:pt>
                <c:pt idx="6">
                  <c:v>2014 Actual</c:v>
                </c:pt>
                <c:pt idx="7">
                  <c:v>2015 Actual</c:v>
                </c:pt>
                <c:pt idx="8">
                  <c:v>2016 Actual</c:v>
                </c:pt>
                <c:pt idx="9">
                  <c:v>2017 Proposed</c:v>
                </c:pt>
                <c:pt idx="10">
                  <c:v>2018 Proposed</c:v>
                </c:pt>
                <c:pt idx="11">
                  <c:v>2019 Proposed</c:v>
                </c:pt>
                <c:pt idx="12">
                  <c:v>2020 Proposed</c:v>
                </c:pt>
                <c:pt idx="13">
                  <c:v>2021 Proposed</c:v>
                </c:pt>
              </c:strCache>
            </c:strRef>
          </c:cat>
          <c:val>
            <c:numRef>
              <c:f>Sheet1!$B$2:$B$15</c:f>
              <c:numCache>
                <c:formatCode>0.0%</c:formatCode>
                <c:ptCount val="14"/>
                <c:pt idx="0">
                  <c:v>9.1999999999999998E-2</c:v>
                </c:pt>
                <c:pt idx="1">
                  <c:v>0.157</c:v>
                </c:pt>
                <c:pt idx="2">
                  <c:v>0.126</c:v>
                </c:pt>
                <c:pt idx="3">
                  <c:v>0.126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0.06</c:v>
                </c:pt>
                <c:pt idx="7">
                  <c:v>0.04</c:v>
                </c:pt>
                <c:pt idx="8">
                  <c:v>0.04</c:v>
                </c:pt>
                <c:pt idx="9">
                  <c:v>0.12</c:v>
                </c:pt>
                <c:pt idx="10">
                  <c:v>0.09</c:v>
                </c:pt>
                <c:pt idx="11">
                  <c:v>0.09</c:v>
                </c:pt>
                <c:pt idx="12">
                  <c:v>0.03</c:v>
                </c:pt>
                <c:pt idx="13">
                  <c:v>0.02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6735224"/>
        <c:axId val="344519112"/>
      </c:lineChart>
      <c:catAx>
        <c:axId val="38673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519112"/>
        <c:crosses val="autoZero"/>
        <c:auto val="1"/>
        <c:lblAlgn val="ctr"/>
        <c:lblOffset val="100"/>
        <c:noMultiLvlLbl val="0"/>
      </c:catAx>
      <c:valAx>
        <c:axId val="34451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35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D7A48-D8CE-4900-974F-853B356020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8116EF-5A17-43EF-8BEA-C80F46AE4387}">
      <dgm:prSet/>
      <dgm:spPr/>
      <dgm:t>
        <a:bodyPr/>
        <a:lstStyle/>
        <a:p>
          <a:r>
            <a:rPr lang="en-US" dirty="0" smtClean="0"/>
            <a:t>Increase Fixed Cost Recovery</a:t>
          </a:r>
          <a:endParaRPr lang="en-US" dirty="0"/>
        </a:p>
      </dgm:t>
    </dgm:pt>
    <dgm:pt modelId="{EC00B55C-4B3F-44DC-BA63-CB8F423B4437}" type="parTrans" cxnId="{293F48A8-E62C-4A82-93A4-BFA27A585731}">
      <dgm:prSet/>
      <dgm:spPr/>
      <dgm:t>
        <a:bodyPr/>
        <a:lstStyle/>
        <a:p>
          <a:endParaRPr lang="en-US"/>
        </a:p>
      </dgm:t>
    </dgm:pt>
    <dgm:pt modelId="{97C1B0C8-A2FA-4080-9EC2-C4D0F1F9CCF7}" type="sibTrans" cxnId="{293F48A8-E62C-4A82-93A4-BFA27A585731}">
      <dgm:prSet/>
      <dgm:spPr/>
      <dgm:t>
        <a:bodyPr/>
        <a:lstStyle/>
        <a:p>
          <a:endParaRPr lang="en-US"/>
        </a:p>
      </dgm:t>
    </dgm:pt>
    <dgm:pt modelId="{7C5DA55B-6431-4926-A315-D79A018D0DB2}">
      <dgm:prSet/>
      <dgm:spPr/>
      <dgm:t>
        <a:bodyPr/>
        <a:lstStyle/>
        <a:p>
          <a:r>
            <a:rPr lang="en-US" dirty="0" smtClean="0"/>
            <a:t>Implement Water Pass Through</a:t>
          </a:r>
          <a:endParaRPr lang="en-US" dirty="0"/>
        </a:p>
      </dgm:t>
    </dgm:pt>
    <dgm:pt modelId="{C540C4B2-782F-47C7-A619-E937DB0A937D}" type="parTrans" cxnId="{0F9D3F9B-EC25-4CEB-AC2A-83158DB7F2C6}">
      <dgm:prSet/>
      <dgm:spPr/>
      <dgm:t>
        <a:bodyPr/>
        <a:lstStyle/>
        <a:p>
          <a:endParaRPr lang="en-US"/>
        </a:p>
      </dgm:t>
    </dgm:pt>
    <dgm:pt modelId="{2911248A-E43B-4E05-B389-793DBDD2AC4C}" type="sibTrans" cxnId="{0F9D3F9B-EC25-4CEB-AC2A-83158DB7F2C6}">
      <dgm:prSet/>
      <dgm:spPr/>
      <dgm:t>
        <a:bodyPr/>
        <a:lstStyle/>
        <a:p>
          <a:endParaRPr lang="en-US"/>
        </a:p>
      </dgm:t>
    </dgm:pt>
    <dgm:pt modelId="{FC945690-D1BA-4EEC-8111-446BDBD62422}">
      <dgm:prSet/>
      <dgm:spPr/>
      <dgm:t>
        <a:bodyPr/>
        <a:lstStyle/>
        <a:p>
          <a:r>
            <a:rPr lang="en-US" dirty="0" smtClean="0"/>
            <a:t>Introduce Demand Management Rates</a:t>
          </a:r>
        </a:p>
      </dgm:t>
    </dgm:pt>
    <dgm:pt modelId="{90EC086D-B39C-41C7-BB40-AD904EF5826C}" type="parTrans" cxnId="{D99EC132-45D8-4457-979D-BABAA0C737CD}">
      <dgm:prSet/>
      <dgm:spPr/>
      <dgm:t>
        <a:bodyPr/>
        <a:lstStyle/>
        <a:p>
          <a:endParaRPr lang="en-US"/>
        </a:p>
      </dgm:t>
    </dgm:pt>
    <dgm:pt modelId="{88550196-7FD8-48BD-9020-23A4122D9268}" type="sibTrans" cxnId="{D99EC132-45D8-4457-979D-BABAA0C737CD}">
      <dgm:prSet/>
      <dgm:spPr/>
      <dgm:t>
        <a:bodyPr/>
        <a:lstStyle/>
        <a:p>
          <a:endParaRPr lang="en-US"/>
        </a:p>
      </dgm:t>
    </dgm:pt>
    <dgm:pt modelId="{39DB2293-74C6-40D8-9CB9-065281F4B524}">
      <dgm:prSet/>
      <dgm:spPr/>
      <dgm:t>
        <a:bodyPr/>
        <a:lstStyle/>
        <a:p>
          <a:r>
            <a:rPr lang="en-US" dirty="0" smtClean="0"/>
            <a:t>Uniform rates for </a:t>
          </a:r>
          <a:r>
            <a:rPr lang="en-US" dirty="0" err="1" smtClean="0"/>
            <a:t>MFR</a:t>
          </a:r>
          <a:r>
            <a:rPr lang="en-US" dirty="0" smtClean="0"/>
            <a:t>, Commercial, Irrigation – Potable, and Irrigation – Non Potable </a:t>
          </a:r>
        </a:p>
      </dgm:t>
    </dgm:pt>
    <dgm:pt modelId="{C2795DEF-C8EE-4BD6-8817-7964C2DA8E81}" type="parTrans" cxnId="{280D16CF-501B-46D0-8B70-08F8DE0B4FCF}">
      <dgm:prSet/>
      <dgm:spPr/>
      <dgm:t>
        <a:bodyPr/>
        <a:lstStyle/>
        <a:p>
          <a:endParaRPr lang="en-US"/>
        </a:p>
      </dgm:t>
    </dgm:pt>
    <dgm:pt modelId="{DDFB8389-BB79-4533-B2CB-31C3E96E6E97}" type="sibTrans" cxnId="{280D16CF-501B-46D0-8B70-08F8DE0B4FCF}">
      <dgm:prSet/>
      <dgm:spPr/>
      <dgm:t>
        <a:bodyPr/>
        <a:lstStyle/>
        <a:p>
          <a:endParaRPr lang="en-US"/>
        </a:p>
      </dgm:t>
    </dgm:pt>
    <dgm:pt modelId="{8E23DA68-20FE-40BC-AFE8-DA73D5EEC621}">
      <dgm:prSet/>
      <dgm:spPr/>
      <dgm:t>
        <a:bodyPr/>
        <a:lstStyle/>
        <a:p>
          <a:r>
            <a:rPr lang="en-US" dirty="0" smtClean="0"/>
            <a:t>Establish 5-year Rate Program</a:t>
          </a:r>
        </a:p>
      </dgm:t>
    </dgm:pt>
    <dgm:pt modelId="{8B5F54FE-7FC4-4159-A370-2B3DCA418AB4}" type="parTrans" cxnId="{AE2D4DA2-415F-459D-AF74-F97993E3E77F}">
      <dgm:prSet/>
      <dgm:spPr/>
      <dgm:t>
        <a:bodyPr/>
        <a:lstStyle/>
        <a:p>
          <a:endParaRPr lang="en-US"/>
        </a:p>
      </dgm:t>
    </dgm:pt>
    <dgm:pt modelId="{17DC68B8-454C-46BF-8684-273427F93FF6}" type="sibTrans" cxnId="{AE2D4DA2-415F-459D-AF74-F97993E3E77F}">
      <dgm:prSet/>
      <dgm:spPr/>
      <dgm:t>
        <a:bodyPr/>
        <a:lstStyle/>
        <a:p>
          <a:endParaRPr lang="en-US"/>
        </a:p>
      </dgm:t>
    </dgm:pt>
    <dgm:pt modelId="{44BA2A11-999C-40C8-B8E5-AACB189ABAB5}" type="pres">
      <dgm:prSet presAssocID="{801D7A48-D8CE-4900-974F-853B356020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C18189C-927F-40B4-B4B8-6AE446DD8ABC}" type="pres">
      <dgm:prSet presAssocID="{801D7A48-D8CE-4900-974F-853B35602060}" presName="Name1" presStyleCnt="0"/>
      <dgm:spPr/>
      <dgm:t>
        <a:bodyPr/>
        <a:lstStyle/>
        <a:p>
          <a:endParaRPr lang="en-US"/>
        </a:p>
      </dgm:t>
    </dgm:pt>
    <dgm:pt modelId="{A03B792B-B5BD-4115-BD2E-00E763174B83}" type="pres">
      <dgm:prSet presAssocID="{801D7A48-D8CE-4900-974F-853B35602060}" presName="cycle" presStyleCnt="0"/>
      <dgm:spPr/>
      <dgm:t>
        <a:bodyPr/>
        <a:lstStyle/>
        <a:p>
          <a:endParaRPr lang="en-US"/>
        </a:p>
      </dgm:t>
    </dgm:pt>
    <dgm:pt modelId="{878F80EE-3738-4503-BBC0-7D78794F41E2}" type="pres">
      <dgm:prSet presAssocID="{801D7A48-D8CE-4900-974F-853B35602060}" presName="srcNode" presStyleLbl="node1" presStyleIdx="0" presStyleCnt="5"/>
      <dgm:spPr/>
      <dgm:t>
        <a:bodyPr/>
        <a:lstStyle/>
        <a:p>
          <a:endParaRPr lang="en-US"/>
        </a:p>
      </dgm:t>
    </dgm:pt>
    <dgm:pt modelId="{36BE35FF-8877-46E7-89C9-01DDFC94C0E1}" type="pres">
      <dgm:prSet presAssocID="{801D7A48-D8CE-4900-974F-853B35602060}" presName="conn" presStyleLbl="parChTrans1D2" presStyleIdx="0" presStyleCnt="1"/>
      <dgm:spPr/>
      <dgm:t>
        <a:bodyPr/>
        <a:lstStyle/>
        <a:p>
          <a:endParaRPr lang="en-US"/>
        </a:p>
      </dgm:t>
    </dgm:pt>
    <dgm:pt modelId="{EA305F87-854B-4F1D-9AD4-DBDA7ACE6952}" type="pres">
      <dgm:prSet presAssocID="{801D7A48-D8CE-4900-974F-853B35602060}" presName="extraNode" presStyleLbl="node1" presStyleIdx="0" presStyleCnt="5"/>
      <dgm:spPr/>
      <dgm:t>
        <a:bodyPr/>
        <a:lstStyle/>
        <a:p>
          <a:endParaRPr lang="en-US"/>
        </a:p>
      </dgm:t>
    </dgm:pt>
    <dgm:pt modelId="{4715E23A-A016-4149-A83C-E06EFBC143C2}" type="pres">
      <dgm:prSet presAssocID="{801D7A48-D8CE-4900-974F-853B35602060}" presName="dstNode" presStyleLbl="node1" presStyleIdx="0" presStyleCnt="5"/>
      <dgm:spPr/>
      <dgm:t>
        <a:bodyPr/>
        <a:lstStyle/>
        <a:p>
          <a:endParaRPr lang="en-US"/>
        </a:p>
      </dgm:t>
    </dgm:pt>
    <dgm:pt modelId="{08C0F5FC-74DD-4A75-A972-D66CA9D45D4F}" type="pres">
      <dgm:prSet presAssocID="{008116EF-5A17-43EF-8BEA-C80F46AE438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BEC32-99CF-45FD-B418-7AF890B63CFE}" type="pres">
      <dgm:prSet presAssocID="{008116EF-5A17-43EF-8BEA-C80F46AE4387}" presName="accent_1" presStyleCnt="0"/>
      <dgm:spPr/>
      <dgm:t>
        <a:bodyPr/>
        <a:lstStyle/>
        <a:p>
          <a:endParaRPr lang="en-US"/>
        </a:p>
      </dgm:t>
    </dgm:pt>
    <dgm:pt modelId="{50860054-8FA8-4310-AB8A-E35D8DBB7B83}" type="pres">
      <dgm:prSet presAssocID="{008116EF-5A17-43EF-8BEA-C80F46AE4387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2A449698-C58A-4904-B084-B6814BFCB219}" type="pres">
      <dgm:prSet presAssocID="{7C5DA55B-6431-4926-A315-D79A018D0DB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0356C-4298-40C8-93F3-A078B13410CB}" type="pres">
      <dgm:prSet presAssocID="{7C5DA55B-6431-4926-A315-D79A018D0DB2}" presName="accent_2" presStyleCnt="0"/>
      <dgm:spPr/>
      <dgm:t>
        <a:bodyPr/>
        <a:lstStyle/>
        <a:p>
          <a:endParaRPr lang="en-US"/>
        </a:p>
      </dgm:t>
    </dgm:pt>
    <dgm:pt modelId="{ABBE8104-DBA0-4C79-B91D-E0EAD6B5DC19}" type="pres">
      <dgm:prSet presAssocID="{7C5DA55B-6431-4926-A315-D79A018D0DB2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E43A589B-39C6-4517-BFAE-B6480C12A7EA}" type="pres">
      <dgm:prSet presAssocID="{FC945690-D1BA-4EEC-8111-446BDBD6242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8B448-388A-4806-8F8C-B4BDCB7A7379}" type="pres">
      <dgm:prSet presAssocID="{FC945690-D1BA-4EEC-8111-446BDBD62422}" presName="accent_3" presStyleCnt="0"/>
      <dgm:spPr/>
      <dgm:t>
        <a:bodyPr/>
        <a:lstStyle/>
        <a:p>
          <a:endParaRPr lang="en-US"/>
        </a:p>
      </dgm:t>
    </dgm:pt>
    <dgm:pt modelId="{9B7D9D21-5400-4143-95B2-70D35B06BEB2}" type="pres">
      <dgm:prSet presAssocID="{FC945690-D1BA-4EEC-8111-446BDBD62422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B9CD2F8D-5D66-4480-A6E8-2CCDA7F83076}" type="pres">
      <dgm:prSet presAssocID="{8E23DA68-20FE-40BC-AFE8-DA73D5EEC62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A77B8-3CEA-45AB-8E79-D8C256D942E3}" type="pres">
      <dgm:prSet presAssocID="{8E23DA68-20FE-40BC-AFE8-DA73D5EEC621}" presName="accent_4" presStyleCnt="0"/>
      <dgm:spPr/>
      <dgm:t>
        <a:bodyPr/>
        <a:lstStyle/>
        <a:p>
          <a:endParaRPr lang="en-US"/>
        </a:p>
      </dgm:t>
    </dgm:pt>
    <dgm:pt modelId="{EBB423DD-B763-4CD3-8392-74A73004993A}" type="pres">
      <dgm:prSet presAssocID="{8E23DA68-20FE-40BC-AFE8-DA73D5EEC621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6123498B-8759-4C9A-B508-CDB448D5A3F8}" type="pres">
      <dgm:prSet presAssocID="{39DB2293-74C6-40D8-9CB9-065281F4B52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AADAE-ECBD-4193-B514-B6E179B06D46}" type="pres">
      <dgm:prSet presAssocID="{39DB2293-74C6-40D8-9CB9-065281F4B524}" presName="accent_5" presStyleCnt="0"/>
      <dgm:spPr/>
      <dgm:t>
        <a:bodyPr/>
        <a:lstStyle/>
        <a:p>
          <a:endParaRPr lang="en-US"/>
        </a:p>
      </dgm:t>
    </dgm:pt>
    <dgm:pt modelId="{4B91E8F7-F9FA-4B5E-8ED3-FCB7B364B3FF}" type="pres">
      <dgm:prSet presAssocID="{39DB2293-74C6-40D8-9CB9-065281F4B524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AE2D4DA2-415F-459D-AF74-F97993E3E77F}" srcId="{801D7A48-D8CE-4900-974F-853B35602060}" destId="{8E23DA68-20FE-40BC-AFE8-DA73D5EEC621}" srcOrd="3" destOrd="0" parTransId="{8B5F54FE-7FC4-4159-A370-2B3DCA418AB4}" sibTransId="{17DC68B8-454C-46BF-8684-273427F93FF6}"/>
    <dgm:cxn modelId="{5632AE4A-C067-4ECE-8BC9-1F6A2536F324}" type="presOf" srcId="{39DB2293-74C6-40D8-9CB9-065281F4B524}" destId="{6123498B-8759-4C9A-B508-CDB448D5A3F8}" srcOrd="0" destOrd="0" presId="urn:microsoft.com/office/officeart/2008/layout/VerticalCurvedList"/>
    <dgm:cxn modelId="{035CF64E-E518-4C85-BCF1-AF6597F7A811}" type="presOf" srcId="{7C5DA55B-6431-4926-A315-D79A018D0DB2}" destId="{2A449698-C58A-4904-B084-B6814BFCB219}" srcOrd="0" destOrd="0" presId="urn:microsoft.com/office/officeart/2008/layout/VerticalCurvedList"/>
    <dgm:cxn modelId="{0F9D3F9B-EC25-4CEB-AC2A-83158DB7F2C6}" srcId="{801D7A48-D8CE-4900-974F-853B35602060}" destId="{7C5DA55B-6431-4926-A315-D79A018D0DB2}" srcOrd="1" destOrd="0" parTransId="{C540C4B2-782F-47C7-A619-E937DB0A937D}" sibTransId="{2911248A-E43B-4E05-B389-793DBDD2AC4C}"/>
    <dgm:cxn modelId="{D99EC132-45D8-4457-979D-BABAA0C737CD}" srcId="{801D7A48-D8CE-4900-974F-853B35602060}" destId="{FC945690-D1BA-4EEC-8111-446BDBD62422}" srcOrd="2" destOrd="0" parTransId="{90EC086D-B39C-41C7-BB40-AD904EF5826C}" sibTransId="{88550196-7FD8-48BD-9020-23A4122D9268}"/>
    <dgm:cxn modelId="{280D16CF-501B-46D0-8B70-08F8DE0B4FCF}" srcId="{801D7A48-D8CE-4900-974F-853B35602060}" destId="{39DB2293-74C6-40D8-9CB9-065281F4B524}" srcOrd="4" destOrd="0" parTransId="{C2795DEF-C8EE-4BD6-8817-7964C2DA8E81}" sibTransId="{DDFB8389-BB79-4533-B2CB-31C3E96E6E97}"/>
    <dgm:cxn modelId="{5A27B35D-3EE4-4194-8DA9-50DF43AF0DEE}" type="presOf" srcId="{008116EF-5A17-43EF-8BEA-C80F46AE4387}" destId="{08C0F5FC-74DD-4A75-A972-D66CA9D45D4F}" srcOrd="0" destOrd="0" presId="urn:microsoft.com/office/officeart/2008/layout/VerticalCurvedList"/>
    <dgm:cxn modelId="{68B2CB01-E503-4B9B-9CBC-C11A2708B86D}" type="presOf" srcId="{97C1B0C8-A2FA-4080-9EC2-C4D0F1F9CCF7}" destId="{36BE35FF-8877-46E7-89C9-01DDFC94C0E1}" srcOrd="0" destOrd="0" presId="urn:microsoft.com/office/officeart/2008/layout/VerticalCurvedList"/>
    <dgm:cxn modelId="{293F48A8-E62C-4A82-93A4-BFA27A585731}" srcId="{801D7A48-D8CE-4900-974F-853B35602060}" destId="{008116EF-5A17-43EF-8BEA-C80F46AE4387}" srcOrd="0" destOrd="0" parTransId="{EC00B55C-4B3F-44DC-BA63-CB8F423B4437}" sibTransId="{97C1B0C8-A2FA-4080-9EC2-C4D0F1F9CCF7}"/>
    <dgm:cxn modelId="{408B69A0-CFF8-435A-BDCD-DEB2A5ED976A}" type="presOf" srcId="{8E23DA68-20FE-40BC-AFE8-DA73D5EEC621}" destId="{B9CD2F8D-5D66-4480-A6E8-2CCDA7F83076}" srcOrd="0" destOrd="0" presId="urn:microsoft.com/office/officeart/2008/layout/VerticalCurvedList"/>
    <dgm:cxn modelId="{22D7A800-9897-4F49-A214-443A850B8090}" type="presOf" srcId="{801D7A48-D8CE-4900-974F-853B35602060}" destId="{44BA2A11-999C-40C8-B8E5-AACB189ABAB5}" srcOrd="0" destOrd="0" presId="urn:microsoft.com/office/officeart/2008/layout/VerticalCurvedList"/>
    <dgm:cxn modelId="{CDAF393D-C472-4008-BA4B-177486559621}" type="presOf" srcId="{FC945690-D1BA-4EEC-8111-446BDBD62422}" destId="{E43A589B-39C6-4517-BFAE-B6480C12A7EA}" srcOrd="0" destOrd="0" presId="urn:microsoft.com/office/officeart/2008/layout/VerticalCurvedList"/>
    <dgm:cxn modelId="{737454C6-5ABE-4B2A-A2C0-9FD7285FA3A7}" type="presParOf" srcId="{44BA2A11-999C-40C8-B8E5-AACB189ABAB5}" destId="{BC18189C-927F-40B4-B4B8-6AE446DD8ABC}" srcOrd="0" destOrd="0" presId="urn:microsoft.com/office/officeart/2008/layout/VerticalCurvedList"/>
    <dgm:cxn modelId="{0BDBDA27-EF10-4D68-9DCF-519A49736525}" type="presParOf" srcId="{BC18189C-927F-40B4-B4B8-6AE446DD8ABC}" destId="{A03B792B-B5BD-4115-BD2E-00E763174B83}" srcOrd="0" destOrd="0" presId="urn:microsoft.com/office/officeart/2008/layout/VerticalCurvedList"/>
    <dgm:cxn modelId="{D89FD3EB-F81B-4BB7-AA8F-DD2EDDFF5E1B}" type="presParOf" srcId="{A03B792B-B5BD-4115-BD2E-00E763174B83}" destId="{878F80EE-3738-4503-BBC0-7D78794F41E2}" srcOrd="0" destOrd="0" presId="urn:microsoft.com/office/officeart/2008/layout/VerticalCurvedList"/>
    <dgm:cxn modelId="{8A7688D5-4E8E-47A0-B0F3-F5108AC5CC4F}" type="presParOf" srcId="{A03B792B-B5BD-4115-BD2E-00E763174B83}" destId="{36BE35FF-8877-46E7-89C9-01DDFC94C0E1}" srcOrd="1" destOrd="0" presId="urn:microsoft.com/office/officeart/2008/layout/VerticalCurvedList"/>
    <dgm:cxn modelId="{ED2BC4C3-A127-4FBD-8460-075DD334CDCE}" type="presParOf" srcId="{A03B792B-B5BD-4115-BD2E-00E763174B83}" destId="{EA305F87-854B-4F1D-9AD4-DBDA7ACE6952}" srcOrd="2" destOrd="0" presId="urn:microsoft.com/office/officeart/2008/layout/VerticalCurvedList"/>
    <dgm:cxn modelId="{1571B0A5-0370-4836-9774-F6210F2F1637}" type="presParOf" srcId="{A03B792B-B5BD-4115-BD2E-00E763174B83}" destId="{4715E23A-A016-4149-A83C-E06EFBC143C2}" srcOrd="3" destOrd="0" presId="urn:microsoft.com/office/officeart/2008/layout/VerticalCurvedList"/>
    <dgm:cxn modelId="{287CCFF6-43EA-41DC-8ED0-8518F8165C6D}" type="presParOf" srcId="{BC18189C-927F-40B4-B4B8-6AE446DD8ABC}" destId="{08C0F5FC-74DD-4A75-A972-D66CA9D45D4F}" srcOrd="1" destOrd="0" presId="urn:microsoft.com/office/officeart/2008/layout/VerticalCurvedList"/>
    <dgm:cxn modelId="{0CCB88F8-96E7-402F-B311-784A45A3E084}" type="presParOf" srcId="{BC18189C-927F-40B4-B4B8-6AE446DD8ABC}" destId="{6CFBEC32-99CF-45FD-B418-7AF890B63CFE}" srcOrd="2" destOrd="0" presId="urn:microsoft.com/office/officeart/2008/layout/VerticalCurvedList"/>
    <dgm:cxn modelId="{5A4FB61C-FA10-4777-BBCC-6DAF1EF95090}" type="presParOf" srcId="{6CFBEC32-99CF-45FD-B418-7AF890B63CFE}" destId="{50860054-8FA8-4310-AB8A-E35D8DBB7B83}" srcOrd="0" destOrd="0" presId="urn:microsoft.com/office/officeart/2008/layout/VerticalCurvedList"/>
    <dgm:cxn modelId="{330621F0-9A03-4693-9875-11D6FA48EDD2}" type="presParOf" srcId="{BC18189C-927F-40B4-B4B8-6AE446DD8ABC}" destId="{2A449698-C58A-4904-B084-B6814BFCB219}" srcOrd="3" destOrd="0" presId="urn:microsoft.com/office/officeart/2008/layout/VerticalCurvedList"/>
    <dgm:cxn modelId="{99E96488-17FD-4768-A69B-8F0423EC323D}" type="presParOf" srcId="{BC18189C-927F-40B4-B4B8-6AE446DD8ABC}" destId="{6430356C-4298-40C8-93F3-A078B13410CB}" srcOrd="4" destOrd="0" presId="urn:microsoft.com/office/officeart/2008/layout/VerticalCurvedList"/>
    <dgm:cxn modelId="{BA5C726E-88C8-433E-A6E4-27C050220210}" type="presParOf" srcId="{6430356C-4298-40C8-93F3-A078B13410CB}" destId="{ABBE8104-DBA0-4C79-B91D-E0EAD6B5DC19}" srcOrd="0" destOrd="0" presId="urn:microsoft.com/office/officeart/2008/layout/VerticalCurvedList"/>
    <dgm:cxn modelId="{2CCD4728-1108-434A-BF3D-136A82BF4E63}" type="presParOf" srcId="{BC18189C-927F-40B4-B4B8-6AE446DD8ABC}" destId="{E43A589B-39C6-4517-BFAE-B6480C12A7EA}" srcOrd="5" destOrd="0" presId="urn:microsoft.com/office/officeart/2008/layout/VerticalCurvedList"/>
    <dgm:cxn modelId="{A4EF3C20-9C99-46B6-BA0E-483C2F4A28BC}" type="presParOf" srcId="{BC18189C-927F-40B4-B4B8-6AE446DD8ABC}" destId="{9B38B448-388A-4806-8F8C-B4BDCB7A7379}" srcOrd="6" destOrd="0" presId="urn:microsoft.com/office/officeart/2008/layout/VerticalCurvedList"/>
    <dgm:cxn modelId="{BD1FFDA5-1F68-4DE8-8A6D-5CAE5CEDBF16}" type="presParOf" srcId="{9B38B448-388A-4806-8F8C-B4BDCB7A7379}" destId="{9B7D9D21-5400-4143-95B2-70D35B06BEB2}" srcOrd="0" destOrd="0" presId="urn:microsoft.com/office/officeart/2008/layout/VerticalCurvedList"/>
    <dgm:cxn modelId="{621E2CD4-5C64-4814-9501-6A46D12CAAC0}" type="presParOf" srcId="{BC18189C-927F-40B4-B4B8-6AE446DD8ABC}" destId="{B9CD2F8D-5D66-4480-A6E8-2CCDA7F83076}" srcOrd="7" destOrd="0" presId="urn:microsoft.com/office/officeart/2008/layout/VerticalCurvedList"/>
    <dgm:cxn modelId="{43F52EE9-E464-468A-B3D5-8EF0F2BA6351}" type="presParOf" srcId="{BC18189C-927F-40B4-B4B8-6AE446DD8ABC}" destId="{452A77B8-3CEA-45AB-8E79-D8C256D942E3}" srcOrd="8" destOrd="0" presId="urn:microsoft.com/office/officeart/2008/layout/VerticalCurvedList"/>
    <dgm:cxn modelId="{168C22BC-F6BF-4451-9FFB-029457D0EFD3}" type="presParOf" srcId="{452A77B8-3CEA-45AB-8E79-D8C256D942E3}" destId="{EBB423DD-B763-4CD3-8392-74A73004993A}" srcOrd="0" destOrd="0" presId="urn:microsoft.com/office/officeart/2008/layout/VerticalCurvedList"/>
    <dgm:cxn modelId="{5E28F1E3-198F-4876-BC2A-737B2AD490E0}" type="presParOf" srcId="{BC18189C-927F-40B4-B4B8-6AE446DD8ABC}" destId="{6123498B-8759-4C9A-B508-CDB448D5A3F8}" srcOrd="9" destOrd="0" presId="urn:microsoft.com/office/officeart/2008/layout/VerticalCurvedList"/>
    <dgm:cxn modelId="{403133A1-D9B8-4F5C-86B9-E28152938D7F}" type="presParOf" srcId="{BC18189C-927F-40B4-B4B8-6AE446DD8ABC}" destId="{005AADAE-ECBD-4193-B514-B6E179B06D46}" srcOrd="10" destOrd="0" presId="urn:microsoft.com/office/officeart/2008/layout/VerticalCurvedList"/>
    <dgm:cxn modelId="{CB65F482-2306-48EA-A714-6A493FD8D601}" type="presParOf" srcId="{005AADAE-ECBD-4193-B514-B6E179B06D46}" destId="{4B91E8F7-F9FA-4B5E-8ED3-FCB7B364B3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21751-FF06-4A61-8F95-FF170A891B1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8E2A80-CA15-43B4-9931-3B64F6FE40EE}">
      <dgm:prSet phldrT="[Text]"/>
      <dgm:spPr/>
      <dgm:t>
        <a:bodyPr/>
        <a:lstStyle/>
        <a:p>
          <a:r>
            <a:rPr lang="en-US" dirty="0" smtClean="0"/>
            <a:t>Selection of Uniform or Two-Tier structure for SFR</a:t>
          </a:r>
          <a:endParaRPr lang="en-US" dirty="0"/>
        </a:p>
      </dgm:t>
    </dgm:pt>
    <dgm:pt modelId="{DFF7AB0B-26D7-4825-9ADA-07E06E54D5C1}" type="parTrans" cxnId="{097F0AD4-0EE5-4E49-90E2-9A2D50A45F22}">
      <dgm:prSet/>
      <dgm:spPr/>
      <dgm:t>
        <a:bodyPr/>
        <a:lstStyle/>
        <a:p>
          <a:endParaRPr lang="en-US"/>
        </a:p>
      </dgm:t>
    </dgm:pt>
    <dgm:pt modelId="{79517820-998C-44FC-A998-816DF698B7B6}" type="sibTrans" cxnId="{097F0AD4-0EE5-4E49-90E2-9A2D50A45F22}">
      <dgm:prSet/>
      <dgm:spPr/>
      <dgm:t>
        <a:bodyPr/>
        <a:lstStyle/>
        <a:p>
          <a:endParaRPr lang="en-US"/>
        </a:p>
      </dgm:t>
    </dgm:pt>
    <dgm:pt modelId="{564CF4C6-E072-45E3-BF08-DCB4D22CE5B1}" type="pres">
      <dgm:prSet presAssocID="{FA921751-FF06-4A61-8F95-FF170A891B1C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EE3A576C-DAD6-4133-8345-B9D74F907281}" type="pres">
      <dgm:prSet presAssocID="{858E2A80-CA15-43B4-9931-3B64F6FE40E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7F0AD4-0EE5-4E49-90E2-9A2D50A45F22}" srcId="{FA921751-FF06-4A61-8F95-FF170A891B1C}" destId="{858E2A80-CA15-43B4-9931-3B64F6FE40EE}" srcOrd="0" destOrd="0" parTransId="{DFF7AB0B-26D7-4825-9ADA-07E06E54D5C1}" sibTransId="{79517820-998C-44FC-A998-816DF698B7B6}"/>
    <dgm:cxn modelId="{39A39DB0-A7E1-4002-ABF7-2C06DBA6A72C}" type="presOf" srcId="{858E2A80-CA15-43B4-9931-3B64F6FE40EE}" destId="{EE3A576C-DAD6-4133-8345-B9D74F907281}" srcOrd="0" destOrd="0" presId="urn:diagrams.loki3.com/VaryingWidthList"/>
    <dgm:cxn modelId="{5F15A259-165A-4E51-93DE-EC7459DEE048}" type="presOf" srcId="{FA921751-FF06-4A61-8F95-FF170A891B1C}" destId="{564CF4C6-E072-45E3-BF08-DCB4D22CE5B1}" srcOrd="0" destOrd="0" presId="urn:diagrams.loki3.com/VaryingWidthList"/>
    <dgm:cxn modelId="{47B06CC8-D01F-48E6-BB2C-0012B8188E41}" type="presParOf" srcId="{564CF4C6-E072-45E3-BF08-DCB4D22CE5B1}" destId="{EE3A576C-DAD6-4133-8345-B9D74F907281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1D7A48-D8CE-4900-974F-853B35602060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7B67A21-A214-45B8-9B03-2B92A0FBF93D}">
      <dgm:prSet/>
      <dgm:spPr/>
      <dgm:t>
        <a:bodyPr/>
        <a:lstStyle/>
        <a:p>
          <a:r>
            <a:rPr lang="en-US" b="1" u="sng" dirty="0" smtClean="0"/>
            <a:t>September 19</a:t>
          </a:r>
          <a:r>
            <a:rPr lang="en-US" b="1" u="sng" baseline="30000" dirty="0" smtClean="0"/>
            <a:t>th</a:t>
          </a:r>
          <a:r>
            <a:rPr lang="en-US" b="1" u="sng" dirty="0" smtClean="0"/>
            <a:t/>
          </a:r>
          <a:br>
            <a:rPr lang="en-US" b="1" u="sng" dirty="0" smtClean="0"/>
          </a:br>
          <a:r>
            <a:rPr lang="en-US" dirty="0" smtClean="0"/>
            <a:t>Presentation to Council of Final Cost of Service Study </a:t>
          </a:r>
          <a:br>
            <a:rPr lang="en-US" dirty="0" smtClean="0"/>
          </a:br>
          <a:r>
            <a:rPr lang="en-US" dirty="0" smtClean="0"/>
            <a:t>Approval of Proposition 218 Notice</a:t>
          </a:r>
          <a:endParaRPr lang="en-US" dirty="0"/>
        </a:p>
      </dgm:t>
    </dgm:pt>
    <dgm:pt modelId="{CB1AF534-5F6B-4B4D-973E-ABCAF4944F48}" type="parTrans" cxnId="{DD4DD2D0-D670-4057-AE96-D30D6946A066}">
      <dgm:prSet/>
      <dgm:spPr/>
      <dgm:t>
        <a:bodyPr/>
        <a:lstStyle/>
        <a:p>
          <a:endParaRPr lang="en-US"/>
        </a:p>
      </dgm:t>
    </dgm:pt>
    <dgm:pt modelId="{4713D06A-74F8-4BE1-88FB-5C3FC7FFB2B5}" type="sibTrans" cxnId="{DD4DD2D0-D670-4057-AE96-D30D6946A066}">
      <dgm:prSet/>
      <dgm:spPr/>
      <dgm:t>
        <a:bodyPr/>
        <a:lstStyle/>
        <a:p>
          <a:endParaRPr lang="en-US"/>
        </a:p>
      </dgm:t>
    </dgm:pt>
    <dgm:pt modelId="{D05A641B-1FD6-4C03-B1FB-AF938DF39BC5}">
      <dgm:prSet/>
      <dgm:spPr/>
      <dgm:t>
        <a:bodyPr/>
        <a:lstStyle/>
        <a:p>
          <a:r>
            <a:rPr lang="en-US" b="1" u="sng" dirty="0" smtClean="0"/>
            <a:t>September 21st 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Distribute Proposition 218 Notice to property owners/customers</a:t>
          </a:r>
          <a:endParaRPr lang="en-US" dirty="0"/>
        </a:p>
      </dgm:t>
    </dgm:pt>
    <dgm:pt modelId="{B71612C3-2C4A-48A4-BECB-3FEC052BE522}" type="parTrans" cxnId="{DC809819-46D7-4A52-B9F7-C4AE3561EFD6}">
      <dgm:prSet/>
      <dgm:spPr/>
      <dgm:t>
        <a:bodyPr/>
        <a:lstStyle/>
        <a:p>
          <a:endParaRPr lang="en-US"/>
        </a:p>
      </dgm:t>
    </dgm:pt>
    <dgm:pt modelId="{DE5C7793-4DC7-4756-BB58-FC6BAE4A35BB}" type="sibTrans" cxnId="{DC809819-46D7-4A52-B9F7-C4AE3561EFD6}">
      <dgm:prSet/>
      <dgm:spPr/>
      <dgm:t>
        <a:bodyPr/>
        <a:lstStyle/>
        <a:p>
          <a:endParaRPr lang="en-US"/>
        </a:p>
      </dgm:t>
    </dgm:pt>
    <dgm:pt modelId="{BB00954E-09F5-4683-B94B-C0244D87E03A}">
      <dgm:prSet/>
      <dgm:spPr/>
      <dgm:t>
        <a:bodyPr/>
        <a:lstStyle/>
        <a:p>
          <a:r>
            <a:rPr lang="en-US" b="1" u="sng" dirty="0" smtClean="0"/>
            <a:t>January 1st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Rates take effect</a:t>
          </a:r>
          <a:endParaRPr lang="en-US" dirty="0"/>
        </a:p>
      </dgm:t>
    </dgm:pt>
    <dgm:pt modelId="{22E5FD44-A0A1-4B64-8E97-CDB5500FB1A0}" type="parTrans" cxnId="{53069039-4A27-4DEB-AA35-FA26DF07187F}">
      <dgm:prSet/>
      <dgm:spPr/>
      <dgm:t>
        <a:bodyPr/>
        <a:lstStyle/>
        <a:p>
          <a:endParaRPr lang="en-US"/>
        </a:p>
      </dgm:t>
    </dgm:pt>
    <dgm:pt modelId="{907760AD-14F8-4B11-AFBA-D435A0EEC9D8}" type="sibTrans" cxnId="{53069039-4A27-4DEB-AA35-FA26DF07187F}">
      <dgm:prSet/>
      <dgm:spPr/>
      <dgm:t>
        <a:bodyPr/>
        <a:lstStyle/>
        <a:p>
          <a:endParaRPr lang="en-US"/>
        </a:p>
      </dgm:t>
    </dgm:pt>
    <dgm:pt modelId="{EDCEC29B-48E1-4030-92CE-06E3D188E51B}">
      <dgm:prSet/>
      <dgm:spPr/>
      <dgm:t>
        <a:bodyPr/>
        <a:lstStyle/>
        <a:p>
          <a:r>
            <a:rPr lang="en-US" b="1" u="sng" dirty="0" smtClean="0"/>
            <a:t>November 7th</a:t>
          </a:r>
          <a:br>
            <a:rPr lang="en-US" b="1" u="sng" dirty="0" smtClean="0"/>
          </a:br>
          <a:r>
            <a:rPr lang="en-US" dirty="0" smtClean="0"/>
            <a:t>Public Hearing to consider Water Rate modifications</a:t>
          </a:r>
          <a:endParaRPr lang="en-US" dirty="0"/>
        </a:p>
      </dgm:t>
    </dgm:pt>
    <dgm:pt modelId="{D862E07D-0B54-40DC-A347-0D8DA9414A6C}" type="parTrans" cxnId="{309B12A3-1E5D-435A-8BDA-0CA4E644A68C}">
      <dgm:prSet/>
      <dgm:spPr/>
      <dgm:t>
        <a:bodyPr/>
        <a:lstStyle/>
        <a:p>
          <a:endParaRPr lang="en-US"/>
        </a:p>
      </dgm:t>
    </dgm:pt>
    <dgm:pt modelId="{8E9A8508-BB47-4674-B045-4D2F13DDE267}" type="sibTrans" cxnId="{309B12A3-1E5D-435A-8BDA-0CA4E644A68C}">
      <dgm:prSet/>
      <dgm:spPr/>
      <dgm:t>
        <a:bodyPr/>
        <a:lstStyle/>
        <a:p>
          <a:endParaRPr lang="en-US"/>
        </a:p>
      </dgm:t>
    </dgm:pt>
    <dgm:pt modelId="{B93C3737-2697-4BFC-903E-26E68868FEBD}" type="pres">
      <dgm:prSet presAssocID="{801D7A48-D8CE-4900-974F-853B356020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E0ACE5-BC93-4BBF-A50D-274A2FE0A20E}" type="pres">
      <dgm:prSet presAssocID="{801D7A48-D8CE-4900-974F-853B35602060}" presName="arrow" presStyleLbl="bgShp" presStyleIdx="0" presStyleCnt="1"/>
      <dgm:spPr/>
    </dgm:pt>
    <dgm:pt modelId="{43E61EC6-5831-4C3C-87E9-21853D455D2F}" type="pres">
      <dgm:prSet presAssocID="{801D7A48-D8CE-4900-974F-853B35602060}" presName="linearProcess" presStyleCnt="0"/>
      <dgm:spPr/>
    </dgm:pt>
    <dgm:pt modelId="{2CABD855-B4C6-42E6-B8B4-7BB9169E1909}" type="pres">
      <dgm:prSet presAssocID="{97B67A21-A214-45B8-9B03-2B92A0FBF93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184B2-F8A2-4BDC-8637-A16182932428}" type="pres">
      <dgm:prSet presAssocID="{4713D06A-74F8-4BE1-88FB-5C3FC7FFB2B5}" presName="sibTrans" presStyleCnt="0"/>
      <dgm:spPr/>
    </dgm:pt>
    <dgm:pt modelId="{8C8BE1BB-0A86-4C4F-8086-BA55EA72442F}" type="pres">
      <dgm:prSet presAssocID="{D05A641B-1FD6-4C03-B1FB-AF938DF39BC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DED1A-E147-4244-9DED-BC8710FA5FC7}" type="pres">
      <dgm:prSet presAssocID="{DE5C7793-4DC7-4756-BB58-FC6BAE4A35BB}" presName="sibTrans" presStyleCnt="0"/>
      <dgm:spPr/>
    </dgm:pt>
    <dgm:pt modelId="{EDF16D65-8FAD-438D-BFE5-2D045A023CB6}" type="pres">
      <dgm:prSet presAssocID="{EDCEC29B-48E1-4030-92CE-06E3D188E51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E7C59-9C7A-466C-99CA-497BC02A1124}" type="pres">
      <dgm:prSet presAssocID="{8E9A8508-BB47-4674-B045-4D2F13DDE267}" presName="sibTrans" presStyleCnt="0"/>
      <dgm:spPr/>
    </dgm:pt>
    <dgm:pt modelId="{C079C660-E6F6-40CC-B5C1-2F0CA3ED55E1}" type="pres">
      <dgm:prSet presAssocID="{BB00954E-09F5-4683-B94B-C0244D87E03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77441-FD89-46D4-B114-8F8667B1D46A}" type="presOf" srcId="{EDCEC29B-48E1-4030-92CE-06E3D188E51B}" destId="{EDF16D65-8FAD-438D-BFE5-2D045A023CB6}" srcOrd="0" destOrd="0" presId="urn:microsoft.com/office/officeart/2005/8/layout/hProcess9"/>
    <dgm:cxn modelId="{309B12A3-1E5D-435A-8BDA-0CA4E644A68C}" srcId="{801D7A48-D8CE-4900-974F-853B35602060}" destId="{EDCEC29B-48E1-4030-92CE-06E3D188E51B}" srcOrd="2" destOrd="0" parTransId="{D862E07D-0B54-40DC-A347-0D8DA9414A6C}" sibTransId="{8E9A8508-BB47-4674-B045-4D2F13DDE267}"/>
    <dgm:cxn modelId="{C5B27F1D-52C9-462C-8785-E89A1210DD59}" type="presOf" srcId="{801D7A48-D8CE-4900-974F-853B35602060}" destId="{B93C3737-2697-4BFC-903E-26E68868FEBD}" srcOrd="0" destOrd="0" presId="urn:microsoft.com/office/officeart/2005/8/layout/hProcess9"/>
    <dgm:cxn modelId="{53069039-4A27-4DEB-AA35-FA26DF07187F}" srcId="{801D7A48-D8CE-4900-974F-853B35602060}" destId="{BB00954E-09F5-4683-B94B-C0244D87E03A}" srcOrd="3" destOrd="0" parTransId="{22E5FD44-A0A1-4B64-8E97-CDB5500FB1A0}" sibTransId="{907760AD-14F8-4B11-AFBA-D435A0EEC9D8}"/>
    <dgm:cxn modelId="{EE208C3B-E70A-4C1F-9A49-23650032DC29}" type="presOf" srcId="{D05A641B-1FD6-4C03-B1FB-AF938DF39BC5}" destId="{8C8BE1BB-0A86-4C4F-8086-BA55EA72442F}" srcOrd="0" destOrd="0" presId="urn:microsoft.com/office/officeart/2005/8/layout/hProcess9"/>
    <dgm:cxn modelId="{DC809819-46D7-4A52-B9F7-C4AE3561EFD6}" srcId="{801D7A48-D8CE-4900-974F-853B35602060}" destId="{D05A641B-1FD6-4C03-B1FB-AF938DF39BC5}" srcOrd="1" destOrd="0" parTransId="{B71612C3-2C4A-48A4-BECB-3FEC052BE522}" sibTransId="{DE5C7793-4DC7-4756-BB58-FC6BAE4A35BB}"/>
    <dgm:cxn modelId="{DD4DD2D0-D670-4057-AE96-D30D6946A066}" srcId="{801D7A48-D8CE-4900-974F-853B35602060}" destId="{97B67A21-A214-45B8-9B03-2B92A0FBF93D}" srcOrd="0" destOrd="0" parTransId="{CB1AF534-5F6B-4B4D-973E-ABCAF4944F48}" sibTransId="{4713D06A-74F8-4BE1-88FB-5C3FC7FFB2B5}"/>
    <dgm:cxn modelId="{932ACC9E-0E1E-4428-8B4F-CFD5D1D924E6}" type="presOf" srcId="{BB00954E-09F5-4683-B94B-C0244D87E03A}" destId="{C079C660-E6F6-40CC-B5C1-2F0CA3ED55E1}" srcOrd="0" destOrd="0" presId="urn:microsoft.com/office/officeart/2005/8/layout/hProcess9"/>
    <dgm:cxn modelId="{A3E65C20-C898-46E5-AF22-703E40F41AD8}" type="presOf" srcId="{97B67A21-A214-45B8-9B03-2B92A0FBF93D}" destId="{2CABD855-B4C6-42E6-B8B4-7BB9169E1909}" srcOrd="0" destOrd="0" presId="urn:microsoft.com/office/officeart/2005/8/layout/hProcess9"/>
    <dgm:cxn modelId="{52DF6BBC-240D-464C-9F14-CCB0BDC113F0}" type="presParOf" srcId="{B93C3737-2697-4BFC-903E-26E68868FEBD}" destId="{83E0ACE5-BC93-4BBF-A50D-274A2FE0A20E}" srcOrd="0" destOrd="0" presId="urn:microsoft.com/office/officeart/2005/8/layout/hProcess9"/>
    <dgm:cxn modelId="{F26161B3-FEB0-4AE6-B257-1644793C9D83}" type="presParOf" srcId="{B93C3737-2697-4BFC-903E-26E68868FEBD}" destId="{43E61EC6-5831-4C3C-87E9-21853D455D2F}" srcOrd="1" destOrd="0" presId="urn:microsoft.com/office/officeart/2005/8/layout/hProcess9"/>
    <dgm:cxn modelId="{C48BEB70-95F2-4F7A-9509-1563646FFAA0}" type="presParOf" srcId="{43E61EC6-5831-4C3C-87E9-21853D455D2F}" destId="{2CABD855-B4C6-42E6-B8B4-7BB9169E1909}" srcOrd="0" destOrd="0" presId="urn:microsoft.com/office/officeart/2005/8/layout/hProcess9"/>
    <dgm:cxn modelId="{879EB91F-E39F-4FB4-834C-ED5035AC2B99}" type="presParOf" srcId="{43E61EC6-5831-4C3C-87E9-21853D455D2F}" destId="{F3B184B2-F8A2-4BDC-8637-A16182932428}" srcOrd="1" destOrd="0" presId="urn:microsoft.com/office/officeart/2005/8/layout/hProcess9"/>
    <dgm:cxn modelId="{1938F466-FB53-475D-AC68-77570BBAE8DB}" type="presParOf" srcId="{43E61EC6-5831-4C3C-87E9-21853D455D2F}" destId="{8C8BE1BB-0A86-4C4F-8086-BA55EA72442F}" srcOrd="2" destOrd="0" presId="urn:microsoft.com/office/officeart/2005/8/layout/hProcess9"/>
    <dgm:cxn modelId="{718345D3-6B04-4440-A2E1-49D82804AD68}" type="presParOf" srcId="{43E61EC6-5831-4C3C-87E9-21853D455D2F}" destId="{3FADED1A-E147-4244-9DED-BC8710FA5FC7}" srcOrd="3" destOrd="0" presId="urn:microsoft.com/office/officeart/2005/8/layout/hProcess9"/>
    <dgm:cxn modelId="{D6A1639B-B27E-4F6C-BB5D-75F5F063FE28}" type="presParOf" srcId="{43E61EC6-5831-4C3C-87E9-21853D455D2F}" destId="{EDF16D65-8FAD-438D-BFE5-2D045A023CB6}" srcOrd="4" destOrd="0" presId="urn:microsoft.com/office/officeart/2005/8/layout/hProcess9"/>
    <dgm:cxn modelId="{43EC32DE-DBE0-402A-8F91-7689EC7B9039}" type="presParOf" srcId="{43E61EC6-5831-4C3C-87E9-21853D455D2F}" destId="{2F3E7C59-9C7A-466C-99CA-497BC02A1124}" srcOrd="5" destOrd="0" presId="urn:microsoft.com/office/officeart/2005/8/layout/hProcess9"/>
    <dgm:cxn modelId="{541A6D20-48EA-4C46-8D1E-6DC35BC21AAF}" type="presParOf" srcId="{43E61EC6-5831-4C3C-87E9-21853D455D2F}" destId="{C079C660-E6F6-40CC-B5C1-2F0CA3ED55E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E35FF-8877-46E7-89C9-01DDFC94C0E1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0F5FC-74DD-4A75-A972-D66CA9D45D4F}">
      <dsp:nvSpPr>
        <dsp:cNvPr id="0" name=""/>
        <dsp:cNvSpPr/>
      </dsp:nvSpPr>
      <dsp:spPr>
        <a:xfrm>
          <a:off x="452604" y="299941"/>
          <a:ext cx="10656575" cy="60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Increase Fixed Cost Recovery</a:t>
          </a:r>
          <a:endParaRPr lang="en-US" sz="2100" kern="1200" dirty="0"/>
        </a:p>
      </dsp:txBody>
      <dsp:txXfrm>
        <a:off x="452604" y="299941"/>
        <a:ext cx="10656575" cy="600267"/>
      </dsp:txXfrm>
    </dsp:sp>
    <dsp:sp modelId="{50860054-8FA8-4310-AB8A-E35D8DBB7B83}">
      <dsp:nvSpPr>
        <dsp:cNvPr id="0" name=""/>
        <dsp:cNvSpPr/>
      </dsp:nvSpPr>
      <dsp:spPr>
        <a:xfrm>
          <a:off x="77437" y="22490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9698-C58A-4904-B084-B6814BFCB219}">
      <dsp:nvSpPr>
        <dsp:cNvPr id="0" name=""/>
        <dsp:cNvSpPr/>
      </dsp:nvSpPr>
      <dsp:spPr>
        <a:xfrm>
          <a:off x="882738" y="1200053"/>
          <a:ext cx="10226441" cy="60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Implement Water Pass Through</a:t>
          </a:r>
          <a:endParaRPr lang="en-US" sz="2100" kern="1200" dirty="0"/>
        </a:p>
      </dsp:txBody>
      <dsp:txXfrm>
        <a:off x="882738" y="1200053"/>
        <a:ext cx="10226441" cy="600267"/>
      </dsp:txXfrm>
    </dsp:sp>
    <dsp:sp modelId="{ABBE8104-DBA0-4C79-B91D-E0EAD6B5DC19}">
      <dsp:nvSpPr>
        <dsp:cNvPr id="0" name=""/>
        <dsp:cNvSpPr/>
      </dsp:nvSpPr>
      <dsp:spPr>
        <a:xfrm>
          <a:off x="507571" y="1125020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A589B-39C6-4517-BFAE-B6480C12A7EA}">
      <dsp:nvSpPr>
        <dsp:cNvPr id="0" name=""/>
        <dsp:cNvSpPr/>
      </dsp:nvSpPr>
      <dsp:spPr>
        <a:xfrm>
          <a:off x="1014754" y="2100166"/>
          <a:ext cx="10094424" cy="60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Introduce Demand Management Rates</a:t>
          </a:r>
        </a:p>
      </dsp:txBody>
      <dsp:txXfrm>
        <a:off x="1014754" y="2100166"/>
        <a:ext cx="10094424" cy="600267"/>
      </dsp:txXfrm>
    </dsp:sp>
    <dsp:sp modelId="{9B7D9D21-5400-4143-95B2-70D35B06BEB2}">
      <dsp:nvSpPr>
        <dsp:cNvPr id="0" name=""/>
        <dsp:cNvSpPr/>
      </dsp:nvSpPr>
      <dsp:spPr>
        <a:xfrm>
          <a:off x="639587" y="2025133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D2F8D-5D66-4480-A6E8-2CCDA7F83076}">
      <dsp:nvSpPr>
        <dsp:cNvPr id="0" name=""/>
        <dsp:cNvSpPr/>
      </dsp:nvSpPr>
      <dsp:spPr>
        <a:xfrm>
          <a:off x="882738" y="3000278"/>
          <a:ext cx="10226441" cy="60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Establish 5-year Rate Program</a:t>
          </a:r>
        </a:p>
      </dsp:txBody>
      <dsp:txXfrm>
        <a:off x="882738" y="3000278"/>
        <a:ext cx="10226441" cy="600267"/>
      </dsp:txXfrm>
    </dsp:sp>
    <dsp:sp modelId="{EBB423DD-B763-4CD3-8392-74A73004993A}">
      <dsp:nvSpPr>
        <dsp:cNvPr id="0" name=""/>
        <dsp:cNvSpPr/>
      </dsp:nvSpPr>
      <dsp:spPr>
        <a:xfrm>
          <a:off x="507571" y="2925245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3498B-8759-4C9A-B508-CDB448D5A3F8}">
      <dsp:nvSpPr>
        <dsp:cNvPr id="0" name=""/>
        <dsp:cNvSpPr/>
      </dsp:nvSpPr>
      <dsp:spPr>
        <a:xfrm>
          <a:off x="452604" y="3900391"/>
          <a:ext cx="10656575" cy="60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Uniform rates for </a:t>
          </a:r>
          <a:r>
            <a:rPr lang="en-US" sz="2100" kern="1200" dirty="0" err="1" smtClean="0"/>
            <a:t>MFR</a:t>
          </a:r>
          <a:r>
            <a:rPr lang="en-US" sz="2100" kern="1200" dirty="0" smtClean="0"/>
            <a:t>, Commercial, Irrigation – Potable, and Irrigation – Non Potable </a:t>
          </a:r>
        </a:p>
      </dsp:txBody>
      <dsp:txXfrm>
        <a:off x="452604" y="3900391"/>
        <a:ext cx="10656575" cy="600267"/>
      </dsp:txXfrm>
    </dsp:sp>
    <dsp:sp modelId="{4B91E8F7-F9FA-4B5E-8ED3-FCB7B364B3FF}">
      <dsp:nvSpPr>
        <dsp:cNvPr id="0" name=""/>
        <dsp:cNvSpPr/>
      </dsp:nvSpPr>
      <dsp:spPr>
        <a:xfrm>
          <a:off x="77437" y="382535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A576C-DAD6-4133-8345-B9D74F907281}">
      <dsp:nvSpPr>
        <dsp:cNvPr id="0" name=""/>
        <dsp:cNvSpPr/>
      </dsp:nvSpPr>
      <dsp:spPr>
        <a:xfrm>
          <a:off x="395828" y="747"/>
          <a:ext cx="6480000" cy="1529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Selection of Uniform or Two-Tier structure for SFR</a:t>
          </a:r>
          <a:endParaRPr lang="en-US" sz="4300" kern="1200" dirty="0"/>
        </a:p>
      </dsp:txBody>
      <dsp:txXfrm>
        <a:off x="395828" y="747"/>
        <a:ext cx="6480000" cy="1529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0ACE5-BC93-4BBF-A50D-274A2FE0A20E}">
      <dsp:nvSpPr>
        <dsp:cNvPr id="0" name=""/>
        <dsp:cNvSpPr/>
      </dsp:nvSpPr>
      <dsp:spPr>
        <a:xfrm>
          <a:off x="838199" y="0"/>
          <a:ext cx="9499600" cy="4800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BD855-B4C6-42E6-B8B4-7BB9169E1909}">
      <dsp:nvSpPr>
        <dsp:cNvPr id="0" name=""/>
        <dsp:cNvSpPr/>
      </dsp:nvSpPr>
      <dsp:spPr>
        <a:xfrm>
          <a:off x="5593" y="1440179"/>
          <a:ext cx="2690316" cy="19202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September 19</a:t>
          </a:r>
          <a:r>
            <a:rPr lang="en-US" sz="1700" b="1" u="sng" kern="1200" baseline="30000" dirty="0" smtClean="0"/>
            <a:t>th</a:t>
          </a:r>
          <a:r>
            <a:rPr lang="en-US" sz="1700" b="1" u="sng" kern="1200" dirty="0" smtClean="0"/>
            <a:t/>
          </a:r>
          <a:br>
            <a:rPr lang="en-US" sz="1700" b="1" u="sng" kern="1200" dirty="0" smtClean="0"/>
          </a:br>
          <a:r>
            <a:rPr lang="en-US" sz="1700" kern="1200" dirty="0" smtClean="0"/>
            <a:t>Presentation to Council of Final Cost of Service Study </a:t>
          </a:r>
          <a:br>
            <a:rPr lang="en-US" sz="1700" kern="1200" dirty="0" smtClean="0"/>
          </a:br>
          <a:r>
            <a:rPr lang="en-US" sz="1700" kern="1200" dirty="0" smtClean="0"/>
            <a:t>Approval of Proposition 218 Notice</a:t>
          </a:r>
          <a:endParaRPr lang="en-US" sz="1700" kern="1200" dirty="0"/>
        </a:p>
      </dsp:txBody>
      <dsp:txXfrm>
        <a:off x="99331" y="1533917"/>
        <a:ext cx="2502840" cy="1732764"/>
      </dsp:txXfrm>
    </dsp:sp>
    <dsp:sp modelId="{8C8BE1BB-0A86-4C4F-8086-BA55EA72442F}">
      <dsp:nvSpPr>
        <dsp:cNvPr id="0" name=""/>
        <dsp:cNvSpPr/>
      </dsp:nvSpPr>
      <dsp:spPr>
        <a:xfrm>
          <a:off x="2830425" y="1440179"/>
          <a:ext cx="2690316" cy="19202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September 21st </a:t>
          </a:r>
          <a:r>
            <a:rPr lang="en-US" sz="1700" kern="1200" dirty="0" smtClean="0"/>
            <a:t/>
          </a:r>
          <a:br>
            <a:rPr lang="en-US" sz="1700" kern="1200" dirty="0" smtClean="0"/>
          </a:br>
          <a:r>
            <a:rPr lang="en-US" sz="1700" kern="1200" dirty="0" smtClean="0"/>
            <a:t>Distribute Proposition 218 Notice to property owners/customers</a:t>
          </a:r>
          <a:endParaRPr lang="en-US" sz="1700" kern="1200" dirty="0"/>
        </a:p>
      </dsp:txBody>
      <dsp:txXfrm>
        <a:off x="2924163" y="1533917"/>
        <a:ext cx="2502840" cy="1732764"/>
      </dsp:txXfrm>
    </dsp:sp>
    <dsp:sp modelId="{EDF16D65-8FAD-438D-BFE5-2D045A023CB6}">
      <dsp:nvSpPr>
        <dsp:cNvPr id="0" name=""/>
        <dsp:cNvSpPr/>
      </dsp:nvSpPr>
      <dsp:spPr>
        <a:xfrm>
          <a:off x="5655257" y="1440179"/>
          <a:ext cx="2690316" cy="19202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November 7th</a:t>
          </a:r>
          <a:br>
            <a:rPr lang="en-US" sz="1700" b="1" u="sng" kern="1200" dirty="0" smtClean="0"/>
          </a:br>
          <a:r>
            <a:rPr lang="en-US" sz="1700" kern="1200" dirty="0" smtClean="0"/>
            <a:t>Public Hearing to consider Water Rate modifications</a:t>
          </a:r>
          <a:endParaRPr lang="en-US" sz="1700" kern="1200" dirty="0"/>
        </a:p>
      </dsp:txBody>
      <dsp:txXfrm>
        <a:off x="5748995" y="1533917"/>
        <a:ext cx="2502840" cy="1732764"/>
      </dsp:txXfrm>
    </dsp:sp>
    <dsp:sp modelId="{C079C660-E6F6-40CC-B5C1-2F0CA3ED55E1}">
      <dsp:nvSpPr>
        <dsp:cNvPr id="0" name=""/>
        <dsp:cNvSpPr/>
      </dsp:nvSpPr>
      <dsp:spPr>
        <a:xfrm>
          <a:off x="8480090" y="1440179"/>
          <a:ext cx="2690316" cy="19202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January 1st</a:t>
          </a:r>
          <a:r>
            <a:rPr lang="en-US" sz="1700" kern="1200" dirty="0" smtClean="0"/>
            <a:t/>
          </a:r>
          <a:br>
            <a:rPr lang="en-US" sz="1700" kern="1200" dirty="0" smtClean="0"/>
          </a:br>
          <a:r>
            <a:rPr lang="en-US" sz="1700" kern="1200" dirty="0" smtClean="0"/>
            <a:t>Rates take effect</a:t>
          </a:r>
          <a:endParaRPr lang="en-US" sz="1700" kern="1200" dirty="0"/>
        </a:p>
      </dsp:txBody>
      <dsp:txXfrm>
        <a:off x="8573828" y="1533917"/>
        <a:ext cx="2502840" cy="173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78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78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78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BD64C26-04EE-42E4-A9D1-AB1DB62C6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9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2" y="4415791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F7AF5BD-284E-48CD-B5A1-A37C91688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38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1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609600"/>
            <a:ext cx="109728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1" spc="-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09600" y="1219200"/>
            <a:ext cx="10972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spc="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5700219"/>
            <a:ext cx="2156974" cy="49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468496"/>
            <a:ext cx="2057400" cy="24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6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68580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08312"/>
            <a:ext cx="12273344" cy="15114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55600" y="1066800"/>
            <a:ext cx="11480800" cy="55626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1D7F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2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447800"/>
          </a:xfrm>
        </p:spPr>
        <p:txBody>
          <a:bodyPr anchor="t" anchorCtr="0"/>
          <a:lstStyle>
            <a:lvl1pPr>
              <a:lnSpc>
                <a:spcPct val="90000"/>
              </a:lnSpc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0" y="457200"/>
            <a:ext cx="6275917" cy="6096000"/>
          </a:xfr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182880" tIns="137160" rIns="182880"/>
          <a:lstStyle>
            <a:lvl1pPr>
              <a:defRPr sz="2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981200"/>
            <a:ext cx="3932767" cy="45720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4766733" cy="14351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  <a:alpha val="78000"/>
                </a:schemeClr>
              </a:gs>
            </a:gsLst>
            <a:lin ang="5400000" scaled="1"/>
            <a:tileRect/>
          </a:gra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lnSpc>
                <a:spcPct val="90000"/>
              </a:lnSpc>
              <a:defRPr sz="32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457201"/>
            <a:ext cx="6172200" cy="5791199"/>
          </a:xfrm>
          <a:ln w="12700">
            <a:solidFill>
              <a:schemeClr val="bg1"/>
            </a:solidFill>
          </a:ln>
          <a:effectLst>
            <a:outerShdw blurRad="101600" dist="50800" dir="2700000" algn="ctr" rotWithShape="0">
              <a:srgbClr val="000000">
                <a:alpha val="6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41910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8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10515600" cy="685800"/>
          </a:xfrm>
        </p:spPr>
        <p:txBody>
          <a:bodyPr anchor="b"/>
          <a:lstStyle>
            <a:lvl1pPr algn="ctr">
              <a:lnSpc>
                <a:spcPct val="90000"/>
              </a:lnSpc>
              <a:defRPr sz="32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15562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5334000"/>
            <a:ext cx="10515600" cy="4572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406649" y="1615562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972983" y="1615562"/>
            <a:ext cx="3382935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40317" y="3474780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406649" y="3474780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7972983" y="3474780"/>
            <a:ext cx="3382935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2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10515600" cy="685800"/>
          </a:xfrm>
        </p:spPr>
        <p:txBody>
          <a:bodyPr anchor="b"/>
          <a:lstStyle>
            <a:lvl1pPr algn="ctr">
              <a:lnSpc>
                <a:spcPct val="90000"/>
              </a:lnSpc>
              <a:defRPr sz="3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15562"/>
            <a:ext cx="3382936" cy="3413639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406649" y="1615562"/>
            <a:ext cx="3382936" cy="3413639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972983" y="1615562"/>
            <a:ext cx="3382935" cy="3413637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8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22830"/>
          </a:xfrm>
          <a:ln w="1270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12192000" cy="685800"/>
          </a:xfrm>
          <a:solidFill>
            <a:schemeClr val="tx1"/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71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0"/>
            <a:ext cx="27432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26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572598" y="652167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4D55B962-EBD0-400E-9C60-051E658E8A06}" type="slidenum">
              <a:rPr lang="en-US" sz="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0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609600"/>
            <a:ext cx="109728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1" spc="-50" baseline="0">
                <a:solidFill>
                  <a:srgbClr val="1968B2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09600" y="1219200"/>
            <a:ext cx="10972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spc="50" baseline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5700219"/>
            <a:ext cx="2156974" cy="49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468496"/>
            <a:ext cx="2057400" cy="24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0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34462" y="3666393"/>
            <a:ext cx="11723077" cy="37807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000" b="1" spc="600" baseline="0">
                <a:solidFill>
                  <a:schemeClr val="bg1"/>
                </a:solidFill>
                <a:latin typeface="Swis721 Cn BT" panose="020B0506020202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PROPOSAL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7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1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24000"/>
            <a:ext cx="11176000" cy="4800600"/>
          </a:xfrm>
        </p:spPr>
        <p:txBody>
          <a:bodyPr/>
          <a:lstStyle>
            <a:lvl1pPr marL="228600" indent="-228600">
              <a:lnSpc>
                <a:spcPct val="95000"/>
              </a:lnSpc>
              <a:spcBef>
                <a:spcPts val="1800"/>
              </a:spcBef>
              <a:buSzPct val="82000"/>
              <a:buFont typeface="Arial" panose="020B0604020202020204" pitchFamily="34" charset="0"/>
              <a:buChar char="•"/>
              <a:defRPr/>
            </a:lvl1pPr>
            <a:lvl2pPr marL="685800" indent="-283464">
              <a:lnSpc>
                <a:spcPct val="95000"/>
              </a:lnSpc>
              <a:spcBef>
                <a:spcPts val="1200"/>
              </a:spcBef>
              <a:buFont typeface="Segoe UI" panose="020B0502040204020203" pitchFamily="34" charset="0"/>
              <a:buChar char="−"/>
              <a:defRPr/>
            </a:lvl2pPr>
            <a:lvl3pPr marL="1097280" indent="-228600">
              <a:lnSpc>
                <a:spcPct val="95000"/>
              </a:lnSpc>
              <a:spcBef>
                <a:spcPts val="8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/>
            </a:lvl3pPr>
            <a:lvl4pPr marL="1100138" indent="-265113">
              <a:buClr>
                <a:srgbClr val="6699FF"/>
              </a:buClr>
              <a:buSzPct val="94000"/>
              <a:buFont typeface="Wingdings" panose="05000000000000000000" pitchFamily="2" charset="2"/>
              <a:buChar char="§"/>
              <a:defRPr/>
            </a:lvl4pPr>
            <a:lvl5pPr marL="1420813" indent="-30162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32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978400" y="5715000"/>
            <a:ext cx="6908800" cy="53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0" spc="-50" baseline="0">
                <a:solidFill>
                  <a:srgbClr val="1968B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divider</a:t>
            </a:r>
          </a:p>
        </p:txBody>
      </p:sp>
    </p:spTree>
    <p:extLst>
      <p:ext uri="{BB962C8B-B14F-4D97-AF65-F5344CB8AC3E}">
        <p14:creationId xmlns:p14="http://schemas.microsoft.com/office/powerpoint/2010/main" val="38185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978400" y="5715000"/>
            <a:ext cx="6908800" cy="53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0" spc="-50" baseline="0">
                <a:solidFill>
                  <a:srgbClr val="1968B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divider</a:t>
            </a:r>
          </a:p>
        </p:txBody>
      </p:sp>
    </p:spTree>
    <p:extLst>
      <p:ext uri="{BB962C8B-B14F-4D97-AF65-F5344CB8AC3E}">
        <p14:creationId xmlns:p14="http://schemas.microsoft.com/office/powerpoint/2010/main" val="407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4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61" y="4508312"/>
            <a:ext cx="12273344" cy="15114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371600"/>
            <a:ext cx="5183717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1371600"/>
            <a:ext cx="5158316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528764"/>
            <a:ext cx="5158316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8764"/>
            <a:ext cx="5183717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2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1261" y="4540324"/>
            <a:ext cx="12235504" cy="2317676"/>
          </a:xfrm>
          <a:custGeom>
            <a:avLst/>
            <a:gdLst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67446 w 9167446"/>
              <a:gd name="connsiteY2" fmla="*/ 2349688 h 2349688"/>
              <a:gd name="connsiteX3" fmla="*/ 0 w 9167446"/>
              <a:gd name="connsiteY3" fmla="*/ 2349688 h 2349688"/>
              <a:gd name="connsiteX4" fmla="*/ 0 w 9167446"/>
              <a:gd name="connsiteY4" fmla="*/ 0 h 2349688"/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8015653 w 9167446"/>
              <a:gd name="connsiteY1" fmla="*/ 624254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2960077 w 9167446"/>
              <a:gd name="connsiteY1" fmla="*/ 230742 h 2349688"/>
              <a:gd name="connsiteX2" fmla="*/ 8015653 w 9167446"/>
              <a:gd name="connsiteY2" fmla="*/ 624254 h 2349688"/>
              <a:gd name="connsiteX3" fmla="*/ 9158654 w 9167446"/>
              <a:gd name="connsiteY3" fmla="*/ 775865 h 2349688"/>
              <a:gd name="connsiteX4" fmla="*/ 9167446 w 9167446"/>
              <a:gd name="connsiteY4" fmla="*/ 2349688 h 2349688"/>
              <a:gd name="connsiteX5" fmla="*/ 0 w 9167446"/>
              <a:gd name="connsiteY5" fmla="*/ 2349688 h 2349688"/>
              <a:gd name="connsiteX6" fmla="*/ 0 w 9167446"/>
              <a:gd name="connsiteY6" fmla="*/ 0 h 2349688"/>
              <a:gd name="connsiteX0" fmla="*/ 0 w 9167446"/>
              <a:gd name="connsiteY0" fmla="*/ 1061727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1061727 h 2118946"/>
              <a:gd name="connsiteX0" fmla="*/ 0 w 9167446"/>
              <a:gd name="connsiteY0" fmla="*/ 877089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877089 h 2118946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397370 w 9167446"/>
              <a:gd name="connsiteY1" fmla="*/ 696734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1028700 h 2270557"/>
              <a:gd name="connsiteX1" fmla="*/ 2397370 w 9167446"/>
              <a:gd name="connsiteY1" fmla="*/ 1241857 h 2270557"/>
              <a:gd name="connsiteX2" fmla="*/ 6828691 w 9167446"/>
              <a:gd name="connsiteY2" fmla="*/ 0 h 2270557"/>
              <a:gd name="connsiteX3" fmla="*/ 9158654 w 9167446"/>
              <a:gd name="connsiteY3" fmla="*/ 696734 h 2270557"/>
              <a:gd name="connsiteX4" fmla="*/ 9167446 w 9167446"/>
              <a:gd name="connsiteY4" fmla="*/ 2270557 h 2270557"/>
              <a:gd name="connsiteX5" fmla="*/ 0 w 9167446"/>
              <a:gd name="connsiteY5" fmla="*/ 2270557 h 2270557"/>
              <a:gd name="connsiteX6" fmla="*/ 0 w 9167446"/>
              <a:gd name="connsiteY6" fmla="*/ 1028700 h 2270557"/>
              <a:gd name="connsiteX0" fmla="*/ 0 w 9167446"/>
              <a:gd name="connsiteY0" fmla="*/ 1056341 h 2298198"/>
              <a:gd name="connsiteX1" fmla="*/ 2397370 w 9167446"/>
              <a:gd name="connsiteY1" fmla="*/ 1269498 h 2298198"/>
              <a:gd name="connsiteX2" fmla="*/ 6828691 w 9167446"/>
              <a:gd name="connsiteY2" fmla="*/ 27641 h 2298198"/>
              <a:gd name="connsiteX3" fmla="*/ 9158654 w 9167446"/>
              <a:gd name="connsiteY3" fmla="*/ 724375 h 2298198"/>
              <a:gd name="connsiteX4" fmla="*/ 9167446 w 9167446"/>
              <a:gd name="connsiteY4" fmla="*/ 2298198 h 2298198"/>
              <a:gd name="connsiteX5" fmla="*/ 0 w 9167446"/>
              <a:gd name="connsiteY5" fmla="*/ 2298198 h 2298198"/>
              <a:gd name="connsiteX6" fmla="*/ 0 w 9167446"/>
              <a:gd name="connsiteY6" fmla="*/ 1056341 h 2298198"/>
              <a:gd name="connsiteX0" fmla="*/ 0 w 9167446"/>
              <a:gd name="connsiteY0" fmla="*/ 1048762 h 2290619"/>
              <a:gd name="connsiteX1" fmla="*/ 2397370 w 9167446"/>
              <a:gd name="connsiteY1" fmla="*/ 1261919 h 2290619"/>
              <a:gd name="connsiteX2" fmla="*/ 6828691 w 9167446"/>
              <a:gd name="connsiteY2" fmla="*/ 20062 h 2290619"/>
              <a:gd name="connsiteX3" fmla="*/ 9158654 w 9167446"/>
              <a:gd name="connsiteY3" fmla="*/ 716796 h 2290619"/>
              <a:gd name="connsiteX4" fmla="*/ 9167446 w 9167446"/>
              <a:gd name="connsiteY4" fmla="*/ 2290619 h 2290619"/>
              <a:gd name="connsiteX5" fmla="*/ 0 w 9167446"/>
              <a:gd name="connsiteY5" fmla="*/ 2290619 h 2290619"/>
              <a:gd name="connsiteX6" fmla="*/ 0 w 9167446"/>
              <a:gd name="connsiteY6" fmla="*/ 1048762 h 2290619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62167 h 2304024"/>
              <a:gd name="connsiteX1" fmla="*/ 2397370 w 9176628"/>
              <a:gd name="connsiteY1" fmla="*/ 1275324 h 2304024"/>
              <a:gd name="connsiteX2" fmla="*/ 6828691 w 9176628"/>
              <a:gd name="connsiteY2" fmla="*/ 33467 h 2304024"/>
              <a:gd name="connsiteX3" fmla="*/ 9176239 w 9176628"/>
              <a:gd name="connsiteY3" fmla="*/ 615901 h 2304024"/>
              <a:gd name="connsiteX4" fmla="*/ 9167446 w 9176628"/>
              <a:gd name="connsiteY4" fmla="*/ 2304024 h 2304024"/>
              <a:gd name="connsiteX5" fmla="*/ 0 w 9176628"/>
              <a:gd name="connsiteY5" fmla="*/ 2304024 h 2304024"/>
              <a:gd name="connsiteX6" fmla="*/ 0 w 9176628"/>
              <a:gd name="connsiteY6" fmla="*/ 1062167 h 230402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916614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6628" h="2317676">
                <a:moveTo>
                  <a:pt x="0" y="1075819"/>
                </a:moveTo>
                <a:cubicBezTo>
                  <a:pt x="532911" y="1336658"/>
                  <a:pt x="1332524" y="1428187"/>
                  <a:pt x="2476501" y="1253806"/>
                </a:cubicBezTo>
                <a:cubicBezTo>
                  <a:pt x="3620478" y="1079425"/>
                  <a:pt x="5747237" y="133576"/>
                  <a:pt x="6863860" y="29534"/>
                </a:cubicBezTo>
                <a:cubicBezTo>
                  <a:pt x="7980483" y="-74508"/>
                  <a:pt x="8733693" y="89577"/>
                  <a:pt x="9176239" y="629553"/>
                </a:cubicBezTo>
                <a:cubicBezTo>
                  <a:pt x="9179170" y="1154161"/>
                  <a:pt x="9164515" y="1793068"/>
                  <a:pt x="9167446" y="2317676"/>
                </a:cubicBezTo>
                <a:lnTo>
                  <a:pt x="0" y="2317676"/>
                </a:lnTo>
                <a:lnTo>
                  <a:pt x="0" y="107581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68580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61" y="4508312"/>
            <a:ext cx="12273344" cy="15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508000" y="1487487"/>
            <a:ext cx="111760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17669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DCEFFE"/>
              </a:gs>
              <a:gs pos="75000">
                <a:srgbClr val="B1D7FB"/>
              </a:gs>
              <a:gs pos="100000">
                <a:schemeClr val="bg1">
                  <a:lumMod val="90000"/>
                  <a:lumOff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b"/>
          <a:lstStyle/>
          <a:p>
            <a:pPr defTabSz="685800" eaLnBrk="1" hangingPunct="1">
              <a:defRPr/>
            </a:pPr>
            <a:endParaRPr lang="en-US" sz="21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1117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00200"/>
            <a:ext cx="11176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</a:t>
            </a:r>
          </a:p>
          <a:p>
            <a:pPr lvl="2"/>
            <a:endParaRPr lang="en-US" altLang="en-US" smtClean="0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10780178" y="6481249"/>
            <a:ext cx="8354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4D55B962-EBD0-400E-9C60-051E658E8A06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  <p:sldLayoutId id="2147484028" r:id="rId18"/>
    <p:sldLayoutId id="2147484029" r:id="rId19"/>
    <p:sldLayoutId id="2147484030" r:id="rId20"/>
    <p:sldLayoutId id="214748403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8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6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80988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2"/>
        </a:buClr>
        <a:buSzPct val="100000"/>
        <a:buFont typeface="Segoe UI" panose="020B0502040204020203" pitchFamily="34" charset="0"/>
        <a:buChar char="−"/>
        <a:defRPr sz="24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090613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§"/>
        <a:defRPr sz="22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2516188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4pPr>
      <a:lvl5pPr marL="30432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b="0" spc="0" dirty="0">
                <a:latin typeface="Century Gothic" panose="020B0502020202020204" pitchFamily="34" charset="0"/>
              </a:rPr>
              <a:t>Water Cost of Service &amp; Rate </a:t>
            </a:r>
            <a:r>
              <a:rPr lang="en-US" sz="4000" b="0" spc="0" dirty="0" smtClean="0">
                <a:latin typeface="Century Gothic" panose="020B0502020202020204" pitchFamily="34" charset="0"/>
              </a:rPr>
              <a:t>Study</a:t>
            </a:r>
            <a:endParaRPr lang="en-US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pc="0" dirty="0" smtClean="0">
                <a:latin typeface="Century Gothic" panose="020B0502020202020204" pitchFamily="34" charset="0"/>
              </a:rPr>
              <a:t>September 5, 2017</a:t>
            </a:r>
            <a:endParaRPr lang="en-US" b="0" spc="0" dirty="0">
              <a:latin typeface="Century Gothic" panose="020B0502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99845" y="4152901"/>
            <a:ext cx="9176701" cy="105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pitchFamily="2" charset="2"/>
              <a:buNone/>
              <a:defRPr sz="2000" b="1" spc="600" baseline="0">
                <a:solidFill>
                  <a:schemeClr val="bg1"/>
                </a:solidFill>
                <a:latin typeface="Swis721 Cn BT" panose="020B0506020202030204" pitchFamily="34" charset="0"/>
                <a:ea typeface="+mn-ea"/>
                <a:cs typeface="Arial" pitchFamily="34" charset="0"/>
              </a:defRPr>
            </a:lvl1pPr>
            <a:lvl2pPr marL="685800" indent="-28575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286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747A5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51618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30432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35004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39576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44148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48720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4000" b="0" spc="0" dirty="0">
              <a:latin typeface="Century Gothic" panose="020B0502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780900" y="5282126"/>
            <a:ext cx="3962521" cy="53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pitchFamily="2" charset="2"/>
              <a:buNone/>
              <a:defRPr sz="2000" b="1" spc="600" baseline="0">
                <a:solidFill>
                  <a:schemeClr val="bg1"/>
                </a:solidFill>
                <a:latin typeface="Swis721 Cn BT" panose="020B0506020202030204" pitchFamily="34" charset="0"/>
                <a:ea typeface="+mn-ea"/>
                <a:cs typeface="Arial" pitchFamily="34" charset="0"/>
              </a:defRPr>
            </a:lvl1pPr>
            <a:lvl2pPr marL="685800" indent="-28575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286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747A5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51618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30432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35004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39576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44148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48720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1800" b="0" spc="300" dirty="0" smtClean="0">
                <a:latin typeface="Century Gothic" panose="020B0502020202020204" pitchFamily="34" charset="0"/>
              </a:rPr>
              <a:t>May 2, 2017</a:t>
            </a:r>
            <a:endParaRPr lang="en-US" sz="1800" b="0" spc="3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chambermaster.blob.core.windows.net/images/events/1724/945/EventPhotoFull_citys%20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56881" y="2095313"/>
            <a:ext cx="2325519" cy="23107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Next Steps: </a:t>
            </a:r>
            <a:r>
              <a:rPr lang="en-US" dirty="0" smtClean="0"/>
              <a:t>Following input tonight, rates will be presented again on September 19</a:t>
            </a:r>
            <a:r>
              <a:rPr lang="en-US" baseline="30000" dirty="0" smtClean="0"/>
              <a:t>th</a:t>
            </a:r>
            <a:r>
              <a:rPr lang="en-US" dirty="0" smtClean="0"/>
              <a:t> to initiate the Proposition 218 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265188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95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E0ACE5-BC93-4BBF-A50D-274A2FE0A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ABD855-B4C6-42E6-B8B4-7BB9169E1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8BE1BB-0A86-4C4F-8086-BA55EA724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F16D65-8FAD-438D-BFE5-2D045A023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79C660-E6F6-40CC-B5C1-2F0CA3ED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613" y="1422402"/>
            <a:ext cx="5261377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Q&amp;A</a:t>
            </a:r>
            <a:br>
              <a:rPr lang="en-US" sz="18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</a:br>
            <a:endParaRPr lang="en-US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solidFill>
            <a:srgbClr val="F6F8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41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185" y="1422402"/>
            <a:ext cx="978024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Extra Slides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08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Current Rate Components: </a:t>
            </a:r>
            <a:r>
              <a:rPr lang="en-US" dirty="0" smtClean="0"/>
              <a:t>Water + Non-Peak + Peak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07999" y="1600200"/>
                <a:ext cx="5863771" cy="4800600"/>
              </a:xfrm>
            </p:spPr>
            <p:txBody>
              <a:bodyPr/>
              <a:lstStyle/>
              <a:p>
                <a:pPr>
                  <a:spcBef>
                    <a:spcPts val="3600"/>
                  </a:spcBef>
                </a:pPr>
                <a:r>
                  <a:rPr lang="en-US" dirty="0" smtClean="0"/>
                  <a:t>Each year based on provided rate info from </a:t>
                </a:r>
                <a:r>
                  <a:rPr lang="en-US" dirty="0" err="1" smtClean="0"/>
                  <a:t>MWDOC</a:t>
                </a:r>
                <a:r>
                  <a:rPr lang="en-US" dirty="0" smtClean="0"/>
                  <a:t>, the City will calculate total water cost and total assumed demands</a:t>
                </a:r>
              </a:p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𝑊𝑎𝑡𝑒𝑟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𝐹𝑜𝑟𝑒𝑐𝑎𝑠𝑡𝑒𝑑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𝐷𝑒𝑚𝑎𝑛𝑑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PassThrough</m:t>
                    </m:r>
                  </m:oMath>
                </a14:m>
                <a:endParaRPr lang="en-US" b="0" dirty="0" smtClean="0"/>
              </a:p>
              <a:p>
                <a:pPr>
                  <a:spcBef>
                    <a:spcPts val="3600"/>
                  </a:spcBef>
                </a:pPr>
                <a:r>
                  <a:rPr lang="en-US" sz="1800" i="1" dirty="0" smtClean="0">
                    <a:latin typeface="Cambria Math" panose="02040503050406030204" pitchFamily="18" charset="0"/>
                  </a:rPr>
                  <a:t>2017 Pass Through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$7.95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6,957 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𝐴𝐹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$1,143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𝐴𝐹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=$2.63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7999" y="1600200"/>
                <a:ext cx="5863771" cy="4800600"/>
              </a:xfrm>
              <a:blipFill rotWithShape="0">
                <a:blip r:embed="rId2"/>
                <a:stretch>
                  <a:fillRect l="-1247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0206286"/>
              </p:ext>
            </p:extLst>
          </p:nvPr>
        </p:nvGraphicFramePr>
        <p:xfrm>
          <a:off x="6197600" y="847493"/>
          <a:ext cx="5486400" cy="555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19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6" grpId="0">
        <p:bldSub>
          <a:bldChart bld="seriesEl" animBg="0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</a:t>
            </a:r>
            <a:r>
              <a:rPr lang="en-US" dirty="0"/>
              <a:t>r</a:t>
            </a:r>
            <a:r>
              <a:rPr lang="en-US" dirty="0" smtClean="0"/>
              <a:t>ate increases – 10 year History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7717765"/>
              </p:ext>
            </p:extLst>
          </p:nvPr>
        </p:nvGraphicFramePr>
        <p:xfrm>
          <a:off x="508000" y="1600200"/>
          <a:ext cx="10781792" cy="491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11679935" y="6291072"/>
            <a:ext cx="45719" cy="1097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my dollar go?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Purchased water costs (36 cents)</a:t>
            </a:r>
          </a:p>
          <a:p>
            <a:r>
              <a:rPr lang="en-US" dirty="0" smtClean="0"/>
              <a:t>Water production (11 cents)</a:t>
            </a:r>
          </a:p>
          <a:p>
            <a:r>
              <a:rPr lang="en-US" dirty="0" smtClean="0"/>
              <a:t>Operating costs (31 cents)</a:t>
            </a:r>
          </a:p>
          <a:p>
            <a:r>
              <a:rPr lang="en-US" dirty="0" smtClean="0"/>
              <a:t>Infrastructure maintenance &amp; improvements (17 cents)</a:t>
            </a:r>
          </a:p>
          <a:p>
            <a:r>
              <a:rPr lang="en-US" dirty="0" smtClean="0"/>
              <a:t>Debt service (5 cents)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Project Overview:</a:t>
            </a:r>
            <a:r>
              <a:rPr lang="en-US" dirty="0" smtClean="0"/>
              <a:t> City Council endorsed implementation of five key actions at June 6</a:t>
            </a:r>
            <a:r>
              <a:rPr lang="en-US" baseline="30000" dirty="0" smtClean="0"/>
              <a:t>th</a:t>
            </a:r>
            <a:r>
              <a:rPr lang="en-US" dirty="0" smtClean="0"/>
              <a:t> meeting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82199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Image result for check mark 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1" y="1524001"/>
            <a:ext cx="928914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heck mark 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98" y="2431144"/>
            <a:ext cx="928914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heck mark 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84" y="3338287"/>
            <a:ext cx="928914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heck mark 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4" y="4218217"/>
            <a:ext cx="928914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heck mark 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1" y="5125360"/>
            <a:ext cx="928914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5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Project Overview:</a:t>
            </a:r>
            <a:r>
              <a:rPr lang="en-US" dirty="0" smtClean="0"/>
              <a:t> Council requested additional time and discussion to further review a 6</a:t>
            </a:r>
            <a:r>
              <a:rPr lang="en-US" baseline="30000" dirty="0" smtClean="0"/>
              <a:t>th</a:t>
            </a:r>
            <a:r>
              <a:rPr lang="en-US" dirty="0" smtClean="0"/>
              <a:t> and final action</a:t>
            </a:r>
            <a:endParaRPr lang="en-US" dirty="0"/>
          </a:p>
        </p:txBody>
      </p:sp>
      <p:pic>
        <p:nvPicPr>
          <p:cNvPr id="1030" name="Picture 6" descr="Image result for review icon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60" y="2885303"/>
            <a:ext cx="1823812" cy="137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020420632"/>
              </p:ext>
            </p:extLst>
          </p:nvPr>
        </p:nvGraphicFramePr>
        <p:xfrm>
          <a:off x="3265715" y="2808738"/>
          <a:ext cx="7271657" cy="153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142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79438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Falling Water Demands:</a:t>
            </a:r>
            <a:r>
              <a:rPr lang="en-US" dirty="0" smtClean="0"/>
              <a:t> Significantly impacts the City’s ability to fund operations and maintain existing rate levels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724657" y="1685925"/>
            <a:ext cx="3305418" cy="444118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Demand last year </a:t>
            </a: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+mj-lt"/>
              </a:rPr>
              <a:t>fell 26%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from the 10-year average, and was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+mj-lt"/>
              </a:rPr>
              <a:t>14% lower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than the previous low set in 2010-11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89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Revenue </a:t>
            </a:r>
            <a:r>
              <a:rPr lang="en-US" dirty="0">
                <a:solidFill>
                  <a:schemeClr val="accent2"/>
                </a:solidFill>
              </a:rPr>
              <a:t>Impacts:</a:t>
            </a:r>
            <a:r>
              <a:rPr lang="en-US" dirty="0"/>
              <a:t> </a:t>
            </a:r>
            <a:r>
              <a:rPr lang="en-US" dirty="0" smtClean="0"/>
              <a:t>Existing 3 tier design leaves the City susceptible to changes </a:t>
            </a:r>
            <a:r>
              <a:rPr lang="en-US" b="0" dirty="0" smtClean="0"/>
              <a:t>in demands</a:t>
            </a:r>
            <a:endParaRPr lang="en-US" b="0" dirty="0"/>
          </a:p>
        </p:txBody>
      </p:sp>
      <p:sp>
        <p:nvSpPr>
          <p:cNvPr id="9" name="Rectangle 8"/>
          <p:cNvSpPr/>
          <p:nvPr/>
        </p:nvSpPr>
        <p:spPr>
          <a:xfrm>
            <a:off x="8507709" y="1600200"/>
            <a:ext cx="3560466" cy="444118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Tier 2 and 3 sales dropped 40% in FY 2016</a:t>
            </a:r>
            <a:br>
              <a:rPr lang="en-US" sz="2400" dirty="0" smtClean="0">
                <a:solidFill>
                  <a:schemeClr val="tx2"/>
                </a:solidFill>
                <a:latin typeface="+mj-lt"/>
              </a:rPr>
            </a:b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single year impact of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+mj-lt"/>
              </a:rPr>
              <a:t>$800,000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+mj-lt"/>
              </a:rPr>
            </a:b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(6% of total rate revenue)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508000" y="15240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Various Peaking Profiles: </a:t>
            </a:r>
            <a:r>
              <a:rPr lang="en-US" dirty="0" smtClean="0"/>
              <a:t>Each customer class demonstrates different usage and seasonal behavior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924455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976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Tiered vs. Uniform: </a:t>
            </a:r>
            <a:r>
              <a:rPr lang="en-US" sz="3600" dirty="0"/>
              <a:t>Where uniform rates blend infrastructure costs, </a:t>
            </a:r>
            <a:r>
              <a:rPr lang="en-US" sz="3600" dirty="0" smtClean="0"/>
              <a:t>tiered </a:t>
            </a:r>
            <a:r>
              <a:rPr lang="en-US" sz="3600" dirty="0"/>
              <a:t>rates decouple </a:t>
            </a:r>
            <a:r>
              <a:rPr lang="en-US" sz="3600" dirty="0" smtClean="0"/>
              <a:t>and apportion base </a:t>
            </a:r>
            <a:r>
              <a:rPr lang="en-US" sz="3600" dirty="0"/>
              <a:t>and peak </a:t>
            </a:r>
            <a:r>
              <a:rPr lang="en-US" sz="3600" dirty="0" smtClean="0"/>
              <a:t>to </a:t>
            </a:r>
            <a:r>
              <a:rPr lang="en-US" sz="3600" dirty="0"/>
              <a:t>those </a:t>
            </a:r>
            <a:r>
              <a:rPr lang="en-US" sz="3600" dirty="0" smtClean="0"/>
              <a:t>whom </a:t>
            </a:r>
            <a:r>
              <a:rPr lang="en-US" sz="3600" dirty="0"/>
              <a:t>peak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362325" y="2386111"/>
            <a:ext cx="5169275" cy="6810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Uniform Rates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3305" y="4800208"/>
            <a:ext cx="5007594" cy="13206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 Cost</a:t>
            </a:r>
            <a:endParaRPr lang="en-US" dirty="0"/>
          </a:p>
        </p:txBody>
      </p:sp>
      <p:sp>
        <p:nvSpPr>
          <p:cNvPr id="27" name="Isosceles Triangle 7"/>
          <p:cNvSpPr/>
          <p:nvPr/>
        </p:nvSpPr>
        <p:spPr bwMode="auto">
          <a:xfrm>
            <a:off x="931248" y="3442722"/>
            <a:ext cx="5041091" cy="1384172"/>
          </a:xfrm>
          <a:custGeom>
            <a:avLst/>
            <a:gdLst>
              <a:gd name="connsiteX0" fmla="*/ 0 w 6380703"/>
              <a:gd name="connsiteY0" fmla="*/ 1773534 h 1773534"/>
              <a:gd name="connsiteX1" fmla="*/ 3190352 w 6380703"/>
              <a:gd name="connsiteY1" fmla="*/ 0 h 1773534"/>
              <a:gd name="connsiteX2" fmla="*/ 6380703 w 6380703"/>
              <a:gd name="connsiteY2" fmla="*/ 1773534 h 1773534"/>
              <a:gd name="connsiteX3" fmla="*/ 0 w 6380703"/>
              <a:gd name="connsiteY3" fmla="*/ 1773534 h 1773534"/>
              <a:gd name="connsiteX0" fmla="*/ 69532 w 6519767"/>
              <a:gd name="connsiteY0" fmla="*/ 1773534 h 1773534"/>
              <a:gd name="connsiteX1" fmla="*/ 3259884 w 6519767"/>
              <a:gd name="connsiteY1" fmla="*/ 0 h 1773534"/>
              <a:gd name="connsiteX2" fmla="*/ 6450235 w 6519767"/>
              <a:gd name="connsiteY2" fmla="*/ 1773534 h 1773534"/>
              <a:gd name="connsiteX3" fmla="*/ 69532 w 6519767"/>
              <a:gd name="connsiteY3" fmla="*/ 1773534 h 1773534"/>
              <a:gd name="connsiteX0" fmla="*/ 0 w 6450235"/>
              <a:gd name="connsiteY0" fmla="*/ 1773534 h 1773534"/>
              <a:gd name="connsiteX1" fmla="*/ 3190352 w 6450235"/>
              <a:gd name="connsiteY1" fmla="*/ 0 h 1773534"/>
              <a:gd name="connsiteX2" fmla="*/ 6380703 w 6450235"/>
              <a:gd name="connsiteY2" fmla="*/ 1773534 h 1773534"/>
              <a:gd name="connsiteX3" fmla="*/ 0 w 6450235"/>
              <a:gd name="connsiteY3" fmla="*/ 1773534 h 1773534"/>
              <a:gd name="connsiteX0" fmla="*/ 0 w 6380703"/>
              <a:gd name="connsiteY0" fmla="*/ 1773534 h 1773534"/>
              <a:gd name="connsiteX1" fmla="*/ 3190352 w 6380703"/>
              <a:gd name="connsiteY1" fmla="*/ 0 h 1773534"/>
              <a:gd name="connsiteX2" fmla="*/ 6380703 w 6380703"/>
              <a:gd name="connsiteY2" fmla="*/ 1773534 h 1773534"/>
              <a:gd name="connsiteX3" fmla="*/ 0 w 6380703"/>
              <a:gd name="connsiteY3" fmla="*/ 1773534 h 1773534"/>
              <a:gd name="connsiteX0" fmla="*/ 0 w 6472143"/>
              <a:gd name="connsiteY0" fmla="*/ 1773534 h 1864974"/>
              <a:gd name="connsiteX1" fmla="*/ 3190352 w 6472143"/>
              <a:gd name="connsiteY1" fmla="*/ 0 h 1864974"/>
              <a:gd name="connsiteX2" fmla="*/ 6472143 w 6472143"/>
              <a:gd name="connsiteY2" fmla="*/ 1864974 h 1864974"/>
              <a:gd name="connsiteX0" fmla="*/ 0 w 6381707"/>
              <a:gd name="connsiteY0" fmla="*/ 1773541 h 1794643"/>
              <a:gd name="connsiteX1" fmla="*/ 3190352 w 6381707"/>
              <a:gd name="connsiteY1" fmla="*/ 7 h 1794643"/>
              <a:gd name="connsiteX2" fmla="*/ 6381707 w 6381707"/>
              <a:gd name="connsiteY2" fmla="*/ 1794643 h 179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707" h="1794643">
                <a:moveTo>
                  <a:pt x="0" y="1773541"/>
                </a:moveTo>
                <a:cubicBezTo>
                  <a:pt x="1839686" y="1256888"/>
                  <a:pt x="2126734" y="-3510"/>
                  <a:pt x="3190352" y="7"/>
                </a:cubicBezTo>
                <a:cubicBezTo>
                  <a:pt x="4253970" y="3524"/>
                  <a:pt x="4450581" y="1156405"/>
                  <a:pt x="6381707" y="1794643"/>
                </a:cubicBezTo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Peak Cost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07416" y="2519361"/>
            <a:ext cx="5423483" cy="3929808"/>
            <a:chOff x="5921682" y="3289753"/>
            <a:chExt cx="5850015" cy="2249789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6362285" y="3289754"/>
              <a:ext cx="8370" cy="205596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 rot="16200000">
              <a:off x="5422956" y="3788479"/>
              <a:ext cx="1362632" cy="36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 Cost of System Capacity</a:t>
              </a: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H="1">
              <a:off x="6362285" y="5345722"/>
              <a:ext cx="5409412" cy="1172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Box 31"/>
            <p:cNvSpPr txBox="1"/>
            <p:nvPr/>
          </p:nvSpPr>
          <p:spPr>
            <a:xfrm>
              <a:off x="6278673" y="5345722"/>
              <a:ext cx="1681166" cy="19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January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442792" y="5345722"/>
              <a:ext cx="1328905" cy="19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December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354565" y="4810452"/>
            <a:ext cx="5015005" cy="13206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44" name="Isosceles Triangle 7"/>
          <p:cNvSpPr/>
          <p:nvPr/>
        </p:nvSpPr>
        <p:spPr bwMode="auto">
          <a:xfrm>
            <a:off x="6362325" y="3455422"/>
            <a:ext cx="5007245" cy="1384172"/>
          </a:xfrm>
          <a:custGeom>
            <a:avLst/>
            <a:gdLst>
              <a:gd name="connsiteX0" fmla="*/ 0 w 6380703"/>
              <a:gd name="connsiteY0" fmla="*/ 1773534 h 1773534"/>
              <a:gd name="connsiteX1" fmla="*/ 3190352 w 6380703"/>
              <a:gd name="connsiteY1" fmla="*/ 0 h 1773534"/>
              <a:gd name="connsiteX2" fmla="*/ 6380703 w 6380703"/>
              <a:gd name="connsiteY2" fmla="*/ 1773534 h 1773534"/>
              <a:gd name="connsiteX3" fmla="*/ 0 w 6380703"/>
              <a:gd name="connsiteY3" fmla="*/ 1773534 h 1773534"/>
              <a:gd name="connsiteX0" fmla="*/ 69532 w 6519767"/>
              <a:gd name="connsiteY0" fmla="*/ 1773534 h 1773534"/>
              <a:gd name="connsiteX1" fmla="*/ 3259884 w 6519767"/>
              <a:gd name="connsiteY1" fmla="*/ 0 h 1773534"/>
              <a:gd name="connsiteX2" fmla="*/ 6450235 w 6519767"/>
              <a:gd name="connsiteY2" fmla="*/ 1773534 h 1773534"/>
              <a:gd name="connsiteX3" fmla="*/ 69532 w 6519767"/>
              <a:gd name="connsiteY3" fmla="*/ 1773534 h 1773534"/>
              <a:gd name="connsiteX0" fmla="*/ 0 w 6450235"/>
              <a:gd name="connsiteY0" fmla="*/ 1773534 h 1773534"/>
              <a:gd name="connsiteX1" fmla="*/ 3190352 w 6450235"/>
              <a:gd name="connsiteY1" fmla="*/ 0 h 1773534"/>
              <a:gd name="connsiteX2" fmla="*/ 6380703 w 6450235"/>
              <a:gd name="connsiteY2" fmla="*/ 1773534 h 1773534"/>
              <a:gd name="connsiteX3" fmla="*/ 0 w 6450235"/>
              <a:gd name="connsiteY3" fmla="*/ 1773534 h 1773534"/>
              <a:gd name="connsiteX0" fmla="*/ 0 w 6380703"/>
              <a:gd name="connsiteY0" fmla="*/ 1773534 h 1773534"/>
              <a:gd name="connsiteX1" fmla="*/ 3190352 w 6380703"/>
              <a:gd name="connsiteY1" fmla="*/ 0 h 1773534"/>
              <a:gd name="connsiteX2" fmla="*/ 6380703 w 6380703"/>
              <a:gd name="connsiteY2" fmla="*/ 1773534 h 1773534"/>
              <a:gd name="connsiteX3" fmla="*/ 0 w 6380703"/>
              <a:gd name="connsiteY3" fmla="*/ 1773534 h 1773534"/>
              <a:gd name="connsiteX0" fmla="*/ 0 w 6472143"/>
              <a:gd name="connsiteY0" fmla="*/ 1773534 h 1864974"/>
              <a:gd name="connsiteX1" fmla="*/ 3190352 w 6472143"/>
              <a:gd name="connsiteY1" fmla="*/ 0 h 1864974"/>
              <a:gd name="connsiteX2" fmla="*/ 6472143 w 6472143"/>
              <a:gd name="connsiteY2" fmla="*/ 1864974 h 1864974"/>
              <a:gd name="connsiteX0" fmla="*/ 0 w 6381707"/>
              <a:gd name="connsiteY0" fmla="*/ 1773541 h 1794643"/>
              <a:gd name="connsiteX1" fmla="*/ 3190352 w 6381707"/>
              <a:gd name="connsiteY1" fmla="*/ 7 h 1794643"/>
              <a:gd name="connsiteX2" fmla="*/ 6381707 w 6381707"/>
              <a:gd name="connsiteY2" fmla="*/ 1794643 h 179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707" h="1794643">
                <a:moveTo>
                  <a:pt x="0" y="1773541"/>
                </a:moveTo>
                <a:cubicBezTo>
                  <a:pt x="1839686" y="1256888"/>
                  <a:pt x="2126734" y="-3510"/>
                  <a:pt x="3190352" y="7"/>
                </a:cubicBezTo>
                <a:cubicBezTo>
                  <a:pt x="4253970" y="3524"/>
                  <a:pt x="4450581" y="1156405"/>
                  <a:pt x="6381707" y="1794643"/>
                </a:cubicBezTo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Blended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269456" y="2519362"/>
            <a:ext cx="5092521" cy="3929806"/>
            <a:chOff x="6278673" y="3289754"/>
            <a:chExt cx="5493024" cy="2249788"/>
          </a:xfrm>
        </p:grpSpPr>
        <p:cxnSp>
          <p:nvCxnSpPr>
            <p:cNvPr id="46" name="Straight Connector 45"/>
            <p:cNvCxnSpPr/>
            <p:nvPr/>
          </p:nvCxnSpPr>
          <p:spPr bwMode="auto">
            <a:xfrm>
              <a:off x="6362285" y="3289754"/>
              <a:ext cx="8370" cy="205596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6362285" y="5345722"/>
              <a:ext cx="5409412" cy="1172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6278673" y="5345722"/>
              <a:ext cx="1681166" cy="19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January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442792" y="5345722"/>
              <a:ext cx="1328905" cy="19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December</a:t>
              </a:r>
            </a:p>
          </p:txBody>
        </p:sp>
      </p:grpSp>
      <p:sp>
        <p:nvSpPr>
          <p:cNvPr id="51" name="Text Placeholder 3"/>
          <p:cNvSpPr txBox="1">
            <a:spLocks/>
          </p:cNvSpPr>
          <p:nvPr/>
        </p:nvSpPr>
        <p:spPr bwMode="auto">
          <a:xfrm>
            <a:off x="1001170" y="2388567"/>
            <a:ext cx="5013909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 kern="1200">
                <a:solidFill>
                  <a:srgbClr val="18171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80988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Segoe UI" panose="020B0502040204020203" pitchFamily="34" charset="0"/>
              <a:buChar char="−"/>
              <a:defRPr sz="2400" kern="1200">
                <a:solidFill>
                  <a:srgbClr val="18171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090613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2200" kern="1200">
                <a:solidFill>
                  <a:srgbClr val="18171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251618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Segoe UI" panose="020B0502040204020203" pitchFamily="34" charset="0"/>
              </a:defRPr>
            </a:lvl4pPr>
            <a:lvl5pPr marL="30432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Tiered Rates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44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Rate Alternative:</a:t>
            </a:r>
            <a:r>
              <a:rPr lang="en-US" dirty="0" smtClean="0"/>
              <a:t> Marginal bill impacted between proposed alternatives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08000" y="1524000"/>
          <a:ext cx="1117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8449" y="6215390"/>
            <a:ext cx="695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  <a:cs typeface="Arial" pitchFamily="34" charset="0"/>
              </a:rPr>
              <a:t>*Call out illustrates monthly bill for a 1” meter and 9 </a:t>
            </a:r>
            <a:r>
              <a:rPr lang="en-US" sz="1400" i="1" dirty="0" err="1" smtClean="0">
                <a:latin typeface="+mn-lt"/>
                <a:cs typeface="Arial" pitchFamily="34" charset="0"/>
              </a:rPr>
              <a:t>CCF</a:t>
            </a:r>
            <a:endParaRPr lang="en-US" sz="1400" i="1" dirty="0" smtClean="0">
              <a:latin typeface="+mn-lt"/>
              <a:cs typeface="Arial" pitchFamily="34" charset="0"/>
            </a:endParaRPr>
          </a:p>
          <a:p>
            <a:r>
              <a:rPr lang="en-US" sz="1400" i="1" dirty="0" smtClean="0">
                <a:latin typeface="+mn-lt"/>
                <a:cs typeface="Arial" pitchFamily="34" charset="0"/>
              </a:rPr>
              <a:t>** Graphic covers 95% of customer. Only 5% of customers use &gt;</a:t>
            </a:r>
            <a:r>
              <a:rPr lang="en-US" sz="1400" i="1" dirty="0" err="1" smtClean="0">
                <a:latin typeface="+mn-lt"/>
                <a:cs typeface="Arial" pitchFamily="34" charset="0"/>
              </a:rPr>
              <a:t>20CCF</a:t>
            </a:r>
            <a:r>
              <a:rPr lang="en-US" sz="1400" i="1" dirty="0" smtClean="0">
                <a:latin typeface="+mn-lt"/>
                <a:cs typeface="Arial" pitchFamily="34" charset="0"/>
              </a:rPr>
              <a:t> month</a:t>
            </a:r>
          </a:p>
        </p:txBody>
      </p:sp>
    </p:spTree>
    <p:extLst>
      <p:ext uri="{BB962C8B-B14F-4D97-AF65-F5344CB8AC3E}">
        <p14:creationId xmlns:p14="http://schemas.microsoft.com/office/powerpoint/2010/main" val="109847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Staff Recommendation:</a:t>
            </a:r>
            <a:r>
              <a:rPr lang="en-US" dirty="0" smtClean="0"/>
              <a:t> Implementation of uniform rates best meets the objectives of simplification and increased revenue stability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657283"/>
              </p:ext>
            </p:extLst>
          </p:nvPr>
        </p:nvGraphicFramePr>
        <p:xfrm>
          <a:off x="508000" y="1524000"/>
          <a:ext cx="9052560" cy="473020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11680"/>
                <a:gridCol w="1097280"/>
                <a:gridCol w="1188720"/>
                <a:gridCol w="1188720"/>
                <a:gridCol w="1188720"/>
                <a:gridCol w="1188720"/>
                <a:gridCol w="11887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Existing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January 1, 2018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January 1, 2019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January 1, 2020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January 1, 2021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January 1, 2022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SFR - Tier </a:t>
                      </a:r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$2.86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$4.12 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$4.37 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$4.64 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$4.74 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$4.80 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SFR -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Tier </a:t>
                      </a:r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$4.68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Transitioned</a:t>
                      </a:r>
                      <a:r>
                        <a:rPr lang="en-US" sz="1800" b="0" i="1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to Uniform Rate</a:t>
                      </a:r>
                      <a:endParaRPr lang="en-US" sz="1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SFR - Tier </a:t>
                      </a:r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$10.06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MFR</a:t>
                      </a:r>
                      <a:r>
                        <a:rPr lang="en-US" sz="1800" u="none" strike="noStrike" dirty="0" smtClean="0">
                          <a:effectLst/>
                        </a:rPr>
                        <a:t> - Tier </a:t>
                      </a:r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$2.86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$3.99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$4.46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$4.55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$4.61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MFR</a:t>
                      </a:r>
                      <a:r>
                        <a:rPr lang="en-US" sz="1800" u="none" strike="noStrike" dirty="0" smtClean="0">
                          <a:effectLst/>
                        </a:rPr>
                        <a:t> - Tier </a:t>
                      </a:r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$4.68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Transitioned</a:t>
                      </a:r>
                      <a:r>
                        <a:rPr lang="en-US" sz="1800" b="0" i="1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to Uniform Rate</a:t>
                      </a:r>
                      <a:endParaRPr lang="en-US" sz="1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MFR</a:t>
                      </a:r>
                      <a:r>
                        <a:rPr lang="en-US" sz="1800" u="none" strike="noStrike" dirty="0" smtClean="0">
                          <a:effectLst/>
                        </a:rPr>
                        <a:t> - Tier </a:t>
                      </a:r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$10.06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Commercial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$4.00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$4.00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$</a:t>
                      </a:r>
                      <a:r>
                        <a:rPr lang="en-US" sz="1800" u="none" strike="noStrike" dirty="0" smtClean="0">
                          <a:effectLst/>
                        </a:rPr>
                        <a:t>4.23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$</a:t>
                      </a:r>
                      <a:r>
                        <a:rPr lang="en-US" sz="1800" u="none" strike="noStrike" dirty="0" smtClean="0">
                          <a:effectLst/>
                        </a:rPr>
                        <a:t>4.48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$</a:t>
                      </a:r>
                      <a:r>
                        <a:rPr lang="en-US" sz="1800" u="none" strike="noStrike" dirty="0" smtClean="0">
                          <a:effectLst/>
                        </a:rPr>
                        <a:t>4.57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$</a:t>
                      </a:r>
                      <a:r>
                        <a:rPr lang="en-US" sz="1800" u="none" strike="noStrike" dirty="0" smtClean="0">
                          <a:effectLst/>
                        </a:rPr>
                        <a:t>4.64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Potable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Irr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-</a:t>
                      </a:r>
                      <a:r>
                        <a:rPr lang="en-US" sz="1800" u="none" strike="noStrike" dirty="0" smtClean="0">
                          <a:effectLst/>
                        </a:rPr>
                        <a:t> Tier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$2.86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$4.61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$5.01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$5.47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$5.61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$5.70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Potable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Irr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-</a:t>
                      </a:r>
                      <a:r>
                        <a:rPr lang="en-US" sz="1800" u="none" strike="noStrike" dirty="0" smtClean="0">
                          <a:effectLst/>
                        </a:rPr>
                        <a:t> Tier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$4.68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Transitioned</a:t>
                      </a:r>
                      <a:r>
                        <a:rPr lang="en-US" sz="1800" b="0" i="1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to Uniform Rate</a:t>
                      </a:r>
                      <a:endParaRPr lang="en-US" sz="1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Potable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Irr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-</a:t>
                      </a:r>
                      <a:r>
                        <a:rPr lang="en-US" sz="1800" u="none" strike="noStrike" dirty="0" smtClean="0">
                          <a:effectLst/>
                        </a:rPr>
                        <a:t> Tier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$10.06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 v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Non-Potable </a:t>
                      </a:r>
                      <a:r>
                        <a:rPr lang="en-US" sz="18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</a:t>
                      </a:r>
                      <a:endParaRPr lang="en-US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$2.36 </a:t>
                      </a:r>
                      <a:endParaRPr lang="en-US" sz="18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$2.66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$2.87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$3.11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$3.21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$3.29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806473" y="2046514"/>
            <a:ext cx="2385527" cy="3592286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</a:rPr>
              <a:t>Highlights:</a:t>
            </a:r>
            <a:br>
              <a:rPr lang="en-US" b="1" dirty="0" smtClean="0">
                <a:solidFill>
                  <a:schemeClr val="tx2"/>
                </a:solidFill>
                <a:latin typeface="+mj-lt"/>
              </a:rPr>
            </a:b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All classes have blended cost of water (uniform) that varies based on class peak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000" y="6254206"/>
            <a:ext cx="896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  <a:cs typeface="Arial" pitchFamily="34" charset="0"/>
              </a:rPr>
              <a:t>* Rates shown with 2017 Pass Through. Pass Through will be recalculated annually ahead of each year’s increase (including January 1, 2018). </a:t>
            </a:r>
          </a:p>
        </p:txBody>
      </p:sp>
    </p:spTree>
    <p:extLst>
      <p:ext uri="{BB962C8B-B14F-4D97-AF65-F5344CB8AC3E}">
        <p14:creationId xmlns:p14="http://schemas.microsoft.com/office/powerpoint/2010/main" val="36253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arollo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2">
                <a:lumMod val="10000"/>
              </a:scheme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rollo2016" id="{DC33A0F3-51CD-40C1-A488-FA205CFAB47E}" vid="{AC94BA96-0688-465A-B6DF-9B01B33C87A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Carollo2016</Template>
  <TotalTime>101215</TotalTime>
  <Words>608</Words>
  <Application>Microsoft Office PowerPoint</Application>
  <PresentationFormat>Widescreen</PresentationFormat>
  <Paragraphs>130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Humanst521 BT</vt:lpstr>
      <vt:lpstr>Palatino Linotype</vt:lpstr>
      <vt:lpstr>Segoe UI</vt:lpstr>
      <vt:lpstr>Segoe UI Light</vt:lpstr>
      <vt:lpstr>Segoe UI Semibold</vt:lpstr>
      <vt:lpstr>Segoe UI Semilight</vt:lpstr>
      <vt:lpstr>Swis721 Cn BT</vt:lpstr>
      <vt:lpstr>Tahoma</vt:lpstr>
      <vt:lpstr>Times</vt:lpstr>
      <vt:lpstr>Tw Cen MT</vt:lpstr>
      <vt:lpstr>Verdana</vt:lpstr>
      <vt:lpstr>Wingdings</vt:lpstr>
      <vt:lpstr>Carollo2016</vt:lpstr>
      <vt:lpstr>Water Cost of Service &amp; Rate Study</vt:lpstr>
      <vt:lpstr>Project Overview: City Council endorsed implementation of five key actions at June 6th meeting</vt:lpstr>
      <vt:lpstr>Project Overview: Council requested additional time and discussion to further review a 6th and final action</vt:lpstr>
      <vt:lpstr>Falling Water Demands: Significantly impacts the City’s ability to fund operations and maintain existing rate levels</vt:lpstr>
      <vt:lpstr>Revenue Impacts: Existing 3 tier design leaves the City susceptible to changes in demands</vt:lpstr>
      <vt:lpstr>Various Peaking Profiles: Each customer class demonstrates different usage and seasonal behavior</vt:lpstr>
      <vt:lpstr>Tiered vs. Uniform: Where uniform rates blend infrastructure costs, tiered rates decouple and apportion base and peak to those whom peak</vt:lpstr>
      <vt:lpstr>Rate Alternative: Marginal bill impacted between proposed alternatives</vt:lpstr>
      <vt:lpstr>Staff Recommendation: Implementation of uniform rates best meets the objectives of simplification and increased revenue stability</vt:lpstr>
      <vt:lpstr>Next Steps: Following input tonight, rates will be presented again on September 19th to initiate the Proposition 218 process</vt:lpstr>
      <vt:lpstr>PowerPoint Presentation</vt:lpstr>
      <vt:lpstr>PowerPoint Presentation</vt:lpstr>
      <vt:lpstr>Current Rate Components: Water + Non-Peak + Peak</vt:lpstr>
      <vt:lpstr>Water rate increases – 10 year History</vt:lpstr>
      <vt:lpstr>Where does my dollar go?</vt:lpstr>
    </vt:vector>
  </TitlesOfParts>
  <Company>Carollo Engineers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Pierce Rossum</dc:creator>
  <cp:lastModifiedBy>Rendina, Tom</cp:lastModifiedBy>
  <cp:revision>1192</cp:revision>
  <cp:lastPrinted>2016-03-18T20:21:04Z</cp:lastPrinted>
  <dcterms:created xsi:type="dcterms:W3CDTF">2011-08-25T16:46:39Z</dcterms:created>
  <dcterms:modified xsi:type="dcterms:W3CDTF">2017-09-05T21:10:17Z</dcterms:modified>
</cp:coreProperties>
</file>