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1"/>
  </p:sldMasterIdLst>
  <p:notesMasterIdLst>
    <p:notesMasterId r:id="rId19"/>
  </p:notesMasterIdLst>
  <p:handoutMasterIdLst>
    <p:handoutMasterId r:id="rId20"/>
  </p:handoutMasterIdLst>
  <p:sldIdLst>
    <p:sldId id="1382" r:id="rId2"/>
    <p:sldId id="1470" r:id="rId3"/>
    <p:sldId id="1466" r:id="rId4"/>
    <p:sldId id="1467" r:id="rId5"/>
    <p:sldId id="1468" r:id="rId6"/>
    <p:sldId id="1479" r:id="rId7"/>
    <p:sldId id="1481" r:id="rId8"/>
    <p:sldId id="1482" r:id="rId9"/>
    <p:sldId id="1471" r:id="rId10"/>
    <p:sldId id="1441" r:id="rId11"/>
    <p:sldId id="1472" r:id="rId12"/>
    <p:sldId id="1473" r:id="rId13"/>
    <p:sldId id="1474" r:id="rId14"/>
    <p:sldId id="1463" r:id="rId15"/>
    <p:sldId id="1440" r:id="rId16"/>
    <p:sldId id="1475" r:id="rId17"/>
    <p:sldId id="1476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eron" initials="C" lastIdx="5" clrIdx="0"/>
  <p:cmAuthor id="1" name="Robert Grantham" initials="RG" lastIdx="2" clrIdx="1">
    <p:extLst>
      <p:ext uri="{19B8F6BF-5375-455C-9EA6-DF929625EA0E}">
        <p15:presenceInfo xmlns:p15="http://schemas.microsoft.com/office/powerpoint/2012/main" userId="Robert Grantham" providerId="None"/>
      </p:ext>
    </p:extLst>
  </p:cmAuthor>
  <p:cmAuthor id="2" name="Pierce Rossum" initials="PR" lastIdx="1" clrIdx="2">
    <p:extLst>
      <p:ext uri="{19B8F6BF-5375-455C-9EA6-DF929625EA0E}">
        <p15:presenceInfo xmlns:p15="http://schemas.microsoft.com/office/powerpoint/2012/main" userId="Pierce Rossum" providerId="None"/>
      </p:ext>
    </p:extLst>
  </p:cmAuthor>
  <p:cmAuthor id="3" name="Mark Panny" initials="MP" lastIdx="11" clrIdx="3">
    <p:extLst>
      <p:ext uri="{19B8F6BF-5375-455C-9EA6-DF929625EA0E}">
        <p15:presenceInfo xmlns:p15="http://schemas.microsoft.com/office/powerpoint/2012/main" userId="S-1-5-21-3661417239-1931862686-1323978479-20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DEEBF7"/>
    <a:srgbClr val="000000"/>
    <a:srgbClr val="D6DCE5"/>
    <a:srgbClr val="4472C4"/>
    <a:srgbClr val="345DA6"/>
    <a:srgbClr val="FC8522"/>
    <a:srgbClr val="5B9BD5"/>
    <a:srgbClr val="DC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0529" autoAdjust="0"/>
  </p:normalViewPr>
  <p:slideViewPr>
    <p:cSldViewPr snapToGrid="0">
      <p:cViewPr varScale="1">
        <p:scale>
          <a:sx n="63" d="100"/>
          <a:sy n="63" d="100"/>
        </p:scale>
        <p:origin x="86" y="32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190" y="102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w_working\projectwise\prossum\d0492665\San%20Clemente%20Rate%20Model%20-%20Draf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w_working\projectwise\prossum\d0492665\San%20Clemente%20Rate%20Model%20-%20Draft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an%20Clemente\San%20Clemente%20Rate%20Model%20-%20Draft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10-Year Historical Annual</a:t>
            </a:r>
            <a:r>
              <a:rPr lang="en-US" baseline="0" dirty="0" smtClean="0"/>
              <a:t> </a:t>
            </a:r>
            <a:r>
              <a:rPr lang="en-US" dirty="0" smtClean="0"/>
              <a:t>Water Usage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'Source of Supply Detail'!$B$13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Detail'!$C$13:$M$13</c:f>
              <c:numCache>
                <c:formatCode>_(* #,##0_);_(* \(#,##0\);_(* "-"??_);_(@_)</c:formatCode>
                <c:ptCount val="11"/>
                <c:pt idx="0">
                  <c:v>11479.5</c:v>
                </c:pt>
                <c:pt idx="1">
                  <c:v>12671.4</c:v>
                </c:pt>
                <c:pt idx="2">
                  <c:v>11969.6</c:v>
                </c:pt>
                <c:pt idx="3">
                  <c:v>11272.699999999999</c:v>
                </c:pt>
                <c:pt idx="4">
                  <c:v>10021.700000000001</c:v>
                </c:pt>
                <c:pt idx="5">
                  <c:v>8870.7000000000007</c:v>
                </c:pt>
                <c:pt idx="6">
                  <c:v>10247.399999999998</c:v>
                </c:pt>
                <c:pt idx="7">
                  <c:v>9883.5</c:v>
                </c:pt>
                <c:pt idx="8">
                  <c:v>10385.9</c:v>
                </c:pt>
                <c:pt idx="9">
                  <c:v>9309.5</c:v>
                </c:pt>
                <c:pt idx="10">
                  <c:v>7657.8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4469264"/>
        <c:axId val="274469656"/>
        <c:extLst/>
      </c:barChart>
      <c:lineChart>
        <c:grouping val="standard"/>
        <c:varyColors val="0"/>
        <c:ser>
          <c:idx val="1"/>
          <c:order val="1"/>
          <c:tx>
            <c:strRef>
              <c:f>'Source of Supply Detail'!$B$14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Detail'!$C$14:$M$14</c:f>
              <c:numCache>
                <c:formatCode>_(* #,##0_);_(* \(#,##0\);_(* "-"??_);_(@_)</c:formatCode>
                <c:ptCount val="11"/>
                <c:pt idx="0">
                  <c:v>10611.189999999999</c:v>
                </c:pt>
                <c:pt idx="1">
                  <c:v>10611.189999999999</c:v>
                </c:pt>
                <c:pt idx="2">
                  <c:v>10611.189999999999</c:v>
                </c:pt>
                <c:pt idx="3">
                  <c:v>10611.189999999999</c:v>
                </c:pt>
                <c:pt idx="4">
                  <c:v>10611.189999999999</c:v>
                </c:pt>
                <c:pt idx="5">
                  <c:v>10611.189999999999</c:v>
                </c:pt>
                <c:pt idx="6">
                  <c:v>10611.189999999999</c:v>
                </c:pt>
                <c:pt idx="7">
                  <c:v>10611.189999999999</c:v>
                </c:pt>
                <c:pt idx="8">
                  <c:v>10611.189999999999</c:v>
                </c:pt>
                <c:pt idx="9">
                  <c:v>10611.189999999999</c:v>
                </c:pt>
                <c:pt idx="10">
                  <c:v>10611.189999999999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69264"/>
        <c:axId val="274469656"/>
      </c:lineChart>
      <c:catAx>
        <c:axId val="2744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469656"/>
        <c:crosses val="autoZero"/>
        <c:auto val="1"/>
        <c:lblAlgn val="ctr"/>
        <c:lblOffset val="100"/>
        <c:noMultiLvlLbl val="0"/>
      </c:catAx>
      <c:valAx>
        <c:axId val="274469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4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1” SFR</a:t>
            </a:r>
            <a:r>
              <a:rPr lang="en-US" baseline="0" dirty="0" smtClean="0"/>
              <a:t> Customer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'Bill Impact Graphics'!$C$6</c:f>
              <c:strCache>
                <c:ptCount val="1"/>
                <c:pt idx="0">
                  <c:v>Fixed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multiLvlStrRef>
              <c:f>'Bill Impact Graphics'!$D$4:$I$5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5 CCF</c:v>
                  </c:pt>
                  <c:pt idx="2">
                    <c:v>Average - 9 CCF</c:v>
                  </c:pt>
                  <c:pt idx="4">
                    <c:v>20 CCF</c:v>
                  </c:pt>
                </c:lvl>
              </c:multiLvlStrCache>
            </c:multiLvlStrRef>
          </c:cat>
          <c:val>
            <c:numRef>
              <c:f>'Bill Impact Graphics'!$D$6:$I$6</c:f>
              <c:numCache>
                <c:formatCode>_("$"* #,##0.00_);_("$"* \(#,##0.00\);_("$"* "-"??_);_(@_)</c:formatCode>
                <c:ptCount val="6"/>
                <c:pt idx="0">
                  <c:v>17.48</c:v>
                </c:pt>
                <c:pt idx="1">
                  <c:v>18.71</c:v>
                </c:pt>
                <c:pt idx="2">
                  <c:v>17.48</c:v>
                </c:pt>
                <c:pt idx="3">
                  <c:v>18.71</c:v>
                </c:pt>
                <c:pt idx="4">
                  <c:v>17.48</c:v>
                </c:pt>
                <c:pt idx="5">
                  <c:v>18.71</c:v>
                </c:pt>
              </c:numCache>
            </c:numRef>
          </c:val>
        </c:ser>
        <c:ser>
          <c:idx val="1"/>
          <c:order val="1"/>
          <c:tx>
            <c:strRef>
              <c:f>'Bill Impact Graphics'!$C$7</c:f>
              <c:strCache>
                <c:ptCount val="1"/>
                <c:pt idx="0">
                  <c:v>Variable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multiLvlStrRef>
              <c:f>'Bill Impact Graphics'!$D$4:$I$5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5 CCF</c:v>
                  </c:pt>
                  <c:pt idx="2">
                    <c:v>Average - 9 CCF</c:v>
                  </c:pt>
                  <c:pt idx="4">
                    <c:v>20 CCF</c:v>
                  </c:pt>
                </c:lvl>
              </c:multiLvlStrCache>
            </c:multiLvlStrRef>
          </c:cat>
          <c:val>
            <c:numRef>
              <c:f>'Bill Impact Graphics'!$D$7:$I$7</c:f>
              <c:numCache>
                <c:formatCode>_("$"* #,##0.00_);_("$"* \(#,##0.00\);_("$"* "-"??_);_(@_)</c:formatCode>
                <c:ptCount val="6"/>
                <c:pt idx="0">
                  <c:v>14.299999999999999</c:v>
                </c:pt>
                <c:pt idx="1">
                  <c:v>20.85</c:v>
                </c:pt>
                <c:pt idx="2">
                  <c:v>25.74</c:v>
                </c:pt>
                <c:pt idx="3">
                  <c:v>37.53</c:v>
                </c:pt>
                <c:pt idx="4">
                  <c:v>82.6</c:v>
                </c:pt>
                <c:pt idx="5">
                  <c:v>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8214608"/>
        <c:axId val="418215000"/>
      </c:barChart>
      <c:lineChart>
        <c:grouping val="standard"/>
        <c:varyColors val="0"/>
        <c:ser>
          <c:idx val="2"/>
          <c:order val="2"/>
          <c:tx>
            <c:strRef>
              <c:f>'Bill Impact Graphics'!$C$8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'Bill Impact Graphics'!$D$4:$I$5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5 CCF</c:v>
                  </c:pt>
                  <c:pt idx="2">
                    <c:v>Average - 9 CCF</c:v>
                  </c:pt>
                  <c:pt idx="4">
                    <c:v>20 CCF</c:v>
                  </c:pt>
                </c:lvl>
              </c:multiLvlStrCache>
            </c:multiLvlStrRef>
          </c:cat>
          <c:val>
            <c:numRef>
              <c:f>'Bill Impact Graphics'!$D$8:$I$8</c:f>
              <c:numCache>
                <c:formatCode>_("$"* #,##0.00_);_("$"* \(#,##0.00\);_("$"* "-"??_);_(@_)</c:formatCode>
                <c:ptCount val="6"/>
                <c:pt idx="0">
                  <c:v>31.78</c:v>
                </c:pt>
                <c:pt idx="1">
                  <c:v>39.56</c:v>
                </c:pt>
                <c:pt idx="2">
                  <c:v>43.22</c:v>
                </c:pt>
                <c:pt idx="3">
                  <c:v>56.24</c:v>
                </c:pt>
                <c:pt idx="4">
                  <c:v>100.08</c:v>
                </c:pt>
                <c:pt idx="5">
                  <c:v>102.11000000000001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214608"/>
        <c:axId val="418215000"/>
      </c:lineChart>
      <c:catAx>
        <c:axId val="41821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215000"/>
        <c:crosses val="autoZero"/>
        <c:auto val="1"/>
        <c:lblAlgn val="ctr"/>
        <c:lblOffset val="100"/>
        <c:noMultiLvlLbl val="0"/>
      </c:catAx>
      <c:valAx>
        <c:axId val="41821500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21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1” </a:t>
            </a:r>
            <a:r>
              <a:rPr lang="en-US" dirty="0" err="1" smtClean="0"/>
              <a:t>MFR</a:t>
            </a:r>
            <a:r>
              <a:rPr lang="en-US" dirty="0" smtClean="0"/>
              <a:t> Customer (Individually</a:t>
            </a:r>
            <a:r>
              <a:rPr lang="en-US" baseline="0" dirty="0" smtClean="0"/>
              <a:t> Metered)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'Bill Impact Graphics'!$C$23</c:f>
              <c:strCache>
                <c:ptCount val="1"/>
                <c:pt idx="0">
                  <c:v>Fixed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multiLvlStrRef>
              <c:f>'Bill Impact Graphics'!$D$21:$I$22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3 CCF</c:v>
                  </c:pt>
                  <c:pt idx="2">
                    <c:v>6 CCF</c:v>
                  </c:pt>
                  <c:pt idx="4">
                    <c:v>12 CCF</c:v>
                  </c:pt>
                </c:lvl>
              </c:multiLvlStrCache>
            </c:multiLvlStrRef>
          </c:cat>
          <c:val>
            <c:numRef>
              <c:f>'Bill Impact Graphics'!$D$23:$I$23</c:f>
              <c:numCache>
                <c:formatCode>_("$"* #,##0.00_);_("$"* \(#,##0.00\);_("$"* "-"??_);_(@_)</c:formatCode>
                <c:ptCount val="6"/>
                <c:pt idx="0">
                  <c:v>17.48</c:v>
                </c:pt>
                <c:pt idx="1">
                  <c:v>18.71</c:v>
                </c:pt>
                <c:pt idx="2">
                  <c:v>17.48</c:v>
                </c:pt>
                <c:pt idx="3">
                  <c:v>18.71</c:v>
                </c:pt>
                <c:pt idx="4">
                  <c:v>17.48</c:v>
                </c:pt>
                <c:pt idx="5">
                  <c:v>18.71</c:v>
                </c:pt>
              </c:numCache>
            </c:numRef>
          </c:val>
        </c:ser>
        <c:ser>
          <c:idx val="1"/>
          <c:order val="1"/>
          <c:tx>
            <c:strRef>
              <c:f>'Bill Impact Graphics'!$C$24</c:f>
              <c:strCache>
                <c:ptCount val="1"/>
                <c:pt idx="0">
                  <c:v>Variable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multiLvlStrRef>
              <c:f>'Bill Impact Graphics'!$D$21:$I$22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3 CCF</c:v>
                  </c:pt>
                  <c:pt idx="2">
                    <c:v>6 CCF</c:v>
                  </c:pt>
                  <c:pt idx="4">
                    <c:v>12 CCF</c:v>
                  </c:pt>
                </c:lvl>
              </c:multiLvlStrCache>
            </c:multiLvlStrRef>
          </c:cat>
          <c:val>
            <c:numRef>
              <c:f>'Bill Impact Graphics'!$D$24:$I$24</c:f>
              <c:numCache>
                <c:formatCode>_("$"* #,##0.00_);_("$"* \(#,##0.00\);_("$"* "-"??_);_(@_)</c:formatCode>
                <c:ptCount val="6"/>
                <c:pt idx="0">
                  <c:v>8.58</c:v>
                </c:pt>
                <c:pt idx="1">
                  <c:v>12.120000000000001</c:v>
                </c:pt>
                <c:pt idx="2">
                  <c:v>17.16</c:v>
                </c:pt>
                <c:pt idx="3">
                  <c:v>24.240000000000002</c:v>
                </c:pt>
                <c:pt idx="4">
                  <c:v>61.379999999999995</c:v>
                </c:pt>
                <c:pt idx="5">
                  <c:v>48.480000000000004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8215784"/>
        <c:axId val="418216176"/>
      </c:barChart>
      <c:lineChart>
        <c:grouping val="standard"/>
        <c:varyColors val="0"/>
        <c:ser>
          <c:idx val="2"/>
          <c:order val="2"/>
          <c:tx>
            <c:strRef>
              <c:f>'Bill Impact Graphics'!$C$25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'Bill Impact Graphics'!$D$21:$I$22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3 CCF</c:v>
                  </c:pt>
                  <c:pt idx="2">
                    <c:v>6 CCF</c:v>
                  </c:pt>
                  <c:pt idx="4">
                    <c:v>12 CCF</c:v>
                  </c:pt>
                </c:lvl>
              </c:multiLvlStrCache>
            </c:multiLvlStrRef>
          </c:cat>
          <c:val>
            <c:numRef>
              <c:f>'Bill Impact Graphics'!$D$25:$I$25</c:f>
              <c:numCache>
                <c:formatCode>_("$"* #,##0.00_);_("$"* \(#,##0.00\);_("$"* "-"??_);_(@_)</c:formatCode>
                <c:ptCount val="6"/>
                <c:pt idx="0">
                  <c:v>26.060000000000002</c:v>
                </c:pt>
                <c:pt idx="1">
                  <c:v>30.830000000000002</c:v>
                </c:pt>
                <c:pt idx="2">
                  <c:v>34.64</c:v>
                </c:pt>
                <c:pt idx="3">
                  <c:v>42.95</c:v>
                </c:pt>
                <c:pt idx="4">
                  <c:v>78.86</c:v>
                </c:pt>
                <c:pt idx="5">
                  <c:v>67.19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215784"/>
        <c:axId val="418216176"/>
      </c:lineChart>
      <c:catAx>
        <c:axId val="41821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216176"/>
        <c:crosses val="autoZero"/>
        <c:auto val="1"/>
        <c:lblAlgn val="ctr"/>
        <c:lblOffset val="100"/>
        <c:noMultiLvlLbl val="0"/>
      </c:catAx>
      <c:valAx>
        <c:axId val="41821617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21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2” Commercial</a:t>
            </a:r>
            <a:r>
              <a:rPr lang="en-US" baseline="0" dirty="0" smtClean="0"/>
              <a:t> </a:t>
            </a:r>
            <a:r>
              <a:rPr lang="en-US" dirty="0" smtClean="0"/>
              <a:t>Customer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'Bill Impact Graphics'!$C$41</c:f>
              <c:strCache>
                <c:ptCount val="1"/>
                <c:pt idx="0">
                  <c:v>Fixed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multiLvlStrRef>
              <c:f>'Bill Impact Graphics'!$D$39:$I$40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20 CCF</c:v>
                  </c:pt>
                  <c:pt idx="2">
                    <c:v>40 CCF</c:v>
                  </c:pt>
                  <c:pt idx="4">
                    <c:v>60 CCF</c:v>
                  </c:pt>
                </c:lvl>
              </c:multiLvlStrCache>
            </c:multiLvlStrRef>
          </c:cat>
          <c:val>
            <c:numRef>
              <c:f>'Bill Impact Graphics'!$D$41:$I$41</c:f>
              <c:numCache>
                <c:formatCode>_("$"* #,##0.00_);_("$"* \(#,##0.00\);_("$"* "-"??_);_(@_)</c:formatCode>
                <c:ptCount val="6"/>
                <c:pt idx="0">
                  <c:v>58.73</c:v>
                </c:pt>
                <c:pt idx="1">
                  <c:v>69.7</c:v>
                </c:pt>
                <c:pt idx="2">
                  <c:v>58.73</c:v>
                </c:pt>
                <c:pt idx="3">
                  <c:v>69.7</c:v>
                </c:pt>
                <c:pt idx="4">
                  <c:v>58.73</c:v>
                </c:pt>
                <c:pt idx="5">
                  <c:v>69.7</c:v>
                </c:pt>
              </c:numCache>
            </c:numRef>
          </c:val>
        </c:ser>
        <c:ser>
          <c:idx val="1"/>
          <c:order val="1"/>
          <c:tx>
            <c:strRef>
              <c:f>'Bill Impact Graphics'!$C$42</c:f>
              <c:strCache>
                <c:ptCount val="1"/>
                <c:pt idx="0">
                  <c:v>Variable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multiLvlStrRef>
              <c:f>'Bill Impact Graphics'!$D$39:$I$40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20 CCF</c:v>
                  </c:pt>
                  <c:pt idx="2">
                    <c:v>40 CCF</c:v>
                  </c:pt>
                  <c:pt idx="4">
                    <c:v>60 CCF</c:v>
                  </c:pt>
                </c:lvl>
              </c:multiLvlStrCache>
            </c:multiLvlStrRef>
          </c:cat>
          <c:val>
            <c:numRef>
              <c:f>'Bill Impact Graphics'!$D$42:$I$42</c:f>
              <c:numCache>
                <c:formatCode>"$"#,##0.00_);\("$"#,##0.00\)</c:formatCode>
                <c:ptCount val="6"/>
                <c:pt idx="0">
                  <c:v>80</c:v>
                </c:pt>
                <c:pt idx="1">
                  <c:v>81.000000000000014</c:v>
                </c:pt>
                <c:pt idx="2">
                  <c:v>160</c:v>
                </c:pt>
                <c:pt idx="3">
                  <c:v>162.00000000000003</c:v>
                </c:pt>
                <c:pt idx="4">
                  <c:v>240</c:v>
                </c:pt>
                <c:pt idx="5">
                  <c:v>243.00000000000006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8216960"/>
        <c:axId val="418217352"/>
      </c:barChart>
      <c:lineChart>
        <c:grouping val="standard"/>
        <c:varyColors val="0"/>
        <c:ser>
          <c:idx val="2"/>
          <c:order val="2"/>
          <c:tx>
            <c:strRef>
              <c:f>'Bill Impact Graphics'!$C$43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'Bill Impact Graphics'!$D$39:$I$40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20 CCF</c:v>
                  </c:pt>
                  <c:pt idx="2">
                    <c:v>40 CCF</c:v>
                  </c:pt>
                  <c:pt idx="4">
                    <c:v>60 CCF</c:v>
                  </c:pt>
                </c:lvl>
              </c:multiLvlStrCache>
            </c:multiLvlStrRef>
          </c:cat>
          <c:val>
            <c:numRef>
              <c:f>'Bill Impact Graphics'!$D$43:$I$43</c:f>
              <c:numCache>
                <c:formatCode>_("$"* #,##0.00_);_("$"* \(#,##0.00\);_("$"* "-"??_);_(@_)</c:formatCode>
                <c:ptCount val="6"/>
                <c:pt idx="0">
                  <c:v>138.72999999999999</c:v>
                </c:pt>
                <c:pt idx="1">
                  <c:v>150.70000000000002</c:v>
                </c:pt>
                <c:pt idx="2">
                  <c:v>218.73</c:v>
                </c:pt>
                <c:pt idx="3">
                  <c:v>231.70000000000005</c:v>
                </c:pt>
                <c:pt idx="4">
                  <c:v>298.73</c:v>
                </c:pt>
                <c:pt idx="5">
                  <c:v>312.70000000000005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216960"/>
        <c:axId val="418217352"/>
      </c:lineChart>
      <c:catAx>
        <c:axId val="4182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217352"/>
        <c:crosses val="autoZero"/>
        <c:auto val="1"/>
        <c:lblAlgn val="ctr"/>
        <c:lblOffset val="100"/>
        <c:noMultiLvlLbl val="0"/>
      </c:catAx>
      <c:valAx>
        <c:axId val="4182173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21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2” Potable</a:t>
            </a:r>
            <a:r>
              <a:rPr lang="en-US" baseline="0" dirty="0" smtClean="0"/>
              <a:t> Irrigation User with 10,000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Ft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'Bill Impact Graphics'!$C$59</c:f>
              <c:strCache>
                <c:ptCount val="1"/>
                <c:pt idx="0">
                  <c:v>Fixed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multiLvlStrRef>
              <c:f>'Bill Impact Graphics'!$D$57:$I$58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10 CCF</c:v>
                  </c:pt>
                  <c:pt idx="2">
                    <c:v>20 CCF</c:v>
                  </c:pt>
                  <c:pt idx="4">
                    <c:v>30 CCF</c:v>
                  </c:pt>
                </c:lvl>
              </c:multiLvlStrCache>
            </c:multiLvlStrRef>
          </c:cat>
          <c:val>
            <c:numRef>
              <c:f>'Bill Impact Graphics'!$D$59:$I$59</c:f>
              <c:numCache>
                <c:formatCode>_("$"* #,##0.00_);_("$"* \(#,##0.00\);_("$"* "-"??_);_(@_)</c:formatCode>
                <c:ptCount val="6"/>
                <c:pt idx="0">
                  <c:v>58.73</c:v>
                </c:pt>
                <c:pt idx="1">
                  <c:v>69.7</c:v>
                </c:pt>
                <c:pt idx="2">
                  <c:v>58.73</c:v>
                </c:pt>
                <c:pt idx="3">
                  <c:v>69.7</c:v>
                </c:pt>
                <c:pt idx="4">
                  <c:v>58.73</c:v>
                </c:pt>
                <c:pt idx="5">
                  <c:v>69.7</c:v>
                </c:pt>
              </c:numCache>
            </c:numRef>
          </c:val>
        </c:ser>
        <c:ser>
          <c:idx val="1"/>
          <c:order val="1"/>
          <c:tx>
            <c:strRef>
              <c:f>'Bill Impact Graphics'!$C$60</c:f>
              <c:strCache>
                <c:ptCount val="1"/>
                <c:pt idx="0">
                  <c:v>Variable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multiLvlStrRef>
              <c:f>'Bill Impact Graphics'!$D$57:$I$58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10 CCF</c:v>
                  </c:pt>
                  <c:pt idx="2">
                    <c:v>20 CCF</c:v>
                  </c:pt>
                  <c:pt idx="4">
                    <c:v>30 CCF</c:v>
                  </c:pt>
                </c:lvl>
              </c:multiLvlStrCache>
            </c:multiLvlStrRef>
          </c:cat>
          <c:val>
            <c:numRef>
              <c:f>'Bill Impact Graphics'!$D$60:$I$60</c:f>
              <c:numCache>
                <c:formatCode>_("$"* #,##0.00_);_("$"* \(#,##0.00\);_("$"* "-"??_);_(@_)</c:formatCode>
                <c:ptCount val="6"/>
                <c:pt idx="0">
                  <c:v>37.699999999999996</c:v>
                </c:pt>
                <c:pt idx="1">
                  <c:v>46.6</c:v>
                </c:pt>
                <c:pt idx="2">
                  <c:v>89.88</c:v>
                </c:pt>
                <c:pt idx="3">
                  <c:v>93.2</c:v>
                </c:pt>
                <c:pt idx="4">
                  <c:v>190.48000000000002</c:v>
                </c:pt>
                <c:pt idx="5">
                  <c:v>139.80000000000001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8901376"/>
        <c:axId val="418901768"/>
      </c:barChart>
      <c:lineChart>
        <c:grouping val="standard"/>
        <c:varyColors val="0"/>
        <c:ser>
          <c:idx val="2"/>
          <c:order val="2"/>
          <c:tx>
            <c:strRef>
              <c:f>'Bill Impact Graphics'!$C$61</c:f>
              <c:strCache>
                <c:ptCount val="1"/>
                <c:pt idx="0">
                  <c:v>Total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'Bill Impact Graphics'!$D$57:$I$58</c:f>
              <c:multiLvlStrCache>
                <c:ptCount val="6"/>
                <c:lvl>
                  <c:pt idx="0">
                    <c:v>Existing</c:v>
                  </c:pt>
                  <c:pt idx="1">
                    <c:v>Proposed</c:v>
                  </c:pt>
                  <c:pt idx="2">
                    <c:v>Existing</c:v>
                  </c:pt>
                  <c:pt idx="3">
                    <c:v>Proposed</c:v>
                  </c:pt>
                  <c:pt idx="4">
                    <c:v>Existing</c:v>
                  </c:pt>
                  <c:pt idx="5">
                    <c:v>Proposed</c:v>
                  </c:pt>
                </c:lvl>
                <c:lvl>
                  <c:pt idx="0">
                    <c:v>10 CCF</c:v>
                  </c:pt>
                  <c:pt idx="2">
                    <c:v>20 CCF</c:v>
                  </c:pt>
                  <c:pt idx="4">
                    <c:v>30 CCF</c:v>
                  </c:pt>
                </c:lvl>
              </c:multiLvlStrCache>
            </c:multiLvlStrRef>
          </c:cat>
          <c:val>
            <c:numRef>
              <c:f>'Bill Impact Graphics'!$D$61:$I$61</c:f>
              <c:numCache>
                <c:formatCode>_("$"* #,##0.00_);_("$"* \(#,##0.00\);_("$"* "-"??_);_(@_)</c:formatCode>
                <c:ptCount val="6"/>
                <c:pt idx="0">
                  <c:v>96.429999999999993</c:v>
                </c:pt>
                <c:pt idx="1">
                  <c:v>116.30000000000001</c:v>
                </c:pt>
                <c:pt idx="2">
                  <c:v>148.60999999999999</c:v>
                </c:pt>
                <c:pt idx="3">
                  <c:v>162.9</c:v>
                </c:pt>
                <c:pt idx="4">
                  <c:v>249.21</c:v>
                </c:pt>
                <c:pt idx="5">
                  <c:v>209.5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901376"/>
        <c:axId val="418901768"/>
      </c:lineChart>
      <c:catAx>
        <c:axId val="4189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01768"/>
        <c:crosses val="autoZero"/>
        <c:auto val="1"/>
        <c:lblAlgn val="ctr"/>
        <c:lblOffset val="100"/>
        <c:noMultiLvlLbl val="0"/>
      </c:catAx>
      <c:valAx>
        <c:axId val="4189017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10-Year Historical Annual</a:t>
            </a:r>
            <a:r>
              <a:rPr lang="en-US" baseline="0" dirty="0" smtClean="0"/>
              <a:t> </a:t>
            </a:r>
            <a:r>
              <a:rPr lang="en-US" dirty="0" smtClean="0"/>
              <a:t>Water Usage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'Source of Supply Detail'!$B$13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Detail'!$C$13:$M$13</c:f>
              <c:numCache>
                <c:formatCode>_(* #,##0_);_(* \(#,##0\);_(* "-"??_);_(@_)</c:formatCode>
                <c:ptCount val="11"/>
                <c:pt idx="0">
                  <c:v>11479.5</c:v>
                </c:pt>
                <c:pt idx="1">
                  <c:v>12671.4</c:v>
                </c:pt>
                <c:pt idx="2">
                  <c:v>11969.6</c:v>
                </c:pt>
                <c:pt idx="3">
                  <c:v>11272.699999999999</c:v>
                </c:pt>
                <c:pt idx="4">
                  <c:v>10021.700000000001</c:v>
                </c:pt>
                <c:pt idx="5">
                  <c:v>8870.7000000000007</c:v>
                </c:pt>
                <c:pt idx="6">
                  <c:v>10247.399999999998</c:v>
                </c:pt>
                <c:pt idx="7">
                  <c:v>9883.5</c:v>
                </c:pt>
                <c:pt idx="8">
                  <c:v>10385.9</c:v>
                </c:pt>
                <c:pt idx="9">
                  <c:v>9309.5</c:v>
                </c:pt>
                <c:pt idx="10">
                  <c:v>7657.8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8902944"/>
        <c:axId val="418903336"/>
        <c:extLst/>
      </c:barChart>
      <c:lineChart>
        <c:grouping val="standard"/>
        <c:varyColors val="0"/>
        <c:ser>
          <c:idx val="1"/>
          <c:order val="1"/>
          <c:tx>
            <c:strRef>
              <c:f>'Source of Supply Detail'!$B$14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Detail'!$C$14:$M$14</c:f>
              <c:numCache>
                <c:formatCode>_(* #,##0_);_(* \(#,##0\);_(* "-"??_);_(@_)</c:formatCode>
                <c:ptCount val="11"/>
                <c:pt idx="0">
                  <c:v>10611.189999999999</c:v>
                </c:pt>
                <c:pt idx="1">
                  <c:v>10611.189999999999</c:v>
                </c:pt>
                <c:pt idx="2">
                  <c:v>10611.189999999999</c:v>
                </c:pt>
                <c:pt idx="3">
                  <c:v>10611.189999999999</c:v>
                </c:pt>
                <c:pt idx="4">
                  <c:v>10611.189999999999</c:v>
                </c:pt>
                <c:pt idx="5">
                  <c:v>10611.189999999999</c:v>
                </c:pt>
                <c:pt idx="6">
                  <c:v>10611.189999999999</c:v>
                </c:pt>
                <c:pt idx="7">
                  <c:v>10611.189999999999</c:v>
                </c:pt>
                <c:pt idx="8">
                  <c:v>10611.189999999999</c:v>
                </c:pt>
                <c:pt idx="9">
                  <c:v>10611.189999999999</c:v>
                </c:pt>
                <c:pt idx="10">
                  <c:v>10611.189999999999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902944"/>
        <c:axId val="418903336"/>
      </c:lineChart>
      <c:catAx>
        <c:axId val="4189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03336"/>
        <c:crosses val="autoZero"/>
        <c:auto val="1"/>
        <c:lblAlgn val="ctr"/>
        <c:lblOffset val="100"/>
        <c:noMultiLvlLbl val="0"/>
      </c:catAx>
      <c:valAx>
        <c:axId val="4189033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SFR Revenue by Tier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975308641975308E-2"/>
          <c:y val="0.17620964046160897"/>
          <c:w val="0.96604938271604934"/>
          <c:h val="0.71984876890388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'Presentation Graphics'!$B$10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Graphics'!$I$10:$K$10</c:f>
              <c:numCache>
                <c:formatCode>_("$"* #,##0_);_("$"* \(#,##0\);_("$"* "-"??_);_(@_)</c:formatCode>
                <c:ptCount val="3"/>
                <c:pt idx="0">
                  <c:v>2148935.35</c:v>
                </c:pt>
                <c:pt idx="1">
                  <c:v>2116669.5</c:v>
                </c:pt>
                <c:pt idx="2">
                  <c:v>2072785</c:v>
                </c:pt>
              </c:numCache>
            </c:numRef>
          </c:val>
        </c:ser>
        <c:ser>
          <c:idx val="1"/>
          <c:order val="1"/>
          <c:tx>
            <c:strRef>
              <c:f>'Presentation Graphics'!$B$11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Graphics'!$I$11:$K$11</c:f>
              <c:numCache>
                <c:formatCode>_("$"* #,##0_);_("$"* \(#,##0\);_("$"* "-"??_);_(@_)</c:formatCode>
                <c:ptCount val="3"/>
                <c:pt idx="0">
                  <c:v>1312416.346153846</c:v>
                </c:pt>
                <c:pt idx="1">
                  <c:v>1079572.5</c:v>
                </c:pt>
                <c:pt idx="2">
                  <c:v>763981.91999999993</c:v>
                </c:pt>
              </c:numCache>
            </c:numRef>
          </c:val>
        </c:ser>
        <c:ser>
          <c:idx val="2"/>
          <c:order val="2"/>
          <c:tx>
            <c:strRef>
              <c:f>'Presentation Graphics'!$B$12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'Presentation Graphics'!$I$9:$K$9</c:f>
              <c:strCache>
                <c:ptCount val="3"/>
                <c:pt idx="0">
                  <c:v>FY 2014</c:v>
                </c:pt>
                <c:pt idx="1">
                  <c:v>FY 2015</c:v>
                </c:pt>
                <c:pt idx="2">
                  <c:v>FY 2016</c:v>
                </c:pt>
              </c:strCache>
            </c:strRef>
          </c:cat>
          <c:val>
            <c:numRef>
              <c:f>'Presentation Graphics'!$I$12:$K$12</c:f>
              <c:numCache>
                <c:formatCode>_("$"* #,##0_);_("$"* \(#,##0\);_("$"* "-"??_);_(@_)</c:formatCode>
                <c:ptCount val="3"/>
                <c:pt idx="0">
                  <c:v>1217031.1300000001</c:v>
                </c:pt>
                <c:pt idx="1">
                  <c:v>974852.69230769237</c:v>
                </c:pt>
                <c:pt idx="2">
                  <c:v>504408.4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18904120"/>
        <c:axId val="418904512"/>
      </c:barChart>
      <c:catAx>
        <c:axId val="418904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04512"/>
        <c:crosses val="autoZero"/>
        <c:auto val="1"/>
        <c:lblAlgn val="ctr"/>
        <c:lblOffset val="100"/>
        <c:noMultiLvlLbl val="0"/>
      </c:catAx>
      <c:valAx>
        <c:axId val="41890451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41890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91034801205405"/>
          <c:y val="9.6666666666666651E-2"/>
          <c:w val="0.3241793039758919"/>
          <c:h val="7.160646585843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Revenue Requirement Analysis</a:t>
          </a:r>
          <a:endParaRPr lang="en-US" dirty="0"/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/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/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Cost of Service Analysis</a:t>
          </a:r>
          <a:endParaRPr lang="en-US" dirty="0"/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/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/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Rate-Design Analysis</a:t>
          </a:r>
          <a:endParaRPr lang="en-US" dirty="0"/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/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/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Policy &amp; Rate Structure Review</a:t>
          </a:r>
          <a:endParaRPr lang="en-US" dirty="0"/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/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/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Public Outreach &amp; Messaging</a:t>
          </a:r>
          <a:endParaRPr lang="en-US" dirty="0"/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/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/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Demand Analysis</a:t>
          </a:r>
          <a:endParaRPr lang="en-US" dirty="0"/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/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/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DAB9A21-9F1C-4E13-9232-66F16BA3910B}" type="presOf" srcId="{D0A28FF1-F2D6-43C1-A436-86CCDD2091AF}" destId="{F8C32553-8A10-480F-8566-256D4367CB33}" srcOrd="0" destOrd="0" presId="urn:microsoft.com/office/officeart/2005/8/layout/hList7"/>
    <dgm:cxn modelId="{2FB6EC4C-575A-47A1-9018-1A77CA73EDA5}" type="presOf" srcId="{65D455C2-A7E4-4B35-ABF7-D038047D7EA4}" destId="{78758851-2B17-44FD-B8FA-A933DCD0C8CB}" srcOrd="0" destOrd="0" presId="urn:microsoft.com/office/officeart/2005/8/layout/hList7"/>
    <dgm:cxn modelId="{8205FC93-6A43-4EDF-A062-673063C11F2A}" type="presOf" srcId="{3F82A30C-6D71-4E74-A726-50C6557BB99E}" destId="{452630AA-A3C1-491F-AA53-3513FF9883F1}" srcOrd="0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C216FCDF-1A41-4E03-81DA-FE0CCC4D94A3}" type="presOf" srcId="{4D69B963-7D90-464F-8A33-E446F1B8642F}" destId="{9B2E9BFB-5026-41BB-834D-7F6C614D47CE}" srcOrd="0" destOrd="0" presId="urn:microsoft.com/office/officeart/2005/8/layout/hList7"/>
    <dgm:cxn modelId="{611A0C2A-2D57-41A5-BCB7-10FA6B5B11E5}" type="presOf" srcId="{BB1451C2-A85F-4497-8011-8F982F1EFC6C}" destId="{98E18AD0-9FCF-4F06-B125-CCC7502C0140}" srcOrd="0" destOrd="0" presId="urn:microsoft.com/office/officeart/2005/8/layout/hList7"/>
    <dgm:cxn modelId="{13BAA11B-4F14-4F4F-B8F7-8F3BABF9E55A}" type="presOf" srcId="{D0A28FF1-F2D6-43C1-A436-86CCDD2091AF}" destId="{79D61D15-D309-4B0E-9A91-19F583D257AC}" srcOrd="1" destOrd="0" presId="urn:microsoft.com/office/officeart/2005/8/layout/hList7"/>
    <dgm:cxn modelId="{F7A8414D-55CF-463E-A581-349B04F6E827}" type="presOf" srcId="{BB456E23-FD01-450E-AD3C-68A5AD68339F}" destId="{D9A27951-3438-4DDF-96AB-BCE7D07D4385}" srcOrd="1" destOrd="0" presId="urn:microsoft.com/office/officeart/2005/8/layout/hList7"/>
    <dgm:cxn modelId="{B054E9D1-4456-4D20-82F7-3A46F864FCF5}" type="presOf" srcId="{E6FBB328-6A59-4F31-90D4-D2AC239D36CF}" destId="{FC8DE7D8-4881-4813-81A9-D0834911353D}" srcOrd="0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5D765163-C52C-46E8-94CB-80B9738A4CDA}" type="presOf" srcId="{CBF886E5-15A9-47B9-9705-3A9C48447677}" destId="{66BD9DAA-A6F6-4802-AABF-D3D5E124EE24}" srcOrd="1" destOrd="0" presId="urn:microsoft.com/office/officeart/2005/8/layout/hList7"/>
    <dgm:cxn modelId="{605DA3F0-EE60-4FC6-A3C7-91C18A675B5B}" type="presOf" srcId="{866C90C5-A069-4FE3-AC3F-C3A0C27E6856}" destId="{6FD14B3A-06A8-4458-A275-5D8204D5F1F1}" srcOrd="0" destOrd="0" presId="urn:microsoft.com/office/officeart/2005/8/layout/hList7"/>
    <dgm:cxn modelId="{D0421E71-EDA1-4A09-ABBB-ACE923199220}" type="presOf" srcId="{55EC122B-5FAE-49EA-B5F0-B91A2E9C56F5}" destId="{51C74286-E4C6-4B29-B65B-56EC5310F816}" srcOrd="0" destOrd="0" presId="urn:microsoft.com/office/officeart/2005/8/layout/hList7"/>
    <dgm:cxn modelId="{67637986-7735-469A-B174-B3FC300A7300}" type="presOf" srcId="{CBF886E5-15A9-47B9-9705-3A9C48447677}" destId="{78EBFD68-F933-4AE8-9C11-2FCF80C4E138}" srcOrd="0" destOrd="0" presId="urn:microsoft.com/office/officeart/2005/8/layout/hList7"/>
    <dgm:cxn modelId="{315E65A5-AF6C-48F7-B423-2530074EED20}" type="presOf" srcId="{55EC122B-5FAE-49EA-B5F0-B91A2E9C56F5}" destId="{B134B823-7C0C-458B-82C4-30B0869D0A9E}" srcOrd="1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F26A2280-C2EA-4FB6-AE0F-0E39962AD883}" type="presOf" srcId="{2C06D7B1-8E84-4180-A459-0604F21CBF51}" destId="{0AA56977-7BB4-4D73-B5B3-D9DAC08EEF0A}" srcOrd="0" destOrd="0" presId="urn:microsoft.com/office/officeart/2005/8/layout/hList7"/>
    <dgm:cxn modelId="{16203360-088F-4FD3-A85E-7F89886505EE}" type="presOf" srcId="{BB456E23-FD01-450E-AD3C-68A5AD68339F}" destId="{D9EB3D0C-1374-4F09-BDC0-4AABD7E9CF5E}" srcOrd="0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E15E6345-3035-44B1-B55C-555CEC2FF637}" type="presOf" srcId="{65D455C2-A7E4-4B35-ABF7-D038047D7EA4}" destId="{725372F1-E013-4131-BE7D-95C42691EF0F}" srcOrd="1" destOrd="0" presId="urn:microsoft.com/office/officeart/2005/8/layout/hList7"/>
    <dgm:cxn modelId="{69DBB553-A930-427D-B1AD-2D732B8A2F65}" type="presOf" srcId="{BB1451C2-A85F-4497-8011-8F982F1EFC6C}" destId="{0D8C653C-4DC8-4D92-93ED-F322F097D66D}" srcOrd="1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F55059B5-E90D-45F9-A3FB-8B7484B1458E}" type="presOf" srcId="{F06EC5F3-E773-443D-A7DE-473066AAAC9D}" destId="{5CB6D96F-467B-411C-9BAD-43BC40DD7027}" srcOrd="0" destOrd="0" presId="urn:microsoft.com/office/officeart/2005/8/layout/hList7"/>
    <dgm:cxn modelId="{4CE64B8E-5E97-40CF-A976-C12D24138960}" type="presParOf" srcId="{9B2E9BFB-5026-41BB-834D-7F6C614D47CE}" destId="{E9016953-3E12-4C29-A84A-7B1463D68C91}" srcOrd="0" destOrd="0" presId="urn:microsoft.com/office/officeart/2005/8/layout/hList7"/>
    <dgm:cxn modelId="{79C77BC7-7784-4F4B-9B4D-DBB9E15B19CD}" type="presParOf" srcId="{9B2E9BFB-5026-41BB-834D-7F6C614D47CE}" destId="{8C47FC1D-AB72-478D-B6C6-679972B3FEE5}" srcOrd="1" destOrd="0" presId="urn:microsoft.com/office/officeart/2005/8/layout/hList7"/>
    <dgm:cxn modelId="{D636DBF3-1183-4A93-9CAD-970FA71715F6}" type="presParOf" srcId="{8C47FC1D-AB72-478D-B6C6-679972B3FEE5}" destId="{9F9B586A-61E8-47C4-899A-DAE57ADDEDFB}" srcOrd="0" destOrd="0" presId="urn:microsoft.com/office/officeart/2005/8/layout/hList7"/>
    <dgm:cxn modelId="{198046DA-494C-4071-85F8-FA30AAFEC9A1}" type="presParOf" srcId="{9F9B586A-61E8-47C4-899A-DAE57ADDEDFB}" destId="{78EBFD68-F933-4AE8-9C11-2FCF80C4E138}" srcOrd="0" destOrd="0" presId="urn:microsoft.com/office/officeart/2005/8/layout/hList7"/>
    <dgm:cxn modelId="{8A9AAE7A-45EE-48AB-BF0D-377DD36AC4DD}" type="presParOf" srcId="{9F9B586A-61E8-47C4-899A-DAE57ADDEDFB}" destId="{66BD9DAA-A6F6-4802-AABF-D3D5E124EE24}" srcOrd="1" destOrd="0" presId="urn:microsoft.com/office/officeart/2005/8/layout/hList7"/>
    <dgm:cxn modelId="{8710A0EA-A31A-4E7B-BA2E-3F1A5A007789}" type="presParOf" srcId="{9F9B586A-61E8-47C4-899A-DAE57ADDEDFB}" destId="{E8252F9B-04D9-4E16-8646-CC2A730D38F9}" srcOrd="2" destOrd="0" presId="urn:microsoft.com/office/officeart/2005/8/layout/hList7"/>
    <dgm:cxn modelId="{F20C3FC9-8419-4C24-B576-1391F5FD52EB}" type="presParOf" srcId="{9F9B586A-61E8-47C4-899A-DAE57ADDEDFB}" destId="{72BA00AB-CAF3-45B9-AEF3-E45F18389AC1}" srcOrd="3" destOrd="0" presId="urn:microsoft.com/office/officeart/2005/8/layout/hList7"/>
    <dgm:cxn modelId="{B4A2A343-C131-4F0F-A5FF-33514DF5DF9F}" type="presParOf" srcId="{8C47FC1D-AB72-478D-B6C6-679972B3FEE5}" destId="{FC8DE7D8-4881-4813-81A9-D0834911353D}" srcOrd="1" destOrd="0" presId="urn:microsoft.com/office/officeart/2005/8/layout/hList7"/>
    <dgm:cxn modelId="{3CA2214F-4CC7-4C45-88F8-7E6D01DD189F}" type="presParOf" srcId="{8C47FC1D-AB72-478D-B6C6-679972B3FEE5}" destId="{E04B1687-7C4A-4E9A-B2D0-6824A442EEA9}" srcOrd="2" destOrd="0" presId="urn:microsoft.com/office/officeart/2005/8/layout/hList7"/>
    <dgm:cxn modelId="{202A0883-7B90-4122-8466-1E6B08D58D7C}" type="presParOf" srcId="{E04B1687-7C4A-4E9A-B2D0-6824A442EEA9}" destId="{F8C32553-8A10-480F-8566-256D4367CB33}" srcOrd="0" destOrd="0" presId="urn:microsoft.com/office/officeart/2005/8/layout/hList7"/>
    <dgm:cxn modelId="{2F112905-34A5-498D-A0CC-09F0A5E873A0}" type="presParOf" srcId="{E04B1687-7C4A-4E9A-B2D0-6824A442EEA9}" destId="{79D61D15-D309-4B0E-9A91-19F583D257AC}" srcOrd="1" destOrd="0" presId="urn:microsoft.com/office/officeart/2005/8/layout/hList7"/>
    <dgm:cxn modelId="{21732DF5-1A91-43B7-B03D-D171B5BB77C1}" type="presParOf" srcId="{E04B1687-7C4A-4E9A-B2D0-6824A442EEA9}" destId="{A93FD7FC-1ECD-4130-B986-6BCFBB39FFCC}" srcOrd="2" destOrd="0" presId="urn:microsoft.com/office/officeart/2005/8/layout/hList7"/>
    <dgm:cxn modelId="{D4272989-D14A-4F05-8C86-8C0501BC0902}" type="presParOf" srcId="{E04B1687-7C4A-4E9A-B2D0-6824A442EEA9}" destId="{5CB2FFE0-0B2D-4F4F-AD24-4AD0A2094808}" srcOrd="3" destOrd="0" presId="urn:microsoft.com/office/officeart/2005/8/layout/hList7"/>
    <dgm:cxn modelId="{7124441B-71F1-46D2-BE1C-D35ACE062F4B}" type="presParOf" srcId="{8C47FC1D-AB72-478D-B6C6-679972B3FEE5}" destId="{6FD14B3A-06A8-4458-A275-5D8204D5F1F1}" srcOrd="3" destOrd="0" presId="urn:microsoft.com/office/officeart/2005/8/layout/hList7"/>
    <dgm:cxn modelId="{324958DB-A770-4B4D-97D2-4DE6231A6F04}" type="presParOf" srcId="{8C47FC1D-AB72-478D-B6C6-679972B3FEE5}" destId="{5BD3B5A9-B7D8-4207-863C-C7B24138B1C2}" srcOrd="4" destOrd="0" presId="urn:microsoft.com/office/officeart/2005/8/layout/hList7"/>
    <dgm:cxn modelId="{1B96641B-7990-403F-8ABF-157BC0FB74C9}" type="presParOf" srcId="{5BD3B5A9-B7D8-4207-863C-C7B24138B1C2}" destId="{98E18AD0-9FCF-4F06-B125-CCC7502C0140}" srcOrd="0" destOrd="0" presId="urn:microsoft.com/office/officeart/2005/8/layout/hList7"/>
    <dgm:cxn modelId="{47B0B6F9-45D5-4626-94B3-B210F002F8AF}" type="presParOf" srcId="{5BD3B5A9-B7D8-4207-863C-C7B24138B1C2}" destId="{0D8C653C-4DC8-4D92-93ED-F322F097D66D}" srcOrd="1" destOrd="0" presId="urn:microsoft.com/office/officeart/2005/8/layout/hList7"/>
    <dgm:cxn modelId="{5408B50C-5314-4C9A-B160-A01BB5785FB6}" type="presParOf" srcId="{5BD3B5A9-B7D8-4207-863C-C7B24138B1C2}" destId="{25B74819-C1C1-411B-B102-28566C94149C}" srcOrd="2" destOrd="0" presId="urn:microsoft.com/office/officeart/2005/8/layout/hList7"/>
    <dgm:cxn modelId="{9809BE23-2BBA-4349-9C67-E5A6E714857A}" type="presParOf" srcId="{5BD3B5A9-B7D8-4207-863C-C7B24138B1C2}" destId="{C3687CD6-A566-4676-8A2C-C5E6EB37400B}" srcOrd="3" destOrd="0" presId="urn:microsoft.com/office/officeart/2005/8/layout/hList7"/>
    <dgm:cxn modelId="{332C31F6-0F26-442D-9557-2BAD42E97749}" type="presParOf" srcId="{8C47FC1D-AB72-478D-B6C6-679972B3FEE5}" destId="{452630AA-A3C1-491F-AA53-3513FF9883F1}" srcOrd="5" destOrd="0" presId="urn:microsoft.com/office/officeart/2005/8/layout/hList7"/>
    <dgm:cxn modelId="{543CBC9C-1FF4-40D9-8D57-BCC3D5DB7945}" type="presParOf" srcId="{8C47FC1D-AB72-478D-B6C6-679972B3FEE5}" destId="{0E54F1A4-92B1-4E3C-907F-E45E3826562E}" srcOrd="6" destOrd="0" presId="urn:microsoft.com/office/officeart/2005/8/layout/hList7"/>
    <dgm:cxn modelId="{FC23EFF0-629B-4602-ADC3-616600C1F71F}" type="presParOf" srcId="{0E54F1A4-92B1-4E3C-907F-E45E3826562E}" destId="{78758851-2B17-44FD-B8FA-A933DCD0C8CB}" srcOrd="0" destOrd="0" presId="urn:microsoft.com/office/officeart/2005/8/layout/hList7"/>
    <dgm:cxn modelId="{6B241048-2D21-4BD9-B5C9-D4C9B51E965B}" type="presParOf" srcId="{0E54F1A4-92B1-4E3C-907F-E45E3826562E}" destId="{725372F1-E013-4131-BE7D-95C42691EF0F}" srcOrd="1" destOrd="0" presId="urn:microsoft.com/office/officeart/2005/8/layout/hList7"/>
    <dgm:cxn modelId="{18C2B3D2-32D6-4E50-A30A-069A78741357}" type="presParOf" srcId="{0E54F1A4-92B1-4E3C-907F-E45E3826562E}" destId="{2E5272AF-3E30-4610-8449-2213A595E028}" srcOrd="2" destOrd="0" presId="urn:microsoft.com/office/officeart/2005/8/layout/hList7"/>
    <dgm:cxn modelId="{D5A9D3A3-2336-4C55-BE33-B76239C69B83}" type="presParOf" srcId="{0E54F1A4-92B1-4E3C-907F-E45E3826562E}" destId="{7F716333-67CD-4633-ACA3-125960B7EC20}" srcOrd="3" destOrd="0" presId="urn:microsoft.com/office/officeart/2005/8/layout/hList7"/>
    <dgm:cxn modelId="{1B5CC80E-C558-4DE5-A62D-BFBC997977F5}" type="presParOf" srcId="{8C47FC1D-AB72-478D-B6C6-679972B3FEE5}" destId="{5CB6D96F-467B-411C-9BAD-43BC40DD7027}" srcOrd="7" destOrd="0" presId="urn:microsoft.com/office/officeart/2005/8/layout/hList7"/>
    <dgm:cxn modelId="{71835594-C499-49FE-B863-5B2CA8A73414}" type="presParOf" srcId="{8C47FC1D-AB72-478D-B6C6-679972B3FEE5}" destId="{D0C31EC2-BACE-4504-863C-BD43BB0E7A16}" srcOrd="8" destOrd="0" presId="urn:microsoft.com/office/officeart/2005/8/layout/hList7"/>
    <dgm:cxn modelId="{2D4D3CCE-5739-4D36-BB78-CA224EEA9DBF}" type="presParOf" srcId="{D0C31EC2-BACE-4504-863C-BD43BB0E7A16}" destId="{51C74286-E4C6-4B29-B65B-56EC5310F816}" srcOrd="0" destOrd="0" presId="urn:microsoft.com/office/officeart/2005/8/layout/hList7"/>
    <dgm:cxn modelId="{69693235-8781-47E5-B929-D7810D1BEA70}" type="presParOf" srcId="{D0C31EC2-BACE-4504-863C-BD43BB0E7A16}" destId="{B134B823-7C0C-458B-82C4-30B0869D0A9E}" srcOrd="1" destOrd="0" presId="urn:microsoft.com/office/officeart/2005/8/layout/hList7"/>
    <dgm:cxn modelId="{F0684A66-8961-4640-9137-1365A07BD15E}" type="presParOf" srcId="{D0C31EC2-BACE-4504-863C-BD43BB0E7A16}" destId="{701591E3-DD56-4FEF-99A1-0B49BC91E9CD}" srcOrd="2" destOrd="0" presId="urn:microsoft.com/office/officeart/2005/8/layout/hList7"/>
    <dgm:cxn modelId="{1C9F9115-5C37-4B3A-9E0B-74C0CF26D539}" type="presParOf" srcId="{D0C31EC2-BACE-4504-863C-BD43BB0E7A16}" destId="{8100EF5C-C523-4002-942D-D8177E0AC8CD}" srcOrd="3" destOrd="0" presId="urn:microsoft.com/office/officeart/2005/8/layout/hList7"/>
    <dgm:cxn modelId="{D1792D87-88FD-405D-A352-B2D8C3EEFB9F}" type="presParOf" srcId="{8C47FC1D-AB72-478D-B6C6-679972B3FEE5}" destId="{0AA56977-7BB4-4D73-B5B3-D9DAC08EEF0A}" srcOrd="9" destOrd="0" presId="urn:microsoft.com/office/officeart/2005/8/layout/hList7"/>
    <dgm:cxn modelId="{AA9A7DA5-1C0B-4F56-A853-37F8354449A3}" type="presParOf" srcId="{8C47FC1D-AB72-478D-B6C6-679972B3FEE5}" destId="{8543F877-994C-4DE1-BB96-6E64BCCA15B7}" srcOrd="10" destOrd="0" presId="urn:microsoft.com/office/officeart/2005/8/layout/hList7"/>
    <dgm:cxn modelId="{475951EE-7675-4A61-A56D-BE3BC95AA250}" type="presParOf" srcId="{8543F877-994C-4DE1-BB96-6E64BCCA15B7}" destId="{D9EB3D0C-1374-4F09-BDC0-4AABD7E9CF5E}" srcOrd="0" destOrd="0" presId="urn:microsoft.com/office/officeart/2005/8/layout/hList7"/>
    <dgm:cxn modelId="{2B38E192-8DFF-4044-922F-EE038B519194}" type="presParOf" srcId="{8543F877-994C-4DE1-BB96-6E64BCCA15B7}" destId="{D9A27951-3438-4DDF-96AB-BCE7D07D4385}" srcOrd="1" destOrd="0" presId="urn:microsoft.com/office/officeart/2005/8/layout/hList7"/>
    <dgm:cxn modelId="{7D373D20-88A4-45D8-8C25-A596A3BFF3FC}" type="presParOf" srcId="{8543F877-994C-4DE1-BB96-6E64BCCA15B7}" destId="{525EC356-BBA0-4B78-96A9-78DCA820952C}" srcOrd="2" destOrd="0" presId="urn:microsoft.com/office/officeart/2005/8/layout/hList7"/>
    <dgm:cxn modelId="{BFF62703-FCC8-4719-BA62-588C0DA39169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E70F6-9079-4AA9-8D9F-C59878D897D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96ECE17-5F63-4926-BDC5-A633BF1DCCF3}">
      <dgm:prSet phldrT="[Text]"/>
      <dgm:spPr/>
      <dgm:t>
        <a:bodyPr/>
        <a:lstStyle/>
        <a:p>
          <a:r>
            <a:rPr lang="en-US" dirty="0" smtClean="0"/>
            <a:t>Water use reductions</a:t>
          </a:r>
          <a:endParaRPr lang="en-US" dirty="0"/>
        </a:p>
      </dgm:t>
    </dgm:pt>
    <dgm:pt modelId="{16E207F6-DE59-4455-B1D7-E6DCC142667B}" type="parTrans" cxnId="{79517DD4-CDA5-44C8-9C28-E74E19F11E70}">
      <dgm:prSet/>
      <dgm:spPr/>
      <dgm:t>
        <a:bodyPr/>
        <a:lstStyle/>
        <a:p>
          <a:endParaRPr lang="en-US"/>
        </a:p>
      </dgm:t>
    </dgm:pt>
    <dgm:pt modelId="{45088D85-353A-4682-AAD1-805FA54EC7A9}" type="sibTrans" cxnId="{79517DD4-CDA5-44C8-9C28-E74E19F11E70}">
      <dgm:prSet/>
      <dgm:spPr/>
      <dgm:t>
        <a:bodyPr/>
        <a:lstStyle/>
        <a:p>
          <a:endParaRPr lang="en-US"/>
        </a:p>
      </dgm:t>
    </dgm:pt>
    <dgm:pt modelId="{ACF0707F-A3B5-42ED-9A27-F282AABAAF13}">
      <dgm:prSet phldrT="[Text]"/>
      <dgm:spPr/>
      <dgm:t>
        <a:bodyPr/>
        <a:lstStyle/>
        <a:p>
          <a:r>
            <a:rPr lang="en-US" dirty="0" smtClean="0"/>
            <a:t>Expenditures exceed revenues</a:t>
          </a:r>
          <a:endParaRPr lang="en-US" dirty="0"/>
        </a:p>
      </dgm:t>
    </dgm:pt>
    <dgm:pt modelId="{52C718B5-C459-455F-A07F-B029F1D62C03}" type="parTrans" cxnId="{F6C589CD-B887-4D4A-AA64-6145A0122A68}">
      <dgm:prSet/>
      <dgm:spPr/>
      <dgm:t>
        <a:bodyPr/>
        <a:lstStyle/>
        <a:p>
          <a:endParaRPr lang="en-US"/>
        </a:p>
      </dgm:t>
    </dgm:pt>
    <dgm:pt modelId="{57481792-CC97-43FB-8F4D-2713FAD750DF}" type="sibTrans" cxnId="{F6C589CD-B887-4D4A-AA64-6145A0122A68}">
      <dgm:prSet/>
      <dgm:spPr/>
      <dgm:t>
        <a:bodyPr/>
        <a:lstStyle/>
        <a:p>
          <a:endParaRPr lang="en-US"/>
        </a:p>
      </dgm:t>
    </dgm:pt>
    <dgm:pt modelId="{F9FE0F8B-4867-412C-9581-5318A116EE27}">
      <dgm:prSet phldrT="[Text]"/>
      <dgm:spPr/>
      <dgm:t>
        <a:bodyPr/>
        <a:lstStyle/>
        <a:p>
          <a:r>
            <a:rPr lang="en-US" dirty="0" smtClean="0"/>
            <a:t>Customer understanding</a:t>
          </a:r>
          <a:endParaRPr lang="en-US" dirty="0"/>
        </a:p>
      </dgm:t>
    </dgm:pt>
    <dgm:pt modelId="{A01BD33D-3B4D-4C1C-A675-2BFE78396D2C}" type="parTrans" cxnId="{B60EFEC7-0F28-4085-AAA4-D9111E75EB30}">
      <dgm:prSet/>
      <dgm:spPr/>
      <dgm:t>
        <a:bodyPr/>
        <a:lstStyle/>
        <a:p>
          <a:endParaRPr lang="en-US"/>
        </a:p>
      </dgm:t>
    </dgm:pt>
    <dgm:pt modelId="{6D1EAF49-3470-4B21-96FC-9510B1820AAB}" type="sibTrans" cxnId="{B60EFEC7-0F28-4085-AAA4-D9111E75EB30}">
      <dgm:prSet/>
      <dgm:spPr/>
      <dgm:t>
        <a:bodyPr/>
        <a:lstStyle/>
        <a:p>
          <a:endParaRPr lang="en-US"/>
        </a:p>
      </dgm:t>
    </dgm:pt>
    <dgm:pt modelId="{8443084E-A0A5-472D-8E46-6E5D1AAEA218}">
      <dgm:prSet phldrT="[Text]"/>
      <dgm:spPr/>
      <dgm:t>
        <a:bodyPr/>
        <a:lstStyle/>
        <a:p>
          <a:r>
            <a:rPr lang="en-US" dirty="0" smtClean="0"/>
            <a:t>Customer impacts</a:t>
          </a:r>
          <a:endParaRPr lang="en-US" dirty="0"/>
        </a:p>
      </dgm:t>
    </dgm:pt>
    <dgm:pt modelId="{9E014A73-ECC9-4A58-9091-15A763A1E9F7}" type="parTrans" cxnId="{0E33E66E-B82A-4D55-9017-AB32FA1A10A6}">
      <dgm:prSet/>
      <dgm:spPr/>
      <dgm:t>
        <a:bodyPr/>
        <a:lstStyle/>
        <a:p>
          <a:endParaRPr lang="en-US"/>
        </a:p>
      </dgm:t>
    </dgm:pt>
    <dgm:pt modelId="{190DDEB5-484F-4B93-A942-33A81C800520}" type="sibTrans" cxnId="{0E33E66E-B82A-4D55-9017-AB32FA1A10A6}">
      <dgm:prSet/>
      <dgm:spPr/>
      <dgm:t>
        <a:bodyPr/>
        <a:lstStyle/>
        <a:p>
          <a:endParaRPr lang="en-US" dirty="0"/>
        </a:p>
      </dgm:t>
    </dgm:pt>
    <dgm:pt modelId="{B20078FA-FB46-4F80-81AB-358BD8E5A14E}">
      <dgm:prSet phldrT="[Text]"/>
      <dgm:spPr/>
      <dgm:t>
        <a:bodyPr/>
        <a:lstStyle/>
        <a:p>
          <a:r>
            <a:rPr lang="en-US" dirty="0" smtClean="0"/>
            <a:t>Legal considerations</a:t>
          </a:r>
          <a:endParaRPr lang="en-US" dirty="0"/>
        </a:p>
      </dgm:t>
    </dgm:pt>
    <dgm:pt modelId="{67458924-7AA0-4B6F-A077-D9C7577EC262}" type="parTrans" cxnId="{85E633E3-CA22-4ABC-A012-7B0655DFD960}">
      <dgm:prSet/>
      <dgm:spPr/>
      <dgm:t>
        <a:bodyPr/>
        <a:lstStyle/>
        <a:p>
          <a:endParaRPr lang="en-US"/>
        </a:p>
      </dgm:t>
    </dgm:pt>
    <dgm:pt modelId="{FD4EDB2E-CEC0-41D7-A771-1B5E3C44DC36}" type="sibTrans" cxnId="{85E633E3-CA22-4ABC-A012-7B0655DFD960}">
      <dgm:prSet/>
      <dgm:spPr/>
      <dgm:t>
        <a:bodyPr/>
        <a:lstStyle/>
        <a:p>
          <a:endParaRPr lang="en-US"/>
        </a:p>
      </dgm:t>
    </dgm:pt>
    <dgm:pt modelId="{86856EA4-6E08-43AA-94E8-B59CDF8207B1}">
      <dgm:prSet phldrT="[Text]"/>
      <dgm:spPr/>
      <dgm:t>
        <a:bodyPr/>
        <a:lstStyle/>
        <a:p>
          <a:r>
            <a:rPr lang="en-US" dirty="0" smtClean="0"/>
            <a:t>Future funding viability</a:t>
          </a:r>
          <a:endParaRPr lang="en-US" dirty="0"/>
        </a:p>
      </dgm:t>
    </dgm:pt>
    <dgm:pt modelId="{9AD3F293-F4FF-41E9-B744-427BF22063A6}" type="parTrans" cxnId="{CEB73BFC-05A1-47F6-89AA-F6345BCB4C69}">
      <dgm:prSet/>
      <dgm:spPr/>
      <dgm:t>
        <a:bodyPr/>
        <a:lstStyle/>
        <a:p>
          <a:endParaRPr lang="en-US"/>
        </a:p>
      </dgm:t>
    </dgm:pt>
    <dgm:pt modelId="{06E7AAFF-7E0C-41EE-9292-95B24EEA85C4}" type="sibTrans" cxnId="{CEB73BFC-05A1-47F6-89AA-F6345BCB4C69}">
      <dgm:prSet/>
      <dgm:spPr/>
      <dgm:t>
        <a:bodyPr/>
        <a:lstStyle/>
        <a:p>
          <a:endParaRPr lang="en-US"/>
        </a:p>
      </dgm:t>
    </dgm:pt>
    <dgm:pt modelId="{59F158CC-C722-49D7-8154-D4D856925510}">
      <dgm:prSet phldrT="[Text]"/>
      <dgm:spPr/>
      <dgm:t>
        <a:bodyPr/>
        <a:lstStyle/>
        <a:p>
          <a:r>
            <a:rPr lang="en-US" dirty="0" smtClean="0"/>
            <a:t>Revenue resiliency</a:t>
          </a:r>
          <a:endParaRPr lang="en-US" dirty="0"/>
        </a:p>
      </dgm:t>
    </dgm:pt>
    <dgm:pt modelId="{D7F08094-4575-4B0C-89B6-DA299BB02410}" type="sibTrans" cxnId="{D2B12BDB-3CA7-49B9-934B-767570D53B40}">
      <dgm:prSet/>
      <dgm:spPr/>
      <dgm:t>
        <a:bodyPr/>
        <a:lstStyle/>
        <a:p>
          <a:endParaRPr lang="en-US"/>
        </a:p>
      </dgm:t>
    </dgm:pt>
    <dgm:pt modelId="{EE1E9FFE-9B9A-405B-B965-CC3C48662AF6}" type="parTrans" cxnId="{D2B12BDB-3CA7-49B9-934B-767570D53B40}">
      <dgm:prSet/>
      <dgm:spPr/>
      <dgm:t>
        <a:bodyPr/>
        <a:lstStyle/>
        <a:p>
          <a:endParaRPr lang="en-US"/>
        </a:p>
      </dgm:t>
    </dgm:pt>
    <dgm:pt modelId="{D2F74E76-409D-4E99-B875-6E5D6A7760E3}" type="pres">
      <dgm:prSet presAssocID="{696E70F6-9079-4AA9-8D9F-C59878D897D2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779DE-4ABE-4607-B1DF-47FEB7D09B9E}" type="pres">
      <dgm:prSet presAssocID="{696E70F6-9079-4AA9-8D9F-C59878D897D2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7C5F1-EAD7-4935-9583-19137C81400E}" type="pres">
      <dgm:prSet presAssocID="{696E70F6-9079-4AA9-8D9F-C59878D897D2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A257C-B86E-4241-9F03-F753C79BBF45}" type="pres">
      <dgm:prSet presAssocID="{696E70F6-9079-4AA9-8D9F-C59878D897D2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79966-6371-4056-AA60-8A958F48BC29}" type="pres">
      <dgm:prSet presAssocID="{696E70F6-9079-4AA9-8D9F-C59878D897D2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CAD93-D1F9-4B11-A709-2A672B25D190}" type="pres">
      <dgm:prSet presAssocID="{696E70F6-9079-4AA9-8D9F-C59878D897D2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6636A-767A-4C52-8343-50AE6BB2FD4A}" type="pres">
      <dgm:prSet presAssocID="{696E70F6-9079-4AA9-8D9F-C59878D897D2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5E183-DD04-4DEE-98BF-16C5E7F51348}" type="pres">
      <dgm:prSet presAssocID="{696E70F6-9079-4AA9-8D9F-C59878D897D2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EFCD9-9CFA-4D89-9D69-F6DAF07AF0BF}" type="presOf" srcId="{59F158CC-C722-49D7-8154-D4D856925510}" destId="{2ACCAD93-D1F9-4B11-A709-2A672B25D190}" srcOrd="0" destOrd="0" presId="urn:microsoft.com/office/officeart/2005/8/layout/rings+Icon"/>
    <dgm:cxn modelId="{79517DD4-CDA5-44C8-9C28-E74E19F11E70}" srcId="{696E70F6-9079-4AA9-8D9F-C59878D897D2}" destId="{196ECE17-5F63-4926-BDC5-A633BF1DCCF3}" srcOrd="0" destOrd="0" parTransId="{16E207F6-DE59-4455-B1D7-E6DCC142667B}" sibTransId="{45088D85-353A-4682-AAD1-805FA54EC7A9}"/>
    <dgm:cxn modelId="{85E633E3-CA22-4ABC-A012-7B0655DFD960}" srcId="{696E70F6-9079-4AA9-8D9F-C59878D897D2}" destId="{B20078FA-FB46-4F80-81AB-358BD8E5A14E}" srcOrd="5" destOrd="0" parTransId="{67458924-7AA0-4B6F-A077-D9C7577EC262}" sibTransId="{FD4EDB2E-CEC0-41D7-A771-1B5E3C44DC36}"/>
    <dgm:cxn modelId="{6C519A27-FB1B-40B6-9E34-32D110C3741B}" type="presOf" srcId="{ACF0707F-A3B5-42ED-9A27-F282AABAAF13}" destId="{0377C5F1-EAD7-4935-9583-19137C81400E}" srcOrd="0" destOrd="0" presId="urn:microsoft.com/office/officeart/2005/8/layout/rings+Icon"/>
    <dgm:cxn modelId="{D2A1D686-B9B1-4FD1-B834-4CF15F50A860}" type="presOf" srcId="{696E70F6-9079-4AA9-8D9F-C59878D897D2}" destId="{D2F74E76-409D-4E99-B875-6E5D6A7760E3}" srcOrd="0" destOrd="0" presId="urn:microsoft.com/office/officeart/2005/8/layout/rings+Icon"/>
    <dgm:cxn modelId="{CEB73BFC-05A1-47F6-89AA-F6345BCB4C69}" srcId="{696E70F6-9079-4AA9-8D9F-C59878D897D2}" destId="{86856EA4-6E08-43AA-94E8-B59CDF8207B1}" srcOrd="2" destOrd="0" parTransId="{9AD3F293-F4FF-41E9-B744-427BF22063A6}" sibTransId="{06E7AAFF-7E0C-41EE-9292-95B24EEA85C4}"/>
    <dgm:cxn modelId="{FB01B0C8-C1D1-43AF-9B5A-7F10A0142F1E}" type="presOf" srcId="{B20078FA-FB46-4F80-81AB-358BD8E5A14E}" destId="{B7D6636A-767A-4C52-8343-50AE6BB2FD4A}" srcOrd="0" destOrd="0" presId="urn:microsoft.com/office/officeart/2005/8/layout/rings+Icon"/>
    <dgm:cxn modelId="{D2B12BDB-3CA7-49B9-934B-767570D53B40}" srcId="{696E70F6-9079-4AA9-8D9F-C59878D897D2}" destId="{59F158CC-C722-49D7-8154-D4D856925510}" srcOrd="4" destOrd="0" parTransId="{EE1E9FFE-9B9A-405B-B965-CC3C48662AF6}" sibTransId="{D7F08094-4575-4B0C-89B6-DA299BB02410}"/>
    <dgm:cxn modelId="{C1587533-B61A-41A3-BFAD-B3315D2B053F}" type="presOf" srcId="{8443084E-A0A5-472D-8E46-6E5D1AAEA218}" destId="{3DA5E183-DD04-4DEE-98BF-16C5E7F51348}" srcOrd="0" destOrd="0" presId="urn:microsoft.com/office/officeart/2005/8/layout/rings+Icon"/>
    <dgm:cxn modelId="{DF88F777-A4D9-4F8B-9AE0-5852A07F42DC}" type="presOf" srcId="{F9FE0F8B-4867-412C-9581-5318A116EE27}" destId="{64579966-6371-4056-AA60-8A958F48BC29}" srcOrd="0" destOrd="0" presId="urn:microsoft.com/office/officeart/2005/8/layout/rings+Icon"/>
    <dgm:cxn modelId="{B60EFEC7-0F28-4085-AAA4-D9111E75EB30}" srcId="{696E70F6-9079-4AA9-8D9F-C59878D897D2}" destId="{F9FE0F8B-4867-412C-9581-5318A116EE27}" srcOrd="3" destOrd="0" parTransId="{A01BD33D-3B4D-4C1C-A675-2BFE78396D2C}" sibTransId="{6D1EAF49-3470-4B21-96FC-9510B1820AAB}"/>
    <dgm:cxn modelId="{A0DC5D32-627E-4A05-A528-7DF98BC33B63}" type="presOf" srcId="{86856EA4-6E08-43AA-94E8-B59CDF8207B1}" destId="{BF7A257C-B86E-4241-9F03-F753C79BBF45}" srcOrd="0" destOrd="0" presId="urn:microsoft.com/office/officeart/2005/8/layout/rings+Icon"/>
    <dgm:cxn modelId="{0E33E66E-B82A-4D55-9017-AB32FA1A10A6}" srcId="{696E70F6-9079-4AA9-8D9F-C59878D897D2}" destId="{8443084E-A0A5-472D-8E46-6E5D1AAEA218}" srcOrd="6" destOrd="0" parTransId="{9E014A73-ECC9-4A58-9091-15A763A1E9F7}" sibTransId="{190DDEB5-484F-4B93-A942-33A81C800520}"/>
    <dgm:cxn modelId="{F6C589CD-B887-4D4A-AA64-6145A0122A68}" srcId="{696E70F6-9079-4AA9-8D9F-C59878D897D2}" destId="{ACF0707F-A3B5-42ED-9A27-F282AABAAF13}" srcOrd="1" destOrd="0" parTransId="{52C718B5-C459-455F-A07F-B029F1D62C03}" sibTransId="{57481792-CC97-43FB-8F4D-2713FAD750DF}"/>
    <dgm:cxn modelId="{EC96353B-8E53-47CC-A66F-EAAC8D9F9C3C}" type="presOf" srcId="{196ECE17-5F63-4926-BDC5-A633BF1DCCF3}" destId="{3A2779DE-4ABE-4607-B1DF-47FEB7D09B9E}" srcOrd="0" destOrd="0" presId="urn:microsoft.com/office/officeart/2005/8/layout/rings+Icon"/>
    <dgm:cxn modelId="{99E24BEE-C63B-4B4D-AE10-6DFACCA14F5B}" type="presParOf" srcId="{D2F74E76-409D-4E99-B875-6E5D6A7760E3}" destId="{3A2779DE-4ABE-4607-B1DF-47FEB7D09B9E}" srcOrd="0" destOrd="0" presId="urn:microsoft.com/office/officeart/2005/8/layout/rings+Icon"/>
    <dgm:cxn modelId="{732CC835-EF29-4810-B332-FE180AE0C91F}" type="presParOf" srcId="{D2F74E76-409D-4E99-B875-6E5D6A7760E3}" destId="{0377C5F1-EAD7-4935-9583-19137C81400E}" srcOrd="1" destOrd="0" presId="urn:microsoft.com/office/officeart/2005/8/layout/rings+Icon"/>
    <dgm:cxn modelId="{AA1474E1-A2A0-4D31-87D8-01F9B6A56308}" type="presParOf" srcId="{D2F74E76-409D-4E99-B875-6E5D6A7760E3}" destId="{BF7A257C-B86E-4241-9F03-F753C79BBF45}" srcOrd="2" destOrd="0" presId="urn:microsoft.com/office/officeart/2005/8/layout/rings+Icon"/>
    <dgm:cxn modelId="{DE709509-852C-4B81-BDBC-747661168BA1}" type="presParOf" srcId="{D2F74E76-409D-4E99-B875-6E5D6A7760E3}" destId="{64579966-6371-4056-AA60-8A958F48BC29}" srcOrd="3" destOrd="0" presId="urn:microsoft.com/office/officeart/2005/8/layout/rings+Icon"/>
    <dgm:cxn modelId="{50411326-6030-4F8C-96F3-7867A77E7B95}" type="presParOf" srcId="{D2F74E76-409D-4E99-B875-6E5D6A7760E3}" destId="{2ACCAD93-D1F9-4B11-A709-2A672B25D190}" srcOrd="4" destOrd="0" presId="urn:microsoft.com/office/officeart/2005/8/layout/rings+Icon"/>
    <dgm:cxn modelId="{69459C7C-E949-404D-ACBF-3FAA86EA625B}" type="presParOf" srcId="{D2F74E76-409D-4E99-B875-6E5D6A7760E3}" destId="{B7D6636A-767A-4C52-8343-50AE6BB2FD4A}" srcOrd="5" destOrd="0" presId="urn:microsoft.com/office/officeart/2005/8/layout/rings+Icon"/>
    <dgm:cxn modelId="{F1811892-822F-4692-B337-82E63F02C8A2}" type="presParOf" srcId="{D2F74E76-409D-4E99-B875-6E5D6A7760E3}" destId="{3DA5E183-DD04-4DEE-98BF-16C5E7F5134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D7A48-D8CE-4900-974F-853B356020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116EF-5A17-43EF-8BEA-C80F46AE4387}">
      <dgm:prSet/>
      <dgm:spPr/>
      <dgm:t>
        <a:bodyPr/>
        <a:lstStyle/>
        <a:p>
          <a:r>
            <a:rPr lang="en-US" dirty="0" smtClean="0"/>
            <a:t>Increase the percentage of Fixed Cost Recovery</a:t>
          </a:r>
          <a:endParaRPr lang="en-US" dirty="0"/>
        </a:p>
      </dgm:t>
    </dgm:pt>
    <dgm:pt modelId="{EC00B55C-4B3F-44DC-BA63-CB8F423B4437}" type="parTrans" cxnId="{293F48A8-E62C-4A82-93A4-BFA27A585731}">
      <dgm:prSet/>
      <dgm:spPr/>
      <dgm:t>
        <a:bodyPr/>
        <a:lstStyle/>
        <a:p>
          <a:endParaRPr lang="en-US"/>
        </a:p>
      </dgm:t>
    </dgm:pt>
    <dgm:pt modelId="{97C1B0C8-A2FA-4080-9EC2-C4D0F1F9CCF7}" type="sibTrans" cxnId="{293F48A8-E62C-4A82-93A4-BFA27A585731}">
      <dgm:prSet/>
      <dgm:spPr/>
      <dgm:t>
        <a:bodyPr/>
        <a:lstStyle/>
        <a:p>
          <a:endParaRPr lang="en-US"/>
        </a:p>
      </dgm:t>
    </dgm:pt>
    <dgm:pt modelId="{7C5DA55B-6431-4926-A315-D79A018D0DB2}">
      <dgm:prSet/>
      <dgm:spPr/>
      <dgm:t>
        <a:bodyPr/>
        <a:lstStyle/>
        <a:p>
          <a:r>
            <a:rPr lang="en-US" dirty="0" smtClean="0"/>
            <a:t>Implement Wholesale Water Pass Through</a:t>
          </a:r>
          <a:endParaRPr lang="en-US" dirty="0"/>
        </a:p>
      </dgm:t>
    </dgm:pt>
    <dgm:pt modelId="{C540C4B2-782F-47C7-A619-E937DB0A937D}" type="parTrans" cxnId="{0F9D3F9B-EC25-4CEB-AC2A-83158DB7F2C6}">
      <dgm:prSet/>
      <dgm:spPr/>
      <dgm:t>
        <a:bodyPr/>
        <a:lstStyle/>
        <a:p>
          <a:endParaRPr lang="en-US"/>
        </a:p>
      </dgm:t>
    </dgm:pt>
    <dgm:pt modelId="{2911248A-E43B-4E05-B389-793DBDD2AC4C}" type="sibTrans" cxnId="{0F9D3F9B-EC25-4CEB-AC2A-83158DB7F2C6}">
      <dgm:prSet/>
      <dgm:spPr/>
      <dgm:t>
        <a:bodyPr/>
        <a:lstStyle/>
        <a:p>
          <a:endParaRPr lang="en-US"/>
        </a:p>
      </dgm:t>
    </dgm:pt>
    <dgm:pt modelId="{FC945690-D1BA-4EEC-8111-446BDBD62422}">
      <dgm:prSet/>
      <dgm:spPr/>
      <dgm:t>
        <a:bodyPr/>
        <a:lstStyle/>
        <a:p>
          <a:r>
            <a:rPr lang="en-US" dirty="0" smtClean="0"/>
            <a:t>Introduce Demand Management Rates</a:t>
          </a:r>
        </a:p>
      </dgm:t>
    </dgm:pt>
    <dgm:pt modelId="{90EC086D-B39C-41C7-BB40-AD904EF5826C}" type="parTrans" cxnId="{D99EC132-45D8-4457-979D-BABAA0C737CD}">
      <dgm:prSet/>
      <dgm:spPr/>
      <dgm:t>
        <a:bodyPr/>
        <a:lstStyle/>
        <a:p>
          <a:endParaRPr lang="en-US"/>
        </a:p>
      </dgm:t>
    </dgm:pt>
    <dgm:pt modelId="{88550196-7FD8-48BD-9020-23A4122D9268}" type="sibTrans" cxnId="{D99EC132-45D8-4457-979D-BABAA0C737CD}">
      <dgm:prSet/>
      <dgm:spPr/>
      <dgm:t>
        <a:bodyPr/>
        <a:lstStyle/>
        <a:p>
          <a:endParaRPr lang="en-US"/>
        </a:p>
      </dgm:t>
    </dgm:pt>
    <dgm:pt modelId="{39DB2293-74C6-40D8-9CB9-065281F4B524}">
      <dgm:prSet/>
      <dgm:spPr/>
      <dgm:t>
        <a:bodyPr/>
        <a:lstStyle/>
        <a:p>
          <a:r>
            <a:rPr lang="en-US" dirty="0" smtClean="0"/>
            <a:t>Separate Uniform rates for each customer class</a:t>
          </a:r>
        </a:p>
      </dgm:t>
    </dgm:pt>
    <dgm:pt modelId="{C2795DEF-C8EE-4BD6-8817-7964C2DA8E81}" type="parTrans" cxnId="{280D16CF-501B-46D0-8B70-08F8DE0B4FCF}">
      <dgm:prSet/>
      <dgm:spPr/>
      <dgm:t>
        <a:bodyPr/>
        <a:lstStyle/>
        <a:p>
          <a:endParaRPr lang="en-US"/>
        </a:p>
      </dgm:t>
    </dgm:pt>
    <dgm:pt modelId="{DDFB8389-BB79-4533-B2CB-31C3E96E6E97}" type="sibTrans" cxnId="{280D16CF-501B-46D0-8B70-08F8DE0B4FCF}">
      <dgm:prSet/>
      <dgm:spPr/>
      <dgm:t>
        <a:bodyPr/>
        <a:lstStyle/>
        <a:p>
          <a:endParaRPr lang="en-US"/>
        </a:p>
      </dgm:t>
    </dgm:pt>
    <dgm:pt modelId="{8E23DA68-20FE-40BC-AFE8-DA73D5EEC621}">
      <dgm:prSet/>
      <dgm:spPr/>
      <dgm:t>
        <a:bodyPr/>
        <a:lstStyle/>
        <a:p>
          <a:r>
            <a:rPr lang="en-US" dirty="0" smtClean="0"/>
            <a:t>Establish 5-year Rate Program</a:t>
          </a:r>
        </a:p>
      </dgm:t>
    </dgm:pt>
    <dgm:pt modelId="{8B5F54FE-7FC4-4159-A370-2B3DCA418AB4}" type="parTrans" cxnId="{AE2D4DA2-415F-459D-AF74-F97993E3E77F}">
      <dgm:prSet/>
      <dgm:spPr/>
      <dgm:t>
        <a:bodyPr/>
        <a:lstStyle/>
        <a:p>
          <a:endParaRPr lang="en-US"/>
        </a:p>
      </dgm:t>
    </dgm:pt>
    <dgm:pt modelId="{17DC68B8-454C-46BF-8684-273427F93FF6}" type="sibTrans" cxnId="{AE2D4DA2-415F-459D-AF74-F97993E3E77F}">
      <dgm:prSet/>
      <dgm:spPr/>
      <dgm:t>
        <a:bodyPr/>
        <a:lstStyle/>
        <a:p>
          <a:endParaRPr lang="en-US"/>
        </a:p>
      </dgm:t>
    </dgm:pt>
    <dgm:pt modelId="{44BA2A11-999C-40C8-B8E5-AACB189ABAB5}" type="pres">
      <dgm:prSet presAssocID="{801D7A48-D8CE-4900-974F-853B356020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18189C-927F-40B4-B4B8-6AE446DD8ABC}" type="pres">
      <dgm:prSet presAssocID="{801D7A48-D8CE-4900-974F-853B35602060}" presName="Name1" presStyleCnt="0"/>
      <dgm:spPr/>
      <dgm:t>
        <a:bodyPr/>
        <a:lstStyle/>
        <a:p>
          <a:endParaRPr lang="en-US"/>
        </a:p>
      </dgm:t>
    </dgm:pt>
    <dgm:pt modelId="{A03B792B-B5BD-4115-BD2E-00E763174B83}" type="pres">
      <dgm:prSet presAssocID="{801D7A48-D8CE-4900-974F-853B35602060}" presName="cycle" presStyleCnt="0"/>
      <dgm:spPr/>
      <dgm:t>
        <a:bodyPr/>
        <a:lstStyle/>
        <a:p>
          <a:endParaRPr lang="en-US"/>
        </a:p>
      </dgm:t>
    </dgm:pt>
    <dgm:pt modelId="{878F80EE-3738-4503-BBC0-7D78794F41E2}" type="pres">
      <dgm:prSet presAssocID="{801D7A48-D8CE-4900-974F-853B35602060}" presName="srcNode" presStyleLbl="node1" presStyleIdx="0" presStyleCnt="5"/>
      <dgm:spPr/>
      <dgm:t>
        <a:bodyPr/>
        <a:lstStyle/>
        <a:p>
          <a:endParaRPr lang="en-US"/>
        </a:p>
      </dgm:t>
    </dgm:pt>
    <dgm:pt modelId="{36BE35FF-8877-46E7-89C9-01DDFC94C0E1}" type="pres">
      <dgm:prSet presAssocID="{801D7A48-D8CE-4900-974F-853B35602060}" presName="conn" presStyleLbl="parChTrans1D2" presStyleIdx="0" presStyleCnt="1"/>
      <dgm:spPr/>
      <dgm:t>
        <a:bodyPr/>
        <a:lstStyle/>
        <a:p>
          <a:endParaRPr lang="en-US"/>
        </a:p>
      </dgm:t>
    </dgm:pt>
    <dgm:pt modelId="{EA305F87-854B-4F1D-9AD4-DBDA7ACE6952}" type="pres">
      <dgm:prSet presAssocID="{801D7A48-D8CE-4900-974F-853B35602060}" presName="extraNode" presStyleLbl="node1" presStyleIdx="0" presStyleCnt="5"/>
      <dgm:spPr/>
      <dgm:t>
        <a:bodyPr/>
        <a:lstStyle/>
        <a:p>
          <a:endParaRPr lang="en-US"/>
        </a:p>
      </dgm:t>
    </dgm:pt>
    <dgm:pt modelId="{4715E23A-A016-4149-A83C-E06EFBC143C2}" type="pres">
      <dgm:prSet presAssocID="{801D7A48-D8CE-4900-974F-853B35602060}" presName="dstNode" presStyleLbl="node1" presStyleIdx="0" presStyleCnt="5"/>
      <dgm:spPr/>
      <dgm:t>
        <a:bodyPr/>
        <a:lstStyle/>
        <a:p>
          <a:endParaRPr lang="en-US"/>
        </a:p>
      </dgm:t>
    </dgm:pt>
    <dgm:pt modelId="{08C0F5FC-74DD-4A75-A972-D66CA9D45D4F}" type="pres">
      <dgm:prSet presAssocID="{008116EF-5A17-43EF-8BEA-C80F46AE43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BEC32-99CF-45FD-B418-7AF890B63CFE}" type="pres">
      <dgm:prSet presAssocID="{008116EF-5A17-43EF-8BEA-C80F46AE4387}" presName="accent_1" presStyleCnt="0"/>
      <dgm:spPr/>
      <dgm:t>
        <a:bodyPr/>
        <a:lstStyle/>
        <a:p>
          <a:endParaRPr lang="en-US"/>
        </a:p>
      </dgm:t>
    </dgm:pt>
    <dgm:pt modelId="{50860054-8FA8-4310-AB8A-E35D8DBB7B83}" type="pres">
      <dgm:prSet presAssocID="{008116EF-5A17-43EF-8BEA-C80F46AE438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2A449698-C58A-4904-B084-B6814BFCB219}" type="pres">
      <dgm:prSet presAssocID="{7C5DA55B-6431-4926-A315-D79A018D0D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356C-4298-40C8-93F3-A078B13410CB}" type="pres">
      <dgm:prSet presAssocID="{7C5DA55B-6431-4926-A315-D79A018D0DB2}" presName="accent_2" presStyleCnt="0"/>
      <dgm:spPr/>
      <dgm:t>
        <a:bodyPr/>
        <a:lstStyle/>
        <a:p>
          <a:endParaRPr lang="en-US"/>
        </a:p>
      </dgm:t>
    </dgm:pt>
    <dgm:pt modelId="{ABBE8104-DBA0-4C79-B91D-E0EAD6B5DC19}" type="pres">
      <dgm:prSet presAssocID="{7C5DA55B-6431-4926-A315-D79A018D0DB2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43A589B-39C6-4517-BFAE-B6480C12A7EA}" type="pres">
      <dgm:prSet presAssocID="{FC945690-D1BA-4EEC-8111-446BDBD624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8B448-388A-4806-8F8C-B4BDCB7A7379}" type="pres">
      <dgm:prSet presAssocID="{FC945690-D1BA-4EEC-8111-446BDBD62422}" presName="accent_3" presStyleCnt="0"/>
      <dgm:spPr/>
      <dgm:t>
        <a:bodyPr/>
        <a:lstStyle/>
        <a:p>
          <a:endParaRPr lang="en-US"/>
        </a:p>
      </dgm:t>
    </dgm:pt>
    <dgm:pt modelId="{9B7D9D21-5400-4143-95B2-70D35B06BEB2}" type="pres">
      <dgm:prSet presAssocID="{FC945690-D1BA-4EEC-8111-446BDBD62422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B9CD2F8D-5D66-4480-A6E8-2CCDA7F83076}" type="pres">
      <dgm:prSet presAssocID="{8E23DA68-20FE-40BC-AFE8-DA73D5EEC6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77B8-3CEA-45AB-8E79-D8C256D942E3}" type="pres">
      <dgm:prSet presAssocID="{8E23DA68-20FE-40BC-AFE8-DA73D5EEC621}" presName="accent_4" presStyleCnt="0"/>
      <dgm:spPr/>
      <dgm:t>
        <a:bodyPr/>
        <a:lstStyle/>
        <a:p>
          <a:endParaRPr lang="en-US"/>
        </a:p>
      </dgm:t>
    </dgm:pt>
    <dgm:pt modelId="{EBB423DD-B763-4CD3-8392-74A73004993A}" type="pres">
      <dgm:prSet presAssocID="{8E23DA68-20FE-40BC-AFE8-DA73D5EEC621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6123498B-8759-4C9A-B508-CDB448D5A3F8}" type="pres">
      <dgm:prSet presAssocID="{39DB2293-74C6-40D8-9CB9-065281F4B52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AADAE-ECBD-4193-B514-B6E179B06D46}" type="pres">
      <dgm:prSet presAssocID="{39DB2293-74C6-40D8-9CB9-065281F4B524}" presName="accent_5" presStyleCnt="0"/>
      <dgm:spPr/>
      <dgm:t>
        <a:bodyPr/>
        <a:lstStyle/>
        <a:p>
          <a:endParaRPr lang="en-US"/>
        </a:p>
      </dgm:t>
    </dgm:pt>
    <dgm:pt modelId="{4B91E8F7-F9FA-4B5E-8ED3-FCB7B364B3FF}" type="pres">
      <dgm:prSet presAssocID="{39DB2293-74C6-40D8-9CB9-065281F4B524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B5430B3A-E3B2-48B0-B572-E90EA108FCA5}" type="presOf" srcId="{39DB2293-74C6-40D8-9CB9-065281F4B524}" destId="{6123498B-8759-4C9A-B508-CDB448D5A3F8}" srcOrd="0" destOrd="0" presId="urn:microsoft.com/office/officeart/2008/layout/VerticalCurvedList"/>
    <dgm:cxn modelId="{D9F67843-99D6-4C15-8D45-57F8D531A60A}" type="presOf" srcId="{801D7A48-D8CE-4900-974F-853B35602060}" destId="{44BA2A11-999C-40C8-B8E5-AACB189ABAB5}" srcOrd="0" destOrd="0" presId="urn:microsoft.com/office/officeart/2008/layout/VerticalCurvedList"/>
    <dgm:cxn modelId="{78A85371-8F2A-4E1E-9E31-263ACEB1FE18}" type="presOf" srcId="{7C5DA55B-6431-4926-A315-D79A018D0DB2}" destId="{2A449698-C58A-4904-B084-B6814BFCB219}" srcOrd="0" destOrd="0" presId="urn:microsoft.com/office/officeart/2008/layout/VerticalCurvedList"/>
    <dgm:cxn modelId="{293F48A8-E62C-4A82-93A4-BFA27A585731}" srcId="{801D7A48-D8CE-4900-974F-853B35602060}" destId="{008116EF-5A17-43EF-8BEA-C80F46AE4387}" srcOrd="0" destOrd="0" parTransId="{EC00B55C-4B3F-44DC-BA63-CB8F423B4437}" sibTransId="{97C1B0C8-A2FA-4080-9EC2-C4D0F1F9CCF7}"/>
    <dgm:cxn modelId="{10257C2F-BB8D-470A-83DF-FED9DE5244E2}" type="presOf" srcId="{8E23DA68-20FE-40BC-AFE8-DA73D5EEC621}" destId="{B9CD2F8D-5D66-4480-A6E8-2CCDA7F83076}" srcOrd="0" destOrd="0" presId="urn:microsoft.com/office/officeart/2008/layout/VerticalCurvedList"/>
    <dgm:cxn modelId="{AE2D4DA2-415F-459D-AF74-F97993E3E77F}" srcId="{801D7A48-D8CE-4900-974F-853B35602060}" destId="{8E23DA68-20FE-40BC-AFE8-DA73D5EEC621}" srcOrd="3" destOrd="0" parTransId="{8B5F54FE-7FC4-4159-A370-2B3DCA418AB4}" sibTransId="{17DC68B8-454C-46BF-8684-273427F93FF6}"/>
    <dgm:cxn modelId="{4D0B3036-78EE-4FCF-9180-6BA698C60C77}" type="presOf" srcId="{97C1B0C8-A2FA-4080-9EC2-C4D0F1F9CCF7}" destId="{36BE35FF-8877-46E7-89C9-01DDFC94C0E1}" srcOrd="0" destOrd="0" presId="urn:microsoft.com/office/officeart/2008/layout/VerticalCurvedList"/>
    <dgm:cxn modelId="{15667306-E0F5-49D7-B466-3C8CA8B3CB5E}" type="presOf" srcId="{008116EF-5A17-43EF-8BEA-C80F46AE4387}" destId="{08C0F5FC-74DD-4A75-A972-D66CA9D45D4F}" srcOrd="0" destOrd="0" presId="urn:microsoft.com/office/officeart/2008/layout/VerticalCurvedList"/>
    <dgm:cxn modelId="{280D16CF-501B-46D0-8B70-08F8DE0B4FCF}" srcId="{801D7A48-D8CE-4900-974F-853B35602060}" destId="{39DB2293-74C6-40D8-9CB9-065281F4B524}" srcOrd="4" destOrd="0" parTransId="{C2795DEF-C8EE-4BD6-8817-7964C2DA8E81}" sibTransId="{DDFB8389-BB79-4533-B2CB-31C3E96E6E97}"/>
    <dgm:cxn modelId="{0F9D3F9B-EC25-4CEB-AC2A-83158DB7F2C6}" srcId="{801D7A48-D8CE-4900-974F-853B35602060}" destId="{7C5DA55B-6431-4926-A315-D79A018D0DB2}" srcOrd="1" destOrd="0" parTransId="{C540C4B2-782F-47C7-A619-E937DB0A937D}" sibTransId="{2911248A-E43B-4E05-B389-793DBDD2AC4C}"/>
    <dgm:cxn modelId="{D99EC132-45D8-4457-979D-BABAA0C737CD}" srcId="{801D7A48-D8CE-4900-974F-853B35602060}" destId="{FC945690-D1BA-4EEC-8111-446BDBD62422}" srcOrd="2" destOrd="0" parTransId="{90EC086D-B39C-41C7-BB40-AD904EF5826C}" sibTransId="{88550196-7FD8-48BD-9020-23A4122D9268}"/>
    <dgm:cxn modelId="{D60C2CF5-83F0-41BF-987B-FDE9FC7E6D49}" type="presOf" srcId="{FC945690-D1BA-4EEC-8111-446BDBD62422}" destId="{E43A589B-39C6-4517-BFAE-B6480C12A7EA}" srcOrd="0" destOrd="0" presId="urn:microsoft.com/office/officeart/2008/layout/VerticalCurvedList"/>
    <dgm:cxn modelId="{CA0FEE92-2E3D-49D1-9C9C-673541368B9D}" type="presParOf" srcId="{44BA2A11-999C-40C8-B8E5-AACB189ABAB5}" destId="{BC18189C-927F-40B4-B4B8-6AE446DD8ABC}" srcOrd="0" destOrd="0" presId="urn:microsoft.com/office/officeart/2008/layout/VerticalCurvedList"/>
    <dgm:cxn modelId="{9AF67D93-B543-41F0-857F-A62EEB81959C}" type="presParOf" srcId="{BC18189C-927F-40B4-B4B8-6AE446DD8ABC}" destId="{A03B792B-B5BD-4115-BD2E-00E763174B83}" srcOrd="0" destOrd="0" presId="urn:microsoft.com/office/officeart/2008/layout/VerticalCurvedList"/>
    <dgm:cxn modelId="{84927A3D-9B9B-4071-A4D5-6C6C68B88D85}" type="presParOf" srcId="{A03B792B-B5BD-4115-BD2E-00E763174B83}" destId="{878F80EE-3738-4503-BBC0-7D78794F41E2}" srcOrd="0" destOrd="0" presId="urn:microsoft.com/office/officeart/2008/layout/VerticalCurvedList"/>
    <dgm:cxn modelId="{1DAF5FE1-BE82-4338-B395-4F25F7E561C6}" type="presParOf" srcId="{A03B792B-B5BD-4115-BD2E-00E763174B83}" destId="{36BE35FF-8877-46E7-89C9-01DDFC94C0E1}" srcOrd="1" destOrd="0" presId="urn:microsoft.com/office/officeart/2008/layout/VerticalCurvedList"/>
    <dgm:cxn modelId="{17A94A3E-BDB8-4688-8E37-72D255AA1C6A}" type="presParOf" srcId="{A03B792B-B5BD-4115-BD2E-00E763174B83}" destId="{EA305F87-854B-4F1D-9AD4-DBDA7ACE6952}" srcOrd="2" destOrd="0" presId="urn:microsoft.com/office/officeart/2008/layout/VerticalCurvedList"/>
    <dgm:cxn modelId="{B522F9EA-A8A5-4E38-B67C-7BBB0313C0B4}" type="presParOf" srcId="{A03B792B-B5BD-4115-BD2E-00E763174B83}" destId="{4715E23A-A016-4149-A83C-E06EFBC143C2}" srcOrd="3" destOrd="0" presId="urn:microsoft.com/office/officeart/2008/layout/VerticalCurvedList"/>
    <dgm:cxn modelId="{46C5495E-8722-4338-AECD-52CF8C62B7C8}" type="presParOf" srcId="{BC18189C-927F-40B4-B4B8-6AE446DD8ABC}" destId="{08C0F5FC-74DD-4A75-A972-D66CA9D45D4F}" srcOrd="1" destOrd="0" presId="urn:microsoft.com/office/officeart/2008/layout/VerticalCurvedList"/>
    <dgm:cxn modelId="{90CBE36E-D29B-4A63-8920-B5AA42164E27}" type="presParOf" srcId="{BC18189C-927F-40B4-B4B8-6AE446DD8ABC}" destId="{6CFBEC32-99CF-45FD-B418-7AF890B63CFE}" srcOrd="2" destOrd="0" presId="urn:microsoft.com/office/officeart/2008/layout/VerticalCurvedList"/>
    <dgm:cxn modelId="{3768EFD3-9FA0-4CF5-93F3-C7FF7082F73B}" type="presParOf" srcId="{6CFBEC32-99CF-45FD-B418-7AF890B63CFE}" destId="{50860054-8FA8-4310-AB8A-E35D8DBB7B83}" srcOrd="0" destOrd="0" presId="urn:microsoft.com/office/officeart/2008/layout/VerticalCurvedList"/>
    <dgm:cxn modelId="{BFDCD771-53D2-40F0-A101-13064F98113A}" type="presParOf" srcId="{BC18189C-927F-40B4-B4B8-6AE446DD8ABC}" destId="{2A449698-C58A-4904-B084-B6814BFCB219}" srcOrd="3" destOrd="0" presId="urn:microsoft.com/office/officeart/2008/layout/VerticalCurvedList"/>
    <dgm:cxn modelId="{59886C66-6624-4438-9B21-20222D09DD91}" type="presParOf" srcId="{BC18189C-927F-40B4-B4B8-6AE446DD8ABC}" destId="{6430356C-4298-40C8-93F3-A078B13410CB}" srcOrd="4" destOrd="0" presId="urn:microsoft.com/office/officeart/2008/layout/VerticalCurvedList"/>
    <dgm:cxn modelId="{F819728F-1C24-46C9-83E6-09AE7CB16F8B}" type="presParOf" srcId="{6430356C-4298-40C8-93F3-A078B13410CB}" destId="{ABBE8104-DBA0-4C79-B91D-E0EAD6B5DC19}" srcOrd="0" destOrd="0" presId="urn:microsoft.com/office/officeart/2008/layout/VerticalCurvedList"/>
    <dgm:cxn modelId="{1119E089-6D1C-4A76-8B80-EA0DB566E30D}" type="presParOf" srcId="{BC18189C-927F-40B4-B4B8-6AE446DD8ABC}" destId="{E43A589B-39C6-4517-BFAE-B6480C12A7EA}" srcOrd="5" destOrd="0" presId="urn:microsoft.com/office/officeart/2008/layout/VerticalCurvedList"/>
    <dgm:cxn modelId="{C78D05DE-2121-4540-8E89-2E1BB18C94AE}" type="presParOf" srcId="{BC18189C-927F-40B4-B4B8-6AE446DD8ABC}" destId="{9B38B448-388A-4806-8F8C-B4BDCB7A7379}" srcOrd="6" destOrd="0" presId="urn:microsoft.com/office/officeart/2008/layout/VerticalCurvedList"/>
    <dgm:cxn modelId="{A40817AD-6325-447D-BB42-EC3CEA0B2B85}" type="presParOf" srcId="{9B38B448-388A-4806-8F8C-B4BDCB7A7379}" destId="{9B7D9D21-5400-4143-95B2-70D35B06BEB2}" srcOrd="0" destOrd="0" presId="urn:microsoft.com/office/officeart/2008/layout/VerticalCurvedList"/>
    <dgm:cxn modelId="{86E38596-F4E9-46E4-99C9-AF796CE0AB0D}" type="presParOf" srcId="{BC18189C-927F-40B4-B4B8-6AE446DD8ABC}" destId="{B9CD2F8D-5D66-4480-A6E8-2CCDA7F83076}" srcOrd="7" destOrd="0" presId="urn:microsoft.com/office/officeart/2008/layout/VerticalCurvedList"/>
    <dgm:cxn modelId="{B1C58EF3-0305-4738-B650-957A25AA3432}" type="presParOf" srcId="{BC18189C-927F-40B4-B4B8-6AE446DD8ABC}" destId="{452A77B8-3CEA-45AB-8E79-D8C256D942E3}" srcOrd="8" destOrd="0" presId="urn:microsoft.com/office/officeart/2008/layout/VerticalCurvedList"/>
    <dgm:cxn modelId="{1055DE77-7939-4048-9CCB-E8E6BD34CD23}" type="presParOf" srcId="{452A77B8-3CEA-45AB-8E79-D8C256D942E3}" destId="{EBB423DD-B763-4CD3-8392-74A73004993A}" srcOrd="0" destOrd="0" presId="urn:microsoft.com/office/officeart/2008/layout/VerticalCurvedList"/>
    <dgm:cxn modelId="{EB9B482B-8941-4116-8397-29C33BD65756}" type="presParOf" srcId="{BC18189C-927F-40B4-B4B8-6AE446DD8ABC}" destId="{6123498B-8759-4C9A-B508-CDB448D5A3F8}" srcOrd="9" destOrd="0" presId="urn:microsoft.com/office/officeart/2008/layout/VerticalCurvedList"/>
    <dgm:cxn modelId="{BE28D43A-E470-4890-8374-312CC37EA8AE}" type="presParOf" srcId="{BC18189C-927F-40B4-B4B8-6AE446DD8ABC}" destId="{005AADAE-ECBD-4193-B514-B6E179B06D46}" srcOrd="10" destOrd="0" presId="urn:microsoft.com/office/officeart/2008/layout/VerticalCurvedList"/>
    <dgm:cxn modelId="{7E17463F-0736-41C7-B337-14D442180655}" type="presParOf" srcId="{005AADAE-ECBD-4193-B514-B6E179B06D46}" destId="{4B91E8F7-F9FA-4B5E-8ED3-FCB7B364B3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BD64C26-04EE-42E4-A9D1-AB1DB62C6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9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3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7AF5BD-284E-48CD-B5A1-A37C91688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1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6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8312"/>
            <a:ext cx="12273344" cy="1511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5600" y="1066800"/>
            <a:ext cx="11480800" cy="55626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B1D7F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2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447800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0" y="457200"/>
            <a:ext cx="6275917" cy="6096000"/>
          </a:xfr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82880" tIns="137160" rIns="182880"/>
          <a:lstStyle>
            <a:lvl1pPr>
              <a:defRPr sz="2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981200"/>
            <a:ext cx="3932767" cy="4572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4766733" cy="14351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  <a:alpha val="78000"/>
                </a:schemeClr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1"/>
            <a:ext cx="6172200" cy="5791199"/>
          </a:xfrm>
          <a:ln w="12700">
            <a:solidFill>
              <a:schemeClr val="bg1"/>
            </a:solidFill>
          </a:ln>
          <a:effectLst>
            <a:outerShdw blurRad="101600" dist="508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41910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8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5334000"/>
            <a:ext cx="10515600" cy="457200"/>
          </a:xfrm>
        </p:spPr>
        <p:txBody>
          <a:bodyPr/>
          <a:lstStyle>
            <a:lvl1pPr marL="0" indent="0">
              <a:buNone/>
              <a:defRPr sz="1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40317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06649" y="3474780"/>
            <a:ext cx="3382936" cy="1716721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7972983" y="3474780"/>
            <a:ext cx="3382935" cy="1716720"/>
          </a:xfrm>
          <a:ln w="127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10515600" cy="685800"/>
          </a:xfrm>
        </p:spPr>
        <p:txBody>
          <a:bodyPr anchor="b"/>
          <a:lstStyle>
            <a:lvl1pPr algn="ctr">
              <a:lnSpc>
                <a:spcPct val="90000"/>
              </a:lnSpc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406649" y="1615562"/>
            <a:ext cx="3382936" cy="3413639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972983" y="1615562"/>
            <a:ext cx="3382935" cy="3413637"/>
          </a:xfrm>
          <a:ln w="127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22830"/>
          </a:xfrm>
          <a:ln w="1270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12192000" cy="685800"/>
          </a:xfrm>
          <a:solidFill>
            <a:schemeClr val="tx1"/>
          </a:solidFill>
        </p:spPr>
        <p:txBody>
          <a:bodyPr anchor="ctr" anchorCtr="0"/>
          <a:lstStyle>
            <a:lvl1pPr algn="ctr">
              <a:lnSpc>
                <a:spcPct val="9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71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57259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609600"/>
            <a:ext cx="10972800" cy="609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1" spc="-50" baseline="0">
                <a:solidFill>
                  <a:srgbClr val="1968B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09600" y="1219200"/>
            <a:ext cx="109728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spc="50" baseline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700219"/>
            <a:ext cx="2156974" cy="4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68496"/>
            <a:ext cx="2057400" cy="24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34462" y="3666393"/>
            <a:ext cx="11723077" cy="37807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PROPOSAL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24000"/>
            <a:ext cx="11176000" cy="4800600"/>
          </a:xfrm>
        </p:spPr>
        <p:txBody>
          <a:bodyPr/>
          <a:lstStyle>
            <a:lvl1pPr marL="228600" indent="-228600">
              <a:lnSpc>
                <a:spcPct val="95000"/>
              </a:lnSpc>
              <a:spcBef>
                <a:spcPts val="1800"/>
              </a:spcBef>
              <a:buSzPct val="82000"/>
              <a:buFont typeface="Arial" panose="020B0604020202020204" pitchFamily="34" charset="0"/>
              <a:buChar char="•"/>
              <a:defRPr/>
            </a:lvl1pPr>
            <a:lvl2pPr marL="685800" indent="-283464">
              <a:lnSpc>
                <a:spcPct val="95000"/>
              </a:lnSpc>
              <a:spcBef>
                <a:spcPts val="1200"/>
              </a:spcBef>
              <a:buFont typeface="Segoe UI" panose="020B0502040204020203" pitchFamily="34" charset="0"/>
              <a:buChar char="−"/>
              <a:defRPr/>
            </a:lvl2pPr>
            <a:lvl3pPr marL="1097280" indent="-228600">
              <a:lnSpc>
                <a:spcPct val="95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/>
            </a:lvl3pPr>
            <a:lvl4pPr marL="1100138" indent="-265113">
              <a:buClr>
                <a:srgbClr val="6699FF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420813" indent="-3016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32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38185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978400" y="5715000"/>
            <a:ext cx="69088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>
              <a:defRPr sz="3400" b="0" spc="-50" baseline="0">
                <a:solidFill>
                  <a:srgbClr val="1968B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divider</a:t>
            </a:r>
          </a:p>
        </p:txBody>
      </p:sp>
    </p:spTree>
    <p:extLst>
      <p:ext uri="{BB962C8B-B14F-4D97-AF65-F5344CB8AC3E}">
        <p14:creationId xmlns:p14="http://schemas.microsoft.com/office/powerpoint/2010/main" val="407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486400" cy="4800600"/>
          </a:xfrm>
        </p:spPr>
        <p:txBody>
          <a:bodyPr/>
          <a:lstStyle>
            <a:lvl2pPr marL="571500" indent="-280988">
              <a:defRPr/>
            </a:lvl2pPr>
            <a:lvl3pPr marL="862013" indent="-228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4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71600"/>
            <a:ext cx="5183717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1371600"/>
            <a:ext cx="5158316" cy="5029200"/>
          </a:xfrm>
          <a:solidFill>
            <a:srgbClr val="FFFFFF"/>
          </a:solidFill>
          <a:ln>
            <a:solidFill>
              <a:srgbClr val="76D4EA"/>
            </a:solidFill>
          </a:ln>
        </p:spPr>
        <p:txBody>
          <a:bodyPr lIns="137160" tIns="1005840" rIns="137160"/>
          <a:lstStyle>
            <a:lvl1pPr>
              <a:defRPr sz="2200"/>
            </a:lvl1pPr>
            <a:lvl2pPr marL="571500" indent="-280988">
              <a:defRPr sz="2000"/>
            </a:lvl2pPr>
            <a:lvl3pPr marL="862013" indent="-228600"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528764"/>
            <a:ext cx="5158316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8764"/>
            <a:ext cx="5183717" cy="681037"/>
          </a:xfrm>
          <a:solidFill>
            <a:schemeClr val="tx1"/>
          </a:solidFill>
          <a:ln>
            <a:solidFill>
              <a:srgbClr val="76D4EA"/>
            </a:solidFill>
          </a:ln>
        </p:spPr>
        <p:txBody>
          <a:bodyPr anchor="ctr" anchorCtr="0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1261" y="4540324"/>
            <a:ext cx="12235504" cy="2317676"/>
          </a:xfrm>
          <a:custGeom>
            <a:avLst/>
            <a:gdLst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67446 w 9167446"/>
              <a:gd name="connsiteY2" fmla="*/ 2349688 h 2349688"/>
              <a:gd name="connsiteX3" fmla="*/ 0 w 9167446"/>
              <a:gd name="connsiteY3" fmla="*/ 2349688 h 2349688"/>
              <a:gd name="connsiteX4" fmla="*/ 0 w 9167446"/>
              <a:gd name="connsiteY4" fmla="*/ 0 h 2349688"/>
              <a:gd name="connsiteX0" fmla="*/ 0 w 9167446"/>
              <a:gd name="connsiteY0" fmla="*/ 0 h 2349688"/>
              <a:gd name="connsiteX1" fmla="*/ 9167446 w 9167446"/>
              <a:gd name="connsiteY1" fmla="*/ 0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8015653 w 9167446"/>
              <a:gd name="connsiteY1" fmla="*/ 624254 h 2349688"/>
              <a:gd name="connsiteX2" fmla="*/ 9158654 w 9167446"/>
              <a:gd name="connsiteY2" fmla="*/ 775865 h 2349688"/>
              <a:gd name="connsiteX3" fmla="*/ 9167446 w 9167446"/>
              <a:gd name="connsiteY3" fmla="*/ 2349688 h 2349688"/>
              <a:gd name="connsiteX4" fmla="*/ 0 w 9167446"/>
              <a:gd name="connsiteY4" fmla="*/ 2349688 h 2349688"/>
              <a:gd name="connsiteX5" fmla="*/ 0 w 9167446"/>
              <a:gd name="connsiteY5" fmla="*/ 0 h 2349688"/>
              <a:gd name="connsiteX0" fmla="*/ 0 w 9167446"/>
              <a:gd name="connsiteY0" fmla="*/ 0 h 2349688"/>
              <a:gd name="connsiteX1" fmla="*/ 2960077 w 9167446"/>
              <a:gd name="connsiteY1" fmla="*/ 230742 h 2349688"/>
              <a:gd name="connsiteX2" fmla="*/ 8015653 w 9167446"/>
              <a:gd name="connsiteY2" fmla="*/ 624254 h 2349688"/>
              <a:gd name="connsiteX3" fmla="*/ 9158654 w 9167446"/>
              <a:gd name="connsiteY3" fmla="*/ 775865 h 2349688"/>
              <a:gd name="connsiteX4" fmla="*/ 9167446 w 9167446"/>
              <a:gd name="connsiteY4" fmla="*/ 2349688 h 2349688"/>
              <a:gd name="connsiteX5" fmla="*/ 0 w 9167446"/>
              <a:gd name="connsiteY5" fmla="*/ 2349688 h 2349688"/>
              <a:gd name="connsiteX6" fmla="*/ 0 w 9167446"/>
              <a:gd name="connsiteY6" fmla="*/ 0 h 2349688"/>
              <a:gd name="connsiteX0" fmla="*/ 0 w 9167446"/>
              <a:gd name="connsiteY0" fmla="*/ 1061727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1061727 h 2118946"/>
              <a:gd name="connsiteX0" fmla="*/ 0 w 9167446"/>
              <a:gd name="connsiteY0" fmla="*/ 877089 h 2118946"/>
              <a:gd name="connsiteX1" fmla="*/ 2960077 w 9167446"/>
              <a:gd name="connsiteY1" fmla="*/ 0 h 2118946"/>
              <a:gd name="connsiteX2" fmla="*/ 8015653 w 9167446"/>
              <a:gd name="connsiteY2" fmla="*/ 393512 h 2118946"/>
              <a:gd name="connsiteX3" fmla="*/ 9158654 w 9167446"/>
              <a:gd name="connsiteY3" fmla="*/ 545123 h 2118946"/>
              <a:gd name="connsiteX4" fmla="*/ 9167446 w 9167446"/>
              <a:gd name="connsiteY4" fmla="*/ 2118946 h 2118946"/>
              <a:gd name="connsiteX5" fmla="*/ 0 w 9167446"/>
              <a:gd name="connsiteY5" fmla="*/ 2118946 h 2118946"/>
              <a:gd name="connsiteX6" fmla="*/ 0 w 9167446"/>
              <a:gd name="connsiteY6" fmla="*/ 877089 h 2118946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986454 w 9167446"/>
              <a:gd name="connsiteY1" fmla="*/ 1127557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483577 h 1725434"/>
              <a:gd name="connsiteX1" fmla="*/ 2397370 w 9167446"/>
              <a:gd name="connsiteY1" fmla="*/ 696734 h 1725434"/>
              <a:gd name="connsiteX2" fmla="*/ 8015653 w 9167446"/>
              <a:gd name="connsiteY2" fmla="*/ 0 h 1725434"/>
              <a:gd name="connsiteX3" fmla="*/ 9158654 w 9167446"/>
              <a:gd name="connsiteY3" fmla="*/ 151611 h 1725434"/>
              <a:gd name="connsiteX4" fmla="*/ 9167446 w 9167446"/>
              <a:gd name="connsiteY4" fmla="*/ 1725434 h 1725434"/>
              <a:gd name="connsiteX5" fmla="*/ 0 w 9167446"/>
              <a:gd name="connsiteY5" fmla="*/ 1725434 h 1725434"/>
              <a:gd name="connsiteX6" fmla="*/ 0 w 9167446"/>
              <a:gd name="connsiteY6" fmla="*/ 483577 h 1725434"/>
              <a:gd name="connsiteX0" fmla="*/ 0 w 9167446"/>
              <a:gd name="connsiteY0" fmla="*/ 1028700 h 2270557"/>
              <a:gd name="connsiteX1" fmla="*/ 2397370 w 9167446"/>
              <a:gd name="connsiteY1" fmla="*/ 1241857 h 2270557"/>
              <a:gd name="connsiteX2" fmla="*/ 6828691 w 9167446"/>
              <a:gd name="connsiteY2" fmla="*/ 0 h 2270557"/>
              <a:gd name="connsiteX3" fmla="*/ 9158654 w 9167446"/>
              <a:gd name="connsiteY3" fmla="*/ 696734 h 2270557"/>
              <a:gd name="connsiteX4" fmla="*/ 9167446 w 9167446"/>
              <a:gd name="connsiteY4" fmla="*/ 2270557 h 2270557"/>
              <a:gd name="connsiteX5" fmla="*/ 0 w 9167446"/>
              <a:gd name="connsiteY5" fmla="*/ 2270557 h 2270557"/>
              <a:gd name="connsiteX6" fmla="*/ 0 w 9167446"/>
              <a:gd name="connsiteY6" fmla="*/ 1028700 h 2270557"/>
              <a:gd name="connsiteX0" fmla="*/ 0 w 9167446"/>
              <a:gd name="connsiteY0" fmla="*/ 1056341 h 2298198"/>
              <a:gd name="connsiteX1" fmla="*/ 2397370 w 9167446"/>
              <a:gd name="connsiteY1" fmla="*/ 1269498 h 2298198"/>
              <a:gd name="connsiteX2" fmla="*/ 6828691 w 9167446"/>
              <a:gd name="connsiteY2" fmla="*/ 27641 h 2298198"/>
              <a:gd name="connsiteX3" fmla="*/ 9158654 w 9167446"/>
              <a:gd name="connsiteY3" fmla="*/ 724375 h 2298198"/>
              <a:gd name="connsiteX4" fmla="*/ 9167446 w 9167446"/>
              <a:gd name="connsiteY4" fmla="*/ 2298198 h 2298198"/>
              <a:gd name="connsiteX5" fmla="*/ 0 w 9167446"/>
              <a:gd name="connsiteY5" fmla="*/ 2298198 h 2298198"/>
              <a:gd name="connsiteX6" fmla="*/ 0 w 9167446"/>
              <a:gd name="connsiteY6" fmla="*/ 1056341 h 2298198"/>
              <a:gd name="connsiteX0" fmla="*/ 0 w 9167446"/>
              <a:gd name="connsiteY0" fmla="*/ 1048762 h 2290619"/>
              <a:gd name="connsiteX1" fmla="*/ 2397370 w 9167446"/>
              <a:gd name="connsiteY1" fmla="*/ 1261919 h 2290619"/>
              <a:gd name="connsiteX2" fmla="*/ 6828691 w 9167446"/>
              <a:gd name="connsiteY2" fmla="*/ 20062 h 2290619"/>
              <a:gd name="connsiteX3" fmla="*/ 9158654 w 9167446"/>
              <a:gd name="connsiteY3" fmla="*/ 716796 h 2290619"/>
              <a:gd name="connsiteX4" fmla="*/ 9167446 w 9167446"/>
              <a:gd name="connsiteY4" fmla="*/ 2290619 h 2290619"/>
              <a:gd name="connsiteX5" fmla="*/ 0 w 9167446"/>
              <a:gd name="connsiteY5" fmla="*/ 2290619 h 2290619"/>
              <a:gd name="connsiteX6" fmla="*/ 0 w 9167446"/>
              <a:gd name="connsiteY6" fmla="*/ 1048762 h 2290619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45393 h 2287250"/>
              <a:gd name="connsiteX1" fmla="*/ 2397370 w 9176628"/>
              <a:gd name="connsiteY1" fmla="*/ 1258550 h 2287250"/>
              <a:gd name="connsiteX2" fmla="*/ 6828691 w 9176628"/>
              <a:gd name="connsiteY2" fmla="*/ 16693 h 2287250"/>
              <a:gd name="connsiteX3" fmla="*/ 9176239 w 9176628"/>
              <a:gd name="connsiteY3" fmla="*/ 599127 h 2287250"/>
              <a:gd name="connsiteX4" fmla="*/ 9167446 w 9176628"/>
              <a:gd name="connsiteY4" fmla="*/ 2287250 h 2287250"/>
              <a:gd name="connsiteX5" fmla="*/ 0 w 9176628"/>
              <a:gd name="connsiteY5" fmla="*/ 2287250 h 2287250"/>
              <a:gd name="connsiteX6" fmla="*/ 0 w 9176628"/>
              <a:gd name="connsiteY6" fmla="*/ 1045393 h 2287250"/>
              <a:gd name="connsiteX0" fmla="*/ 0 w 9176628"/>
              <a:gd name="connsiteY0" fmla="*/ 1062167 h 2304024"/>
              <a:gd name="connsiteX1" fmla="*/ 2397370 w 9176628"/>
              <a:gd name="connsiteY1" fmla="*/ 1275324 h 2304024"/>
              <a:gd name="connsiteX2" fmla="*/ 6828691 w 9176628"/>
              <a:gd name="connsiteY2" fmla="*/ 33467 h 2304024"/>
              <a:gd name="connsiteX3" fmla="*/ 9176239 w 9176628"/>
              <a:gd name="connsiteY3" fmla="*/ 615901 h 2304024"/>
              <a:gd name="connsiteX4" fmla="*/ 9167446 w 9176628"/>
              <a:gd name="connsiteY4" fmla="*/ 2304024 h 2304024"/>
              <a:gd name="connsiteX5" fmla="*/ 0 w 9176628"/>
              <a:gd name="connsiteY5" fmla="*/ 2304024 h 2304024"/>
              <a:gd name="connsiteX6" fmla="*/ 0 w 9176628"/>
              <a:gd name="connsiteY6" fmla="*/ 1062167 h 230402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59927 h 2301784"/>
              <a:gd name="connsiteX1" fmla="*/ 2476501 w 9176628"/>
              <a:gd name="connsiteY1" fmla="*/ 1237914 h 2301784"/>
              <a:gd name="connsiteX2" fmla="*/ 6828691 w 9176628"/>
              <a:gd name="connsiteY2" fmla="*/ 31227 h 2301784"/>
              <a:gd name="connsiteX3" fmla="*/ 9176239 w 9176628"/>
              <a:gd name="connsiteY3" fmla="*/ 613661 h 2301784"/>
              <a:gd name="connsiteX4" fmla="*/ 9167446 w 9176628"/>
              <a:gd name="connsiteY4" fmla="*/ 2301784 h 2301784"/>
              <a:gd name="connsiteX5" fmla="*/ 0 w 9176628"/>
              <a:gd name="connsiteY5" fmla="*/ 2301784 h 2301784"/>
              <a:gd name="connsiteX6" fmla="*/ 0 w 9176628"/>
              <a:gd name="connsiteY6" fmla="*/ 1059927 h 2301784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916614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  <a:gd name="connsiteX0" fmla="*/ 0 w 9176628"/>
              <a:gd name="connsiteY0" fmla="*/ 1075819 h 2317676"/>
              <a:gd name="connsiteX1" fmla="*/ 2476501 w 9176628"/>
              <a:gd name="connsiteY1" fmla="*/ 1253806 h 2317676"/>
              <a:gd name="connsiteX2" fmla="*/ 6863860 w 9176628"/>
              <a:gd name="connsiteY2" fmla="*/ 29534 h 2317676"/>
              <a:gd name="connsiteX3" fmla="*/ 9176239 w 9176628"/>
              <a:gd name="connsiteY3" fmla="*/ 629553 h 2317676"/>
              <a:gd name="connsiteX4" fmla="*/ 9167446 w 9176628"/>
              <a:gd name="connsiteY4" fmla="*/ 2317676 h 2317676"/>
              <a:gd name="connsiteX5" fmla="*/ 0 w 9176628"/>
              <a:gd name="connsiteY5" fmla="*/ 2317676 h 2317676"/>
              <a:gd name="connsiteX6" fmla="*/ 0 w 9176628"/>
              <a:gd name="connsiteY6" fmla="*/ 1075819 h 231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6628" h="2317676">
                <a:moveTo>
                  <a:pt x="0" y="1075819"/>
                </a:moveTo>
                <a:cubicBezTo>
                  <a:pt x="532911" y="1336658"/>
                  <a:pt x="1332524" y="1428187"/>
                  <a:pt x="2476501" y="1253806"/>
                </a:cubicBezTo>
                <a:cubicBezTo>
                  <a:pt x="3620478" y="1079425"/>
                  <a:pt x="5747237" y="133576"/>
                  <a:pt x="6863860" y="29534"/>
                </a:cubicBezTo>
                <a:cubicBezTo>
                  <a:pt x="7980483" y="-74508"/>
                  <a:pt x="8733693" y="89577"/>
                  <a:pt x="9176239" y="629553"/>
                </a:cubicBezTo>
                <a:cubicBezTo>
                  <a:pt x="9179170" y="1154161"/>
                  <a:pt x="9164515" y="1793068"/>
                  <a:pt x="9167446" y="2317676"/>
                </a:cubicBezTo>
                <a:lnTo>
                  <a:pt x="0" y="2317676"/>
                </a:lnTo>
                <a:lnTo>
                  <a:pt x="0" y="107581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11176000" cy="68580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61" y="4508312"/>
            <a:ext cx="12273344" cy="15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6248401"/>
            <a:ext cx="389255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508000" y="1487487"/>
            <a:ext cx="11176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7669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DCEFFE"/>
              </a:gs>
              <a:gs pos="75000">
                <a:srgbClr val="B1D7FB"/>
              </a:gs>
              <a:gs pos="100000">
                <a:schemeClr val="bg1">
                  <a:lumMod val="90000"/>
                  <a:lumOff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b"/>
          <a:lstStyle/>
          <a:p>
            <a:pPr defTabSz="685800" eaLnBrk="1" hangingPunct="1">
              <a:defRPr/>
            </a:pPr>
            <a:endParaRPr lang="en-US" sz="21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17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00200"/>
            <a:ext cx="11176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</a:t>
            </a:r>
          </a:p>
          <a:p>
            <a:pPr lvl="2"/>
            <a:endParaRPr lang="en-US" altLang="en-US" smtClean="0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10780178" y="6481249"/>
            <a:ext cx="835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D55B962-EBD0-400E-9C60-051E658E8A06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29" r:id="rId19"/>
    <p:sldLayoutId id="2147484030" r:id="rId20"/>
    <p:sldLayoutId id="214748403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Segoe UI Semibold" panose="020B07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8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6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80988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2"/>
        </a:buClr>
        <a:buSzPct val="100000"/>
        <a:buFont typeface="Segoe UI" panose="020B0502040204020203" pitchFamily="34" charset="0"/>
        <a:buChar char="−"/>
        <a:defRPr sz="24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90613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§"/>
        <a:defRPr sz="2200" kern="1200">
          <a:solidFill>
            <a:srgbClr val="18171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b="0" spc="0" dirty="0">
                <a:latin typeface="Century Gothic" panose="020B0502020202020204" pitchFamily="34" charset="0"/>
              </a:rPr>
              <a:t>Water Cost of Service &amp; Rate </a:t>
            </a:r>
            <a:r>
              <a:rPr lang="en-US" sz="4000" b="0" spc="0" dirty="0" smtClean="0">
                <a:latin typeface="Century Gothic" panose="020B0502020202020204" pitchFamily="34" charset="0"/>
              </a:rPr>
              <a:t>Study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pc="0" dirty="0" smtClean="0">
                <a:latin typeface="Century Gothic" panose="020B0502020202020204" pitchFamily="34" charset="0"/>
              </a:rPr>
              <a:t>September 19, 2017</a:t>
            </a:r>
            <a:endParaRPr lang="en-US" b="0" spc="0" dirty="0">
              <a:latin typeface="Century Gothic" panose="020B0502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9845" y="4152901"/>
            <a:ext cx="9176701" cy="105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4000" b="0" spc="0" dirty="0"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80900" y="5282126"/>
            <a:ext cx="3962521" cy="5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800" b="0" spc="300" dirty="0" smtClean="0">
                <a:latin typeface="Century Gothic" panose="020B0502020202020204" pitchFamily="34" charset="0"/>
              </a:rPr>
              <a:t>May 2, 2017</a:t>
            </a:r>
            <a:endParaRPr lang="en-US" sz="1800" b="0" spc="3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chambermaster.blob.core.windows.net/images/events/1724/945/EventPhotoFull_citys%20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6881" y="2095313"/>
            <a:ext cx="2325519" cy="2310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SFR Rate Impacts:</a:t>
            </a:r>
            <a:r>
              <a:rPr lang="en-US" dirty="0" smtClean="0"/>
              <a:t> Rates will vary based on usage and customer meter size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333166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4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MRF</a:t>
            </a:r>
            <a:r>
              <a:rPr lang="en-US" dirty="0" smtClean="0">
                <a:solidFill>
                  <a:schemeClr val="accent2"/>
                </a:solidFill>
              </a:rPr>
              <a:t> Rate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Rates will vary based on usage and customer meter size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415897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3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Commercial Rate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Rates will vary based on usage and customer meter size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40062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SFR Rate Impacts:</a:t>
            </a:r>
            <a:r>
              <a:rPr lang="en-US" dirty="0"/>
              <a:t> Rates will vary based on usage and customer meter size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613144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9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613" y="1422402"/>
            <a:ext cx="526137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Q&amp;A</a:t>
            </a:r>
            <a:br>
              <a:rPr lang="en-US" sz="18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endParaRPr lang="en-US" sz="1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6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185" y="1422402"/>
            <a:ext cx="97802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Extra Slides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08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7943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Falling Water Demands:</a:t>
            </a:r>
            <a:r>
              <a:rPr lang="en-US" dirty="0" smtClean="0"/>
              <a:t> Significantly impacts the City’s ability to fund operations and maintain existing rate levels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24657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Demand last year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fell 26%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from the 10-year average, and was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14% lower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than the previous low set in 2010-11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6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Revenue </a:t>
            </a:r>
            <a:r>
              <a:rPr lang="en-US" dirty="0">
                <a:solidFill>
                  <a:schemeClr val="accent2"/>
                </a:solidFill>
              </a:rPr>
              <a:t>Impacts:</a:t>
            </a:r>
            <a:r>
              <a:rPr lang="en-US" dirty="0"/>
              <a:t> </a:t>
            </a:r>
            <a:r>
              <a:rPr lang="en-US" dirty="0" smtClean="0"/>
              <a:t>Existing 3 tier design leaves the City susceptible to changes </a:t>
            </a:r>
            <a:r>
              <a:rPr lang="en-US" b="0" dirty="0" smtClean="0"/>
              <a:t>in demands</a:t>
            </a:r>
            <a:endParaRPr lang="en-US" b="0" dirty="0"/>
          </a:p>
        </p:txBody>
      </p:sp>
      <p:sp>
        <p:nvSpPr>
          <p:cNvPr id="9" name="Rectangle 8"/>
          <p:cNvSpPr/>
          <p:nvPr/>
        </p:nvSpPr>
        <p:spPr>
          <a:xfrm>
            <a:off x="8507709" y="1600200"/>
            <a:ext cx="3560466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Tier 2 and 3 sales dropped 40% in FY 2016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single year impact of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j-lt"/>
              </a:rPr>
              <a:t>$800,000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(6% of total rate revenue)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61448"/>
              </p:ext>
            </p:extLst>
          </p:nvPr>
        </p:nvGraphicFramePr>
        <p:xfrm>
          <a:off x="5080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74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539" y="1540174"/>
            <a:ext cx="6904968" cy="141545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Project Overview</a:t>
            </a:r>
            <a:endParaRPr lang="en-US" sz="1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0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Cost of Service Analysis:</a:t>
            </a:r>
            <a:r>
              <a:rPr lang="en-US" dirty="0" smtClean="0"/>
              <a:t> </a:t>
            </a:r>
            <a:r>
              <a:rPr lang="en-US" sz="2800" b="0" dirty="0" smtClean="0">
                <a:latin typeface="+mn-lt"/>
              </a:rPr>
              <a:t>Step-by-Step </a:t>
            </a:r>
            <a:r>
              <a:rPr lang="en-US" sz="2800" b="0" dirty="0">
                <a:latin typeface="+mn-lt"/>
              </a:rPr>
              <a:t>a</a:t>
            </a:r>
            <a:r>
              <a:rPr lang="en-US" sz="2800" b="0" dirty="0" smtClean="0">
                <a:latin typeface="+mn-lt"/>
              </a:rPr>
              <a:t>pproach was utilized to develop sound and defensible rates</a:t>
            </a:r>
            <a:endParaRPr lang="en-US" sz="2800" b="0" dirty="0">
              <a:latin typeface="+mn-lt"/>
            </a:endParaRP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3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9016953-3E12-4C29-A84A-7B1463D68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BA00AB-CAF3-45B9-AEF3-E45F1838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BFD68-F933-4AE8-9C11-2FCF80C4E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B2FFE0-0B2D-4F4F-AD24-4AD0A2094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8C32553-8A10-480F-8566-256D4367C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3687CD6-A566-4676-8A2C-C5E6EB37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8E18AD0-9FCF-4F06-B125-CCC7502C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F716333-67CD-4633-ACA3-125960B7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758851-2B17-44FD-B8FA-A933DCD0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100EF5C-C523-4002-942D-D8177E0A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C74286-E4C6-4B29-B65B-56EC5310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4F93E17-584F-4F81-8EB3-389497FB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EB3D0C-1374-4F09-BDC0-4AABD7E9C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Adjusting to the New Normal: </a:t>
            </a:r>
            <a:r>
              <a:rPr lang="en-US" dirty="0" smtClean="0">
                <a:latin typeface="+mn-lt"/>
              </a:rPr>
              <a:t>Key considerations and changes to system costs necessitated review of existing rates and charges</a:t>
            </a:r>
            <a:endParaRPr lang="en-US" dirty="0">
              <a:latin typeface="+mn-lt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8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2779DE-4ABE-4607-B1DF-47FEB7D09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77C5F1-EAD7-4935-9583-19137C814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A257C-B86E-4241-9F03-F753C79BB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579966-6371-4056-AA60-8A958F48B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CAD93-D1F9-4B11-A709-2A672B25D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6636A-767A-4C52-8343-50AE6BB2F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A5E183-DD04-4DEE-98BF-16C5E7F51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7943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Falling Water Demands:</a:t>
            </a:r>
            <a:r>
              <a:rPr lang="en-US" dirty="0" smtClean="0"/>
              <a:t> Significantly impacts the City’s ability to fund operations and maintain existing rate levels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24657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Demand last year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fell 26%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from the 10-year average, and was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14% lower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than the previous low set in 2010-11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2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Recommendations:</a:t>
            </a:r>
            <a:r>
              <a:rPr lang="en-US" dirty="0" smtClean="0"/>
              <a:t> Based on the Cost of Service Study, </a:t>
            </a:r>
            <a:r>
              <a:rPr lang="en-US" dirty="0" err="1" smtClean="0"/>
              <a:t>Carollo</a:t>
            </a:r>
            <a:r>
              <a:rPr lang="en-US" dirty="0" smtClean="0"/>
              <a:t> recommended the following actions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79801"/>
              </p:ext>
            </p:extLst>
          </p:nvPr>
        </p:nvGraphicFramePr>
        <p:xfrm>
          <a:off x="508000" y="1524000"/>
          <a:ext cx="1117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1" y="1524001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8" y="2431144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84" y="3338287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4" y="4218217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heck mark 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1" y="5125360"/>
            <a:ext cx="928914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Proposed Rates: </a:t>
            </a:r>
            <a:r>
              <a:rPr lang="en-US" dirty="0" smtClean="0"/>
              <a:t>the developed Cost of Service rates have been updated to reflect the City’s system and customers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77222"/>
              </p:ext>
            </p:extLst>
          </p:nvPr>
        </p:nvGraphicFramePr>
        <p:xfrm>
          <a:off x="508000" y="1524000"/>
          <a:ext cx="10881360" cy="3000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  <a:gridCol w="1554480"/>
                <a:gridCol w="155448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AND PROPOSED MONTHLY FIXED CHARGE 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200" b="0" i="1" dirty="0" smtClean="0">
                          <a:effectLst/>
                        </a:rPr>
                        <a:t>($/</a:t>
                      </a:r>
                      <a:r>
                        <a:rPr lang="en-US" sz="1200" b="0" i="1" dirty="0">
                          <a:effectLst/>
                        </a:rPr>
                        <a:t>METER SIZE IN INCHES)</a:t>
                      </a:r>
                      <a:endParaRPr lang="en-US" sz="16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Meter Size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Current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Rates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Rates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effective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1/1/2018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Rates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effective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1/1/2019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Rates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effective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1/1/2020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Rates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effective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1/1/2021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Rates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effective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1/1/2022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$17.48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$18.71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$21.87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$25.33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$26.56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$27.41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1-1/2”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$39.31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$46.17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$53.97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$62.49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$65.53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$67.72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$58.73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$69.70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$81.47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$94.34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$98.93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$102.09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$114.16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$144.23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$168.59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$195.19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$204.70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$211.23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$172.45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$254.07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$296.96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$343.83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$360.58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$372.08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6”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$330.91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$516.89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$604.14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$699.48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$733.56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$756.96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Proposed Rates: </a:t>
            </a:r>
            <a:r>
              <a:rPr lang="en-US" dirty="0" smtClean="0"/>
              <a:t>the developed Cost of Service rates have been updated to reflect the City’s system and customers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095650"/>
              </p:ext>
            </p:extLst>
          </p:nvPr>
        </p:nvGraphicFramePr>
        <p:xfrm>
          <a:off x="508000" y="1524000"/>
          <a:ext cx="10579557" cy="4653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1235780"/>
                <a:gridCol w="1235780"/>
                <a:gridCol w="1338757"/>
                <a:gridCol w="1235780"/>
                <a:gridCol w="1235780"/>
                <a:gridCol w="1097280"/>
              </a:tblGrid>
              <a:tr h="24618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CONSUMPTION-BASED/COMMODITY RATES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</a:rPr>
                        <a:t>$ per </a:t>
                      </a:r>
                      <a:r>
                        <a:rPr lang="en-US" sz="1200" b="0" i="1" dirty="0" err="1">
                          <a:effectLst/>
                        </a:rPr>
                        <a:t>CCF</a:t>
                      </a:r>
                      <a:r>
                        <a:rPr lang="en-US" sz="1200" b="0" i="1" dirty="0">
                          <a:effectLst/>
                        </a:rPr>
                        <a:t> (hundred cubic feet; 1 </a:t>
                      </a:r>
                      <a:r>
                        <a:rPr lang="en-US" sz="1200" b="0" i="1" dirty="0" err="1">
                          <a:effectLst/>
                        </a:rPr>
                        <a:t>CCF</a:t>
                      </a:r>
                      <a:r>
                        <a:rPr lang="en-US" sz="1200" b="0" i="1" dirty="0">
                          <a:effectLst/>
                        </a:rPr>
                        <a:t> = 748 gallons</a:t>
                      </a:r>
                      <a:r>
                        <a:rPr lang="en-US" sz="1200" b="0" i="1" dirty="0" smtClean="0">
                          <a:effectLst/>
                        </a:rPr>
                        <a:t>)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Customer Class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Current Rates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Rates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effective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1/1/2018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Rates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effective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1/1/2019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Rates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effective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1/1/2020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Rates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effective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1/1/2021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Rates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effective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 1/1/2022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</a:tr>
              <a:tr h="861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Single-Family Residential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[A] Total Base &amp; Peak Charge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[B] Wholesale Pass-through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SFR Uniform Rate [A] + [B]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N/A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$1.49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$4.17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$1.74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$4.42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$4.69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$4.79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$4.85</a:t>
                      </a:r>
                    </a:p>
                  </a:txBody>
                  <a:tcPr marL="48167" marR="48167" marT="0" marB="0"/>
                </a:tc>
              </a:tr>
              <a:tr h="861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Multi-Family Residential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[A] Total Base &amp; Peak Charge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[B] Wholesale Pass-through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MFR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Uniform Rate [A] + [B]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N/A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$1.36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$4.04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$4.26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$4.51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$4.60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$4.66</a:t>
                      </a:r>
                    </a:p>
                  </a:txBody>
                  <a:tcPr marL="48167" marR="48167" marT="0" marB="0"/>
                </a:tc>
              </a:tr>
              <a:tr h="861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Potable Irrigation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[A] Total Base &amp; Peak Charge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[B] Wholesale Pass-through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Irrigation Uniform Rate  [A] + [B]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N/A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$4.66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$2.38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$5.06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$2.84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$5.52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$5.66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$5.75</a:t>
                      </a:r>
                    </a:p>
                  </a:txBody>
                  <a:tcPr marL="48167" marR="48167" marT="0" marB="0"/>
                </a:tc>
              </a:tr>
              <a:tr h="8616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[A] Total Base &amp; Peak Charge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[B] Wholesale Pass-through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Commercial Uniform Rate [A] + [B]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$4.00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$4.05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$4.28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$4.53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$4.62</a:t>
                      </a:r>
                    </a:p>
                  </a:txBody>
                  <a:tcPr marL="48167" marR="481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$4.69</a:t>
                      </a:r>
                    </a:p>
                  </a:txBody>
                  <a:tcPr marL="48167" marR="48167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000" y="6177021"/>
            <a:ext cx="997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*The </a:t>
            </a:r>
            <a:r>
              <a:rPr lang="en-US" sz="1200" b="1" i="1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Wholesale Pass-through </a:t>
            </a:r>
            <a:r>
              <a:rPr lang="en-US" sz="1200" i="1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 be updated annually, or </a:t>
            </a:r>
            <a:r>
              <a:rPr lang="en-US" sz="1200" i="1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necessary, </a:t>
            </a:r>
            <a:r>
              <a:rPr lang="en-US" sz="1200" i="1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reflect any increases implemented by the City’s water suppliers.</a:t>
            </a:r>
          </a:p>
        </p:txBody>
      </p:sp>
    </p:spTree>
    <p:extLst>
      <p:ext uri="{BB962C8B-B14F-4D97-AF65-F5344CB8AC3E}">
        <p14:creationId xmlns:p14="http://schemas.microsoft.com/office/powerpoint/2010/main" val="32585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2623" y="1540174"/>
            <a:ext cx="7306808" cy="141545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Condensed" panose="020B0606020104020203" pitchFamily="34" charset="0"/>
              </a:rPr>
              <a:t>Customer Impacts</a:t>
            </a:r>
            <a:endParaRPr lang="en-US" sz="1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2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ollo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2">
                <a:lumMod val="10000"/>
              </a:scheme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ollo2016" id="{DC33A0F3-51CD-40C1-A488-FA205CFAB47E}" vid="{AC94BA96-0688-465A-B6DF-9B01B33C87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Carollo2016</Template>
  <TotalTime>101446</TotalTime>
  <Words>656</Words>
  <Application>Microsoft Office PowerPoint</Application>
  <PresentationFormat>Widescreen</PresentationFormat>
  <Paragraphs>250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Century Gothic</vt:lpstr>
      <vt:lpstr>Humanst521 BT</vt:lpstr>
      <vt:lpstr>Palatino Linotype</vt:lpstr>
      <vt:lpstr>Segoe UI</vt:lpstr>
      <vt:lpstr>Segoe UI Semibold</vt:lpstr>
      <vt:lpstr>Segoe UI Semilight</vt:lpstr>
      <vt:lpstr>Swis721 Cn BT</vt:lpstr>
      <vt:lpstr>Tahoma</vt:lpstr>
      <vt:lpstr>Times</vt:lpstr>
      <vt:lpstr>Times New Roman</vt:lpstr>
      <vt:lpstr>Tw Cen MT Condensed</vt:lpstr>
      <vt:lpstr>Verdana</vt:lpstr>
      <vt:lpstr>Wingdings</vt:lpstr>
      <vt:lpstr>Carollo2016</vt:lpstr>
      <vt:lpstr>Water Cost of Service &amp; Rate Study</vt:lpstr>
      <vt:lpstr>PowerPoint Presentation</vt:lpstr>
      <vt:lpstr>Cost of Service Analysis: Step-by-Step approach was utilized to develop sound and defensible rates</vt:lpstr>
      <vt:lpstr>Adjusting to the New Normal: Key considerations and changes to system costs necessitated review of existing rates and charges</vt:lpstr>
      <vt:lpstr>Falling Water Demands: Significantly impacts the City’s ability to fund operations and maintain existing rate levels</vt:lpstr>
      <vt:lpstr>Recommendations: Based on the Cost of Service Study, Carollo recommended the following actions</vt:lpstr>
      <vt:lpstr>Proposed Rates: the developed Cost of Service rates have been updated to reflect the City’s system and customers</vt:lpstr>
      <vt:lpstr>Proposed Rates: the developed Cost of Service rates have been updated to reflect the City’s system and customers</vt:lpstr>
      <vt:lpstr>PowerPoint Presentation</vt:lpstr>
      <vt:lpstr>SFR Rate Impacts: Rates will vary based on usage and customer meter size</vt:lpstr>
      <vt:lpstr>MRF Rate Impacts: Rates will vary based on usage and customer meter size</vt:lpstr>
      <vt:lpstr>Commercial Rate Impacts: Rates will vary based on usage and customer meter size</vt:lpstr>
      <vt:lpstr>SFR Rate Impacts: Rates will vary based on usage and customer meter size</vt:lpstr>
      <vt:lpstr>PowerPoint Presentation</vt:lpstr>
      <vt:lpstr>PowerPoint Presentation</vt:lpstr>
      <vt:lpstr>Falling Water Demands: Significantly impacts the City’s ability to fund operations and maintain existing rate levels</vt:lpstr>
      <vt:lpstr>Revenue Impacts: Existing 3 tier design leaves the City susceptible to changes in demands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Pierce Rossum</dc:creator>
  <cp:lastModifiedBy>Rendina, Tom</cp:lastModifiedBy>
  <cp:revision>1194</cp:revision>
  <cp:lastPrinted>2016-03-18T20:21:04Z</cp:lastPrinted>
  <dcterms:created xsi:type="dcterms:W3CDTF">2011-08-25T16:46:39Z</dcterms:created>
  <dcterms:modified xsi:type="dcterms:W3CDTF">2017-09-20T00:15:39Z</dcterms:modified>
</cp:coreProperties>
</file>