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10" r:id="rId1"/>
  </p:sldMasterIdLst>
  <p:notesMasterIdLst>
    <p:notesMasterId r:id="rId63"/>
  </p:notesMasterIdLst>
  <p:handoutMasterIdLst>
    <p:handoutMasterId r:id="rId64"/>
  </p:handoutMasterIdLst>
  <p:sldIdLst>
    <p:sldId id="1382" r:id="rId2"/>
    <p:sldId id="1394" r:id="rId3"/>
    <p:sldId id="1441" r:id="rId4"/>
    <p:sldId id="1388" r:id="rId5"/>
    <p:sldId id="1445" r:id="rId6"/>
    <p:sldId id="1386" r:id="rId7"/>
    <p:sldId id="1384" r:id="rId8"/>
    <p:sldId id="1385" r:id="rId9"/>
    <p:sldId id="1446" r:id="rId10"/>
    <p:sldId id="1449" r:id="rId11"/>
    <p:sldId id="1457" r:id="rId12"/>
    <p:sldId id="1453" r:id="rId13"/>
    <p:sldId id="1452" r:id="rId14"/>
    <p:sldId id="1458" r:id="rId15"/>
    <p:sldId id="1440" r:id="rId16"/>
    <p:sldId id="1448" r:id="rId17"/>
    <p:sldId id="1456" r:id="rId18"/>
    <p:sldId id="1455" r:id="rId19"/>
    <p:sldId id="1395" r:id="rId20"/>
    <p:sldId id="1396" r:id="rId21"/>
    <p:sldId id="1397" r:id="rId22"/>
    <p:sldId id="1398" r:id="rId23"/>
    <p:sldId id="1399" r:id="rId24"/>
    <p:sldId id="1400" r:id="rId25"/>
    <p:sldId id="1401" r:id="rId26"/>
    <p:sldId id="1402" r:id="rId27"/>
    <p:sldId id="1403" r:id="rId28"/>
    <p:sldId id="1404" r:id="rId29"/>
    <p:sldId id="1405" r:id="rId30"/>
    <p:sldId id="1406" r:id="rId31"/>
    <p:sldId id="1407" r:id="rId32"/>
    <p:sldId id="1408" r:id="rId33"/>
    <p:sldId id="1409" r:id="rId34"/>
    <p:sldId id="1410" r:id="rId35"/>
    <p:sldId id="1411" r:id="rId36"/>
    <p:sldId id="1412" r:id="rId37"/>
    <p:sldId id="1413" r:id="rId38"/>
    <p:sldId id="1414" r:id="rId39"/>
    <p:sldId id="1415" r:id="rId40"/>
    <p:sldId id="1416" r:id="rId41"/>
    <p:sldId id="1418" r:id="rId42"/>
    <p:sldId id="1419" r:id="rId43"/>
    <p:sldId id="1420" r:id="rId44"/>
    <p:sldId id="1421" r:id="rId45"/>
    <p:sldId id="1422" r:id="rId46"/>
    <p:sldId id="1423" r:id="rId47"/>
    <p:sldId id="1424" r:id="rId48"/>
    <p:sldId id="1425" r:id="rId49"/>
    <p:sldId id="1426" r:id="rId50"/>
    <p:sldId id="1427" r:id="rId51"/>
    <p:sldId id="1428" r:id="rId52"/>
    <p:sldId id="1429" r:id="rId53"/>
    <p:sldId id="1430" r:id="rId54"/>
    <p:sldId id="1431" r:id="rId55"/>
    <p:sldId id="1432" r:id="rId56"/>
    <p:sldId id="1433" r:id="rId57"/>
    <p:sldId id="1434" r:id="rId58"/>
    <p:sldId id="1435" r:id="rId59"/>
    <p:sldId id="1436" r:id="rId60"/>
    <p:sldId id="1437" r:id="rId61"/>
    <p:sldId id="1438" r:id="rId6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meron" initials="C" lastIdx="5" clrIdx="0"/>
  <p:cmAuthor id="1" name="Robert Grantham" initials="RG" lastIdx="2" clrIdx="1">
    <p:extLst>
      <p:ext uri="{19B8F6BF-5375-455C-9EA6-DF929625EA0E}">
        <p15:presenceInfo xmlns:p15="http://schemas.microsoft.com/office/powerpoint/2012/main" userId="Robert Grantham" providerId="None"/>
      </p:ext>
    </p:extLst>
  </p:cmAuthor>
  <p:cmAuthor id="2" name="Pierce Rossum" initials="PR" lastIdx="1" clrIdx="2">
    <p:extLst>
      <p:ext uri="{19B8F6BF-5375-455C-9EA6-DF929625EA0E}">
        <p15:presenceInfo xmlns:p15="http://schemas.microsoft.com/office/powerpoint/2012/main" userId="Pierce Rossum" providerId="None"/>
      </p:ext>
    </p:extLst>
  </p:cmAuthor>
  <p:cmAuthor id="3" name="Mark Panny" initials="MP" lastIdx="11" clrIdx="3">
    <p:extLst>
      <p:ext uri="{19B8F6BF-5375-455C-9EA6-DF929625EA0E}">
        <p15:presenceInfo xmlns:p15="http://schemas.microsoft.com/office/powerpoint/2012/main" userId="S-1-5-21-3661417239-1931862686-1323978479-203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546A"/>
    <a:srgbClr val="DEEBF7"/>
    <a:srgbClr val="000000"/>
    <a:srgbClr val="D6DCE5"/>
    <a:srgbClr val="4472C4"/>
    <a:srgbClr val="345DA6"/>
    <a:srgbClr val="FC8522"/>
    <a:srgbClr val="5B9BD5"/>
    <a:srgbClr val="DC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0529" autoAdjust="0"/>
  </p:normalViewPr>
  <p:slideViewPr>
    <p:cSldViewPr snapToGrid="0">
      <p:cViewPr varScale="1">
        <p:scale>
          <a:sx n="63" d="100"/>
          <a:sy n="63" d="100"/>
        </p:scale>
        <p:origin x="86" y="427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38" y="102"/>
      </p:cViewPr>
      <p:guideLst/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an%20Clemente\San%20Clemente%20Rate%20Model%20-%20Draft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an%20Clemente\San%20Clemente%20Rate%20Model%20-%20Draft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an%20Clemente\San%20Clemente%20Rate%20Model%20-%20Draft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an%20Clemente\San%20Clemente%20Rate%20Model%20-%20Draft.xlsm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an%20Clemente\San%20Clemente%20Rate%20Model%20-%20Draft.xlsm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an%20Clemente\San%20Clemente%20Rate%20Model%20-%20Draft.xlsm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an%20Clemente\San%20Clemente%20Rate%20Model%20-%20Draft.xlsm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an%20Clemente\San%20Clemente%20Rate%20Model%20-%20Draft.xlsm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an%20Clemente\San%20Clemente%20Rate%20Model%20-%20Draft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an%20Clemente\San%20Clemente%20Rate%20Model%20-%20Draft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w_working\projectwise\prossum\d0492665\San%20Clemente%20Rate%20Model%20-%20Draft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an%20Clemente\San%20Clemente%20Rate%20Model%20-%20Draft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panny\Documents\Projects\Monte%20Vista\MVWD%20Rate%20Model%20October%206%20Draft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an%20Clemente\San%20Clemente%20Rate%20Model%20-%20Draft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an%20Clemente\San%20Clemente%20Rate%20Model%20-%20Draft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an%20Clemente\San%20Clemente%20Rate%20Model%20-%20Draft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Reserve Balances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Reserves!$D$10</c:f>
              <c:strCache>
                <c:ptCount val="1"/>
                <c:pt idx="0">
                  <c:v> Water Operating Fund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Reserves!$E$6:$O$6</c:f>
              <c:numCache>
                <c:formatCode>"FYE"\ 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Reserves!$E$10:$O$10</c:f>
              <c:numCache>
                <c:formatCode>_(* #,##0_);_(* \(#,##0\);_(* "-"??_);_(@_)</c:formatCode>
                <c:ptCount val="5"/>
                <c:pt idx="0">
                  <c:v>50502.039862598525</c:v>
                </c:pt>
                <c:pt idx="1">
                  <c:v>938210.65073693625</c:v>
                </c:pt>
                <c:pt idx="2">
                  <c:v>1757283.1488000001</c:v>
                </c:pt>
                <c:pt idx="3">
                  <c:v>1758280.7404800002</c:v>
                </c:pt>
                <c:pt idx="4">
                  <c:v>1811407.0579200005</c:v>
                </c:pt>
              </c:numCache>
              <c:extLst/>
            </c:numRef>
          </c:val>
        </c:ser>
        <c:ser>
          <c:idx val="2"/>
          <c:order val="1"/>
          <c:tx>
            <c:strRef>
              <c:f>Reserves!$D$11</c:f>
              <c:strCache>
                <c:ptCount val="1"/>
                <c:pt idx="0">
                  <c:v> Water Depreciation Reserve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Reserves!$E$6:$O$6</c:f>
              <c:numCache>
                <c:formatCode>"FYE"\ 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Reserves!$E$11:$O$11</c:f>
              <c:numCache>
                <c:formatCode>_(* #,##0_);_(* \(#,##0\);_(* "-"??_);_(@_)</c:formatCode>
                <c:ptCount val="5"/>
                <c:pt idx="0">
                  <c:v>2193328</c:v>
                </c:pt>
                <c:pt idx="1">
                  <c:v>2487748.0999999996</c:v>
                </c:pt>
                <c:pt idx="2">
                  <c:v>3437767.9601853462</c:v>
                </c:pt>
                <c:pt idx="3">
                  <c:v>4144543.2133330349</c:v>
                </c:pt>
                <c:pt idx="4">
                  <c:v>5799169.6402978459</c:v>
                </c:pt>
              </c:numCache>
              <c:extLst/>
            </c:numRef>
          </c:val>
        </c:ser>
        <c:ser>
          <c:idx val="4"/>
          <c:order val="3"/>
          <c:tx>
            <c:strRef>
              <c:f>Reserves!$D$13</c:f>
              <c:strCache>
                <c:ptCount val="1"/>
                <c:pt idx="0">
                  <c:v> Other Reserves 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Reserves!$E$6:$O$6</c:f>
              <c:numCache>
                <c:formatCode>"FYE"\ 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Reserves!$E$13:$O$13</c:f>
              <c:numCache>
                <c:formatCode>_(* #,##0_);_(* \(#,##0\);_(* "-"??_);_(@_)</c:formatCode>
                <c:ptCount val="5"/>
                <c:pt idx="0">
                  <c:v>1600000</c:v>
                </c:pt>
                <c:pt idx="1">
                  <c:v>1250000</c:v>
                </c:pt>
                <c:pt idx="2">
                  <c:v>900000</c:v>
                </c:pt>
                <c:pt idx="3">
                  <c:v>900000</c:v>
                </c:pt>
                <c:pt idx="4">
                  <c:v>900000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55212232"/>
        <c:axId val="255212624"/>
        <c:extLst>
          <c:ext xmlns:c15="http://schemas.microsoft.com/office/drawing/2012/chart" uri="{02D57815-91ED-43cb-92C2-25804820EDAC}">
            <c15:filteredBar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Reserves!$D$12</c15:sqref>
                        </c15:formulaRef>
                      </c:ext>
                    </c:extLst>
                    <c:strCache>
                      <c:ptCount val="1"/>
                      <c:pt idx="0">
                        <c:v> Water Acreage Reserve 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Reserves!$E$6:$O$6</c15:sqref>
                        </c15:formulaRef>
                      </c:ext>
                    </c:extLst>
                    <c:numCache>
                      <c:formatCode>"FYE"\ General</c:formatCode>
                      <c:ptCount val="5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Reserves!$E$12:$O$12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"/>
                      <c:pt idx="0">
                        <c:v>1000</c:v>
                      </c:pt>
                      <c:pt idx="1">
                        <c:v>2000</c:v>
                      </c:pt>
                      <c:pt idx="2">
                        <c:v>3000</c:v>
                      </c:pt>
                      <c:pt idx="3">
                        <c:v>4000</c:v>
                      </c:pt>
                      <c:pt idx="4">
                        <c:v>5000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Reserves!$D$14</c15:sqref>
                        </c15:formulaRef>
                      </c:ext>
                    </c:extLst>
                    <c:strCache>
                      <c:ptCount val="1"/>
                      <c:pt idx="0">
                        <c:v> -   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Reserves!$E$6:$O$6</c15:sqref>
                        </c15:formulaRef>
                      </c:ext>
                    </c:extLst>
                    <c:numCache>
                      <c:formatCode>"FYE"\ General</c:formatCode>
                      <c:ptCount val="5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Reserves!$E$14:$O$14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Reserves!$D$15</c15:sqref>
                        </c15:formulaRef>
                      </c:ext>
                    </c:extLst>
                    <c:strCache>
                      <c:ptCount val="1"/>
                      <c:pt idx="0">
                        <c:v> -   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Reserves!$E$6:$O$6</c15:sqref>
                        </c15:formulaRef>
                      </c:ext>
                    </c:extLst>
                    <c:numCache>
                      <c:formatCode>"FYE"\ General</c:formatCode>
                      <c:ptCount val="5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Reserves!$E$15:$O$15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0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Reserves!$D$16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Reserves!$E$6:$O$6</c15:sqref>
                        </c15:formulaRef>
                      </c:ext>
                    </c:extLst>
                    <c:numCache>
                      <c:formatCode>"FYE"\ General</c:formatCode>
                      <c:ptCount val="5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Reserves!$E$16:$O$16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lineChart>
        <c:grouping val="standard"/>
        <c:varyColors val="0"/>
        <c:ser>
          <c:idx val="7"/>
          <c:order val="7"/>
          <c:tx>
            <c:strRef>
              <c:f>Reserves!$D$17</c:f>
              <c:strCache>
                <c:ptCount val="1"/>
                <c:pt idx="0">
                  <c:v>Total Reserves</c:v>
                </c:pt>
              </c:strCache>
            </c:strRef>
          </c:tx>
          <c:spPr>
            <a:ln w="508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Reserves!$E$6:$O$6</c:f>
              <c:numCache>
                <c:formatCode>"FYE"\ 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Reserves!$E$17:$O$17</c:f>
              <c:numCache>
                <c:formatCode>"$"#,##0</c:formatCode>
                <c:ptCount val="5"/>
                <c:pt idx="0">
                  <c:v>3844830.0398625983</c:v>
                </c:pt>
                <c:pt idx="1">
                  <c:v>4677958.750736936</c:v>
                </c:pt>
                <c:pt idx="2">
                  <c:v>6098051.1089853458</c:v>
                </c:pt>
                <c:pt idx="3">
                  <c:v>6806823.953813035</c:v>
                </c:pt>
                <c:pt idx="4">
                  <c:v>8515576.6982178465</c:v>
                </c:pt>
              </c:numCache>
              <c:extLst/>
            </c:numRef>
          </c:val>
          <c:smooth val="0"/>
        </c:ser>
        <c:ser>
          <c:idx val="8"/>
          <c:order val="8"/>
          <c:tx>
            <c:strRef>
              <c:f>Reserves!$D$18</c:f>
              <c:strCache>
                <c:ptCount val="1"/>
                <c:pt idx="0">
                  <c:v>Fund Target Max</c:v>
                </c:pt>
              </c:strCache>
              <c:extLst xmlns:c15="http://schemas.microsoft.com/office/drawing/2012/chart"/>
            </c:strRef>
          </c:tx>
          <c:spPr>
            <a:ln w="50800" cap="rnd">
              <a:solidFill>
                <a:schemeClr val="accent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Reserves!$E$6:$O$6</c:f>
              <c:numCache>
                <c:formatCode>"FYE"\ 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Reserves!$E$18:$O$18</c:f>
              <c:numCache>
                <c:formatCode>"$"#,##0</c:formatCode>
                <c:ptCount val="5"/>
                <c:pt idx="0">
                  <c:v>15929356.859999999</c:v>
                </c:pt>
                <c:pt idx="1">
                  <c:v>16276733.48</c:v>
                </c:pt>
                <c:pt idx="2">
                  <c:v>16451677.600000001</c:v>
                </c:pt>
                <c:pt idx="3">
                  <c:v>16455141.460000001</c:v>
                </c:pt>
                <c:pt idx="4">
                  <c:v>16639607.84</c:v>
                </c:pt>
              </c:numCache>
              <c:extLst/>
            </c:numRef>
          </c:val>
          <c:smooth val="0"/>
        </c:ser>
        <c:ser>
          <c:idx val="9"/>
          <c:order val="9"/>
          <c:tx>
            <c:strRef>
              <c:f>Reserves!$D$19</c:f>
              <c:strCache>
                <c:ptCount val="1"/>
                <c:pt idx="0">
                  <c:v>Fund Target Min</c:v>
                </c:pt>
              </c:strCache>
            </c:strRef>
          </c:tx>
          <c:spPr>
            <a:ln w="50800" cap="rnd">
              <a:solidFill>
                <a:schemeClr val="accent6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Reserves!$E$6:$O$6</c:f>
              <c:numCache>
                <c:formatCode>"FYE"\ 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Reserves!$E$19:$O$19</c:f>
              <c:numCache>
                <c:formatCode>"$"#,##0</c:formatCode>
                <c:ptCount val="5"/>
                <c:pt idx="0">
                  <c:v>9139045.6464000009</c:v>
                </c:pt>
                <c:pt idx="1">
                  <c:v>9222416.0351999998</c:v>
                </c:pt>
                <c:pt idx="2">
                  <c:v>9264402.6239999998</c:v>
                </c:pt>
                <c:pt idx="3">
                  <c:v>9265233.9504000004</c:v>
                </c:pt>
                <c:pt idx="4">
                  <c:v>9309505.8816</c:v>
                </c:pt>
              </c:numCache>
              <c:extLst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5212232"/>
        <c:axId val="255212624"/>
        <c:extLst/>
      </c:lineChart>
      <c:catAx>
        <c:axId val="255212232"/>
        <c:scaling>
          <c:orientation val="minMax"/>
        </c:scaling>
        <c:delete val="0"/>
        <c:axPos val="b"/>
        <c:numFmt formatCode="&quot;FYE&quot;\ 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212624"/>
        <c:crosses val="autoZero"/>
        <c:auto val="1"/>
        <c:lblAlgn val="ctr"/>
        <c:lblOffset val="100"/>
        <c:noMultiLvlLbl val="0"/>
      </c:catAx>
      <c:valAx>
        <c:axId val="25521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212232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360564114548264E-2"/>
          <c:y val="0.86750940222855644"/>
          <c:w val="0.97527887177090333"/>
          <c:h val="0.116617708474069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'Bill Impact COM'!$Y$6</c:f>
              <c:strCache>
                <c:ptCount val="1"/>
                <c:pt idx="0">
                  <c:v>Proposed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1"/>
              </a:solidFill>
              <a:round/>
            </a:ln>
            <a:effectLst/>
          </c:spPr>
          <c:invertIfNegative val="0"/>
          <c:dLbls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'Bill Impact COM'!$S$26:$S$46</c:f>
              <c:numCache>
                <c:formatCode>General</c:formatCode>
                <c:ptCount val="2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</c:numCache>
            </c:numRef>
          </c:cat>
          <c:val>
            <c:numRef>
              <c:f>'Bill Impact COM'!$Y$26:$Y$46</c:f>
              <c:numCache>
                <c:formatCode>"$"#,##0.00_);\("$"#,##0.00\)</c:formatCode>
                <c:ptCount val="21"/>
                <c:pt idx="0">
                  <c:v>149.69999999999999</c:v>
                </c:pt>
                <c:pt idx="1">
                  <c:v>153.69999999999999</c:v>
                </c:pt>
                <c:pt idx="2">
                  <c:v>157.69999999999999</c:v>
                </c:pt>
                <c:pt idx="3">
                  <c:v>161.69999999999999</c:v>
                </c:pt>
                <c:pt idx="4">
                  <c:v>165.7</c:v>
                </c:pt>
                <c:pt idx="5">
                  <c:v>169.7</c:v>
                </c:pt>
                <c:pt idx="6">
                  <c:v>173.7</c:v>
                </c:pt>
                <c:pt idx="7">
                  <c:v>177.7</c:v>
                </c:pt>
                <c:pt idx="8">
                  <c:v>181.7</c:v>
                </c:pt>
                <c:pt idx="9">
                  <c:v>185.7</c:v>
                </c:pt>
                <c:pt idx="10">
                  <c:v>189.7</c:v>
                </c:pt>
                <c:pt idx="11">
                  <c:v>193.7</c:v>
                </c:pt>
                <c:pt idx="12">
                  <c:v>197.7</c:v>
                </c:pt>
                <c:pt idx="13">
                  <c:v>201.7</c:v>
                </c:pt>
                <c:pt idx="14">
                  <c:v>205.7</c:v>
                </c:pt>
                <c:pt idx="15">
                  <c:v>209.7</c:v>
                </c:pt>
                <c:pt idx="16">
                  <c:v>213.7</c:v>
                </c:pt>
                <c:pt idx="17">
                  <c:v>217.7</c:v>
                </c:pt>
                <c:pt idx="18">
                  <c:v>221.7</c:v>
                </c:pt>
                <c:pt idx="19">
                  <c:v>225.7</c:v>
                </c:pt>
                <c:pt idx="20">
                  <c:v>229.7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0249200"/>
        <c:axId val="360249592"/>
      </c:barChart>
      <c:lineChart>
        <c:grouping val="standard"/>
        <c:varyColors val="0"/>
        <c:ser>
          <c:idx val="0"/>
          <c:order val="1"/>
          <c:tx>
            <c:strRef>
              <c:f>'Bill Impact COM'!$X$6</c:f>
              <c:strCache>
                <c:ptCount val="1"/>
                <c:pt idx="0">
                  <c:v>Existing</c:v>
                </c:pt>
              </c:strCache>
            </c:strRef>
          </c:tx>
          <c:spPr>
            <a:ln w="158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10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'Bill Impact COM'!$S$26:$S$46</c:f>
              <c:numCache>
                <c:formatCode>General</c:formatCode>
                <c:ptCount val="2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</c:numCache>
            </c:numRef>
          </c:cat>
          <c:val>
            <c:numRef>
              <c:f>'Bill Impact COM'!$X$26:$X$46</c:f>
              <c:numCache>
                <c:formatCode>"$"#,##0.00_);\("$"#,##0.00\)</c:formatCode>
                <c:ptCount val="21"/>
                <c:pt idx="0">
                  <c:v>138.72999999999999</c:v>
                </c:pt>
                <c:pt idx="1">
                  <c:v>142.72999999999999</c:v>
                </c:pt>
                <c:pt idx="2">
                  <c:v>146.72999999999999</c:v>
                </c:pt>
                <c:pt idx="3">
                  <c:v>150.72999999999999</c:v>
                </c:pt>
                <c:pt idx="4">
                  <c:v>154.72999999999999</c:v>
                </c:pt>
                <c:pt idx="5">
                  <c:v>158.72999999999999</c:v>
                </c:pt>
                <c:pt idx="6">
                  <c:v>162.72999999999999</c:v>
                </c:pt>
                <c:pt idx="7">
                  <c:v>166.73</c:v>
                </c:pt>
                <c:pt idx="8">
                  <c:v>170.73</c:v>
                </c:pt>
                <c:pt idx="9">
                  <c:v>174.73</c:v>
                </c:pt>
                <c:pt idx="10">
                  <c:v>178.73</c:v>
                </c:pt>
                <c:pt idx="11">
                  <c:v>182.73</c:v>
                </c:pt>
                <c:pt idx="12">
                  <c:v>186.73</c:v>
                </c:pt>
                <c:pt idx="13">
                  <c:v>190.73</c:v>
                </c:pt>
                <c:pt idx="14">
                  <c:v>194.73</c:v>
                </c:pt>
                <c:pt idx="15">
                  <c:v>198.73</c:v>
                </c:pt>
                <c:pt idx="16">
                  <c:v>202.73</c:v>
                </c:pt>
                <c:pt idx="17">
                  <c:v>206.73</c:v>
                </c:pt>
                <c:pt idx="18">
                  <c:v>210.73</c:v>
                </c:pt>
                <c:pt idx="19">
                  <c:v>214.73</c:v>
                </c:pt>
                <c:pt idx="20">
                  <c:v>218.73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249200"/>
        <c:axId val="360249592"/>
      </c:lineChart>
      <c:catAx>
        <c:axId val="360249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Monthly Usage</a:t>
                </a:r>
                <a:r>
                  <a:rPr lang="en-US" baseline="0" dirty="0" smtClean="0"/>
                  <a:t> (</a:t>
                </a:r>
                <a:r>
                  <a:rPr lang="en-US" baseline="0" dirty="0" err="1" smtClean="0"/>
                  <a:t>CCF</a:t>
                </a:r>
                <a:r>
                  <a:rPr lang="en-US" baseline="0" dirty="0" smtClean="0"/>
                  <a:t>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249592"/>
        <c:crosses val="autoZero"/>
        <c:auto val="1"/>
        <c:lblAlgn val="ctr"/>
        <c:lblOffset val="100"/>
        <c:noMultiLvlLbl val="0"/>
      </c:catAx>
      <c:valAx>
        <c:axId val="360249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Monthly Bill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24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'Bill Impact Irr'!$T$12</c:f>
              <c:strCache>
                <c:ptCount val="1"/>
                <c:pt idx="0">
                  <c:v>Proposed - Uniform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'Bill Impact Irr'!$S$13:$S$57</c:f>
              <c:numCache>
                <c:formatCode>General</c:formatCode>
                <c:ptCount val="4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</c:numCache>
            </c:numRef>
          </c:cat>
          <c:val>
            <c:numRef>
              <c:f>'Bill Impact Irr'!$T$13:$T$57</c:f>
              <c:numCache>
                <c:formatCode>_("$"* #,##0.00_);_("$"* \(#,##0.00\);_("$"* "-"??_);_(@_)</c:formatCode>
                <c:ptCount val="45"/>
                <c:pt idx="0">
                  <c:v>74.31</c:v>
                </c:pt>
                <c:pt idx="1">
                  <c:v>78.92</c:v>
                </c:pt>
                <c:pt idx="2">
                  <c:v>83.53</c:v>
                </c:pt>
                <c:pt idx="3">
                  <c:v>88.14</c:v>
                </c:pt>
                <c:pt idx="4">
                  <c:v>92.75</c:v>
                </c:pt>
                <c:pt idx="5">
                  <c:v>97.36</c:v>
                </c:pt>
                <c:pt idx="6">
                  <c:v>101.97</c:v>
                </c:pt>
                <c:pt idx="7">
                  <c:v>106.58</c:v>
                </c:pt>
                <c:pt idx="8">
                  <c:v>111.19</c:v>
                </c:pt>
                <c:pt idx="9">
                  <c:v>115.8</c:v>
                </c:pt>
                <c:pt idx="10">
                  <c:v>120.41</c:v>
                </c:pt>
                <c:pt idx="11">
                  <c:v>125.02</c:v>
                </c:pt>
                <c:pt idx="12">
                  <c:v>129.63</c:v>
                </c:pt>
                <c:pt idx="13">
                  <c:v>134.24</c:v>
                </c:pt>
                <c:pt idx="14">
                  <c:v>138.85</c:v>
                </c:pt>
                <c:pt idx="15">
                  <c:v>143.45999999999998</c:v>
                </c:pt>
                <c:pt idx="16">
                  <c:v>148.07</c:v>
                </c:pt>
                <c:pt idx="17">
                  <c:v>152.68</c:v>
                </c:pt>
                <c:pt idx="18">
                  <c:v>157.29</c:v>
                </c:pt>
                <c:pt idx="19">
                  <c:v>161.89999999999998</c:v>
                </c:pt>
                <c:pt idx="20">
                  <c:v>166.51</c:v>
                </c:pt>
                <c:pt idx="21">
                  <c:v>171.12</c:v>
                </c:pt>
                <c:pt idx="22">
                  <c:v>175.73</c:v>
                </c:pt>
                <c:pt idx="23">
                  <c:v>180.33999999999997</c:v>
                </c:pt>
                <c:pt idx="24">
                  <c:v>184.95</c:v>
                </c:pt>
                <c:pt idx="25">
                  <c:v>189.56</c:v>
                </c:pt>
                <c:pt idx="26">
                  <c:v>194.17</c:v>
                </c:pt>
                <c:pt idx="27">
                  <c:v>198.77999999999997</c:v>
                </c:pt>
                <c:pt idx="28">
                  <c:v>203.39</c:v>
                </c:pt>
                <c:pt idx="29">
                  <c:v>208</c:v>
                </c:pt>
                <c:pt idx="30">
                  <c:v>212.60999999999996</c:v>
                </c:pt>
                <c:pt idx="31">
                  <c:v>217.21999999999997</c:v>
                </c:pt>
                <c:pt idx="32">
                  <c:v>221.82999999999998</c:v>
                </c:pt>
                <c:pt idx="33">
                  <c:v>226.44</c:v>
                </c:pt>
                <c:pt idx="34">
                  <c:v>231.04999999999995</c:v>
                </c:pt>
                <c:pt idx="35">
                  <c:v>235.65999999999997</c:v>
                </c:pt>
                <c:pt idx="36">
                  <c:v>240.26999999999998</c:v>
                </c:pt>
                <c:pt idx="37">
                  <c:v>244.88</c:v>
                </c:pt>
                <c:pt idx="38">
                  <c:v>249.48999999999995</c:v>
                </c:pt>
                <c:pt idx="39">
                  <c:v>254.09999999999997</c:v>
                </c:pt>
                <c:pt idx="40">
                  <c:v>258.70999999999998</c:v>
                </c:pt>
                <c:pt idx="41">
                  <c:v>263.32</c:v>
                </c:pt>
                <c:pt idx="42">
                  <c:v>267.92999999999995</c:v>
                </c:pt>
                <c:pt idx="43">
                  <c:v>272.53999999999996</c:v>
                </c:pt>
                <c:pt idx="44">
                  <c:v>277.14999999999998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60250376"/>
        <c:axId val="360250768"/>
        <c:extLst/>
      </c:barChart>
      <c:lineChart>
        <c:grouping val="standard"/>
        <c:varyColors val="0"/>
        <c:ser>
          <c:idx val="1"/>
          <c:order val="1"/>
          <c:tx>
            <c:strRef>
              <c:f>'Bill Impact Irr'!$U$12</c:f>
              <c:strCache>
                <c:ptCount val="1"/>
                <c:pt idx="0">
                  <c:v>Existing - Winter</c:v>
                </c:pt>
              </c:strCache>
            </c:strRef>
          </c:tx>
          <c:spPr>
            <a:ln w="15875" cap="rnd">
              <a:noFill/>
              <a:round/>
            </a:ln>
            <a:effectLst/>
          </c:spPr>
          <c:marker>
            <c:symbol val="circle"/>
            <c:size val="1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marker>
          <c:cat>
            <c:numRef>
              <c:f>'Bill Impact Irr'!$S$13:$S$57</c:f>
              <c:numCache>
                <c:formatCode>General</c:formatCode>
                <c:ptCount val="4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</c:numCache>
            </c:numRef>
          </c:cat>
          <c:val>
            <c:numRef>
              <c:f>'Bill Impact Irr'!$U$13:$U$57</c:f>
              <c:numCache>
                <c:formatCode>_("$"* #,##0.00_);_("$"* \(#,##0.00\);_("$"* "-"??_);_(@_)</c:formatCode>
                <c:ptCount val="45"/>
                <c:pt idx="0">
                  <c:v>61.589999999999996</c:v>
                </c:pt>
                <c:pt idx="1">
                  <c:v>64.45</c:v>
                </c:pt>
                <c:pt idx="2">
                  <c:v>67.31</c:v>
                </c:pt>
                <c:pt idx="3">
                  <c:v>70.17</c:v>
                </c:pt>
                <c:pt idx="4">
                  <c:v>73.03</c:v>
                </c:pt>
                <c:pt idx="5">
                  <c:v>77.709999999999994</c:v>
                </c:pt>
                <c:pt idx="6">
                  <c:v>82.389999999999986</c:v>
                </c:pt>
                <c:pt idx="7">
                  <c:v>87.07</c:v>
                </c:pt>
                <c:pt idx="8">
                  <c:v>91.75</c:v>
                </c:pt>
                <c:pt idx="9">
                  <c:v>96.429999999999993</c:v>
                </c:pt>
                <c:pt idx="10">
                  <c:v>101.10999999999999</c:v>
                </c:pt>
                <c:pt idx="11">
                  <c:v>105.78999999999999</c:v>
                </c:pt>
                <c:pt idx="12">
                  <c:v>110.47</c:v>
                </c:pt>
                <c:pt idx="13">
                  <c:v>115.14999999999999</c:v>
                </c:pt>
                <c:pt idx="14">
                  <c:v>119.82999999999998</c:v>
                </c:pt>
                <c:pt idx="15">
                  <c:v>124.50999999999999</c:v>
                </c:pt>
                <c:pt idx="16">
                  <c:v>129.19</c:v>
                </c:pt>
                <c:pt idx="17">
                  <c:v>133.87</c:v>
                </c:pt>
                <c:pt idx="18">
                  <c:v>138.54999999999998</c:v>
                </c:pt>
                <c:pt idx="19">
                  <c:v>148.60999999999999</c:v>
                </c:pt>
                <c:pt idx="20">
                  <c:v>158.66999999999999</c:v>
                </c:pt>
                <c:pt idx="21">
                  <c:v>168.73</c:v>
                </c:pt>
                <c:pt idx="22">
                  <c:v>178.79</c:v>
                </c:pt>
                <c:pt idx="23">
                  <c:v>188.85</c:v>
                </c:pt>
                <c:pt idx="24">
                  <c:v>198.91</c:v>
                </c:pt>
                <c:pt idx="25">
                  <c:v>208.97</c:v>
                </c:pt>
                <c:pt idx="26">
                  <c:v>219.03</c:v>
                </c:pt>
                <c:pt idx="27">
                  <c:v>229.09</c:v>
                </c:pt>
                <c:pt idx="28">
                  <c:v>239.15</c:v>
                </c:pt>
                <c:pt idx="29">
                  <c:v>249.21</c:v>
                </c:pt>
                <c:pt idx="30">
                  <c:v>259.27</c:v>
                </c:pt>
                <c:pt idx="31">
                  <c:v>269.33</c:v>
                </c:pt>
                <c:pt idx="32">
                  <c:v>279.39</c:v>
                </c:pt>
                <c:pt idx="33">
                  <c:v>289.45</c:v>
                </c:pt>
                <c:pt idx="34">
                  <c:v>299.51</c:v>
                </c:pt>
                <c:pt idx="35">
                  <c:v>309.57</c:v>
                </c:pt>
                <c:pt idx="36">
                  <c:v>319.63</c:v>
                </c:pt>
                <c:pt idx="37">
                  <c:v>329.69000000000005</c:v>
                </c:pt>
                <c:pt idx="38">
                  <c:v>339.75</c:v>
                </c:pt>
                <c:pt idx="39">
                  <c:v>349.81000000000006</c:v>
                </c:pt>
                <c:pt idx="40">
                  <c:v>359.87</c:v>
                </c:pt>
                <c:pt idx="41">
                  <c:v>369.93000000000006</c:v>
                </c:pt>
                <c:pt idx="42">
                  <c:v>379.99</c:v>
                </c:pt>
                <c:pt idx="43">
                  <c:v>390.05</c:v>
                </c:pt>
                <c:pt idx="44">
                  <c:v>400.11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'Bill Impact Irr'!$V$12</c:f>
              <c:strCache>
                <c:ptCount val="1"/>
                <c:pt idx="0">
                  <c:v>Existing - Summer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marker>
          <c:cat>
            <c:numRef>
              <c:f>'Bill Impact Irr'!$S$13:$S$57</c:f>
              <c:numCache>
                <c:formatCode>General</c:formatCode>
                <c:ptCount val="4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</c:numCache>
            </c:numRef>
          </c:cat>
          <c:val>
            <c:numRef>
              <c:f>'Bill Impact Irr'!$V$13:$V$57</c:f>
              <c:numCache>
                <c:formatCode>_("$"* #,##0.00_);_("$"* \(#,##0.00\);_("$"* "-"??_);_(@_)</c:formatCode>
                <c:ptCount val="45"/>
                <c:pt idx="0">
                  <c:v>61.589999999999996</c:v>
                </c:pt>
                <c:pt idx="1">
                  <c:v>64.45</c:v>
                </c:pt>
                <c:pt idx="2">
                  <c:v>67.31</c:v>
                </c:pt>
                <c:pt idx="3">
                  <c:v>70.17</c:v>
                </c:pt>
                <c:pt idx="4">
                  <c:v>73.03</c:v>
                </c:pt>
                <c:pt idx="5">
                  <c:v>75.89</c:v>
                </c:pt>
                <c:pt idx="6">
                  <c:v>78.75</c:v>
                </c:pt>
                <c:pt idx="7">
                  <c:v>81.61</c:v>
                </c:pt>
                <c:pt idx="8">
                  <c:v>84.47</c:v>
                </c:pt>
                <c:pt idx="9">
                  <c:v>89.149999999999991</c:v>
                </c:pt>
                <c:pt idx="10">
                  <c:v>93.829999999999984</c:v>
                </c:pt>
                <c:pt idx="11">
                  <c:v>98.509999999999991</c:v>
                </c:pt>
                <c:pt idx="12">
                  <c:v>103.19</c:v>
                </c:pt>
                <c:pt idx="13">
                  <c:v>107.87</c:v>
                </c:pt>
                <c:pt idx="14">
                  <c:v>112.54999999999998</c:v>
                </c:pt>
                <c:pt idx="15">
                  <c:v>117.22999999999999</c:v>
                </c:pt>
                <c:pt idx="16">
                  <c:v>121.91</c:v>
                </c:pt>
                <c:pt idx="17">
                  <c:v>126.59</c:v>
                </c:pt>
                <c:pt idx="18">
                  <c:v>131.26999999999998</c:v>
                </c:pt>
                <c:pt idx="19">
                  <c:v>135.94999999999999</c:v>
                </c:pt>
                <c:pt idx="20">
                  <c:v>140.63</c:v>
                </c:pt>
                <c:pt idx="21">
                  <c:v>145.31</c:v>
                </c:pt>
                <c:pt idx="22">
                  <c:v>149.98999999999998</c:v>
                </c:pt>
                <c:pt idx="23">
                  <c:v>154.66999999999999</c:v>
                </c:pt>
                <c:pt idx="24">
                  <c:v>159.35</c:v>
                </c:pt>
                <c:pt idx="25">
                  <c:v>164.03</c:v>
                </c:pt>
                <c:pt idx="26">
                  <c:v>168.70999999999998</c:v>
                </c:pt>
                <c:pt idx="27">
                  <c:v>173.39</c:v>
                </c:pt>
                <c:pt idx="28">
                  <c:v>178.07</c:v>
                </c:pt>
                <c:pt idx="29">
                  <c:v>182.75</c:v>
                </c:pt>
                <c:pt idx="30">
                  <c:v>187.42999999999998</c:v>
                </c:pt>
                <c:pt idx="31">
                  <c:v>192.10999999999999</c:v>
                </c:pt>
                <c:pt idx="32">
                  <c:v>196.79</c:v>
                </c:pt>
                <c:pt idx="33">
                  <c:v>201.47</c:v>
                </c:pt>
                <c:pt idx="34">
                  <c:v>206.14999999999998</c:v>
                </c:pt>
                <c:pt idx="35">
                  <c:v>210.82999999999998</c:v>
                </c:pt>
                <c:pt idx="36">
                  <c:v>215.51</c:v>
                </c:pt>
                <c:pt idx="37">
                  <c:v>225.57</c:v>
                </c:pt>
                <c:pt idx="38">
                  <c:v>235.63</c:v>
                </c:pt>
                <c:pt idx="39">
                  <c:v>245.69</c:v>
                </c:pt>
                <c:pt idx="40">
                  <c:v>255.75</c:v>
                </c:pt>
                <c:pt idx="41">
                  <c:v>265.81</c:v>
                </c:pt>
                <c:pt idx="42">
                  <c:v>275.87</c:v>
                </c:pt>
                <c:pt idx="43">
                  <c:v>285.93</c:v>
                </c:pt>
                <c:pt idx="44">
                  <c:v>295.99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250376"/>
        <c:axId val="360250768"/>
      </c:lineChart>
      <c:catAx>
        <c:axId val="360250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Monthly Usage (</a:t>
                </a:r>
                <a:r>
                  <a:rPr lang="en-US" dirty="0" err="1" smtClean="0"/>
                  <a:t>CCF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250768"/>
        <c:crosses val="autoZero"/>
        <c:auto val="1"/>
        <c:lblAlgn val="ctr"/>
        <c:lblOffset val="100"/>
        <c:noMultiLvlLbl val="0"/>
      </c:catAx>
      <c:valAx>
        <c:axId val="36025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Monthly Bill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250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SFR Revenue by Tier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6975308641975308E-2"/>
          <c:y val="0.17620964046160897"/>
          <c:w val="0.96604938271604934"/>
          <c:h val="0.719848768903887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'Presentation Graphics'!$B$10</c:f>
              <c:strCache>
                <c:ptCount val="1"/>
                <c:pt idx="0">
                  <c:v>Tier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'Presentation Graphics'!$I$9:$K$9</c:f>
              <c:strCache>
                <c:ptCount val="3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</c:strCache>
            </c:strRef>
          </c:cat>
          <c:val>
            <c:numRef>
              <c:f>'Presentation Graphics'!$I$10:$K$10</c:f>
              <c:numCache>
                <c:formatCode>_("$"* #,##0_);_("$"* \(#,##0\);_("$"* "-"??_);_(@_)</c:formatCode>
                <c:ptCount val="3"/>
                <c:pt idx="0">
                  <c:v>2148935.35</c:v>
                </c:pt>
                <c:pt idx="1">
                  <c:v>2116669.5</c:v>
                </c:pt>
                <c:pt idx="2">
                  <c:v>2072785</c:v>
                </c:pt>
              </c:numCache>
            </c:numRef>
          </c:val>
        </c:ser>
        <c:ser>
          <c:idx val="1"/>
          <c:order val="1"/>
          <c:tx>
            <c:strRef>
              <c:f>'Presentation Graphics'!$B$11</c:f>
              <c:strCache>
                <c:ptCount val="1"/>
                <c:pt idx="0">
                  <c:v>Tier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'Presentation Graphics'!$I$9:$K$9</c:f>
              <c:strCache>
                <c:ptCount val="3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</c:strCache>
            </c:strRef>
          </c:cat>
          <c:val>
            <c:numRef>
              <c:f>'Presentation Graphics'!$I$11:$K$11</c:f>
              <c:numCache>
                <c:formatCode>_("$"* #,##0_);_("$"* \(#,##0\);_("$"* "-"??_);_(@_)</c:formatCode>
                <c:ptCount val="3"/>
                <c:pt idx="0">
                  <c:v>1312416.346153846</c:v>
                </c:pt>
                <c:pt idx="1">
                  <c:v>1079572.5</c:v>
                </c:pt>
                <c:pt idx="2">
                  <c:v>763981.91999999993</c:v>
                </c:pt>
              </c:numCache>
            </c:numRef>
          </c:val>
        </c:ser>
        <c:ser>
          <c:idx val="2"/>
          <c:order val="2"/>
          <c:tx>
            <c:strRef>
              <c:f>'Presentation Graphics'!$B$12</c:f>
              <c:strCache>
                <c:ptCount val="1"/>
                <c:pt idx="0">
                  <c:v>Tier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'Presentation Graphics'!$I$9:$K$9</c:f>
              <c:strCache>
                <c:ptCount val="3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</c:strCache>
            </c:strRef>
          </c:cat>
          <c:val>
            <c:numRef>
              <c:f>'Presentation Graphics'!$I$12:$K$12</c:f>
              <c:numCache>
                <c:formatCode>_("$"* #,##0_);_("$"* \(#,##0\);_("$"* "-"??_);_(@_)</c:formatCode>
                <c:ptCount val="3"/>
                <c:pt idx="0">
                  <c:v>1217031.1300000001</c:v>
                </c:pt>
                <c:pt idx="1">
                  <c:v>974852.69230769237</c:v>
                </c:pt>
                <c:pt idx="2">
                  <c:v>504408.4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61891840"/>
        <c:axId val="361892232"/>
      </c:barChart>
      <c:catAx>
        <c:axId val="361891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892232"/>
        <c:crosses val="autoZero"/>
        <c:auto val="1"/>
        <c:lblAlgn val="ctr"/>
        <c:lblOffset val="100"/>
        <c:noMultiLvlLbl val="0"/>
      </c:catAx>
      <c:valAx>
        <c:axId val="361892232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36189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91034801205405"/>
          <c:y val="9.6666666666666651E-2"/>
          <c:w val="0.3241793039758919"/>
          <c:h val="7.1606465858434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Expenditures vs Rate Collection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'MultiYr FA'!$V$6</c:f>
              <c:strCache>
                <c:ptCount val="1"/>
                <c:pt idx="0">
                  <c:v>Fixed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'MultiYr FA'!$U$7:$U$9</c:f>
              <c:strCache>
                <c:ptCount val="3"/>
                <c:pt idx="0">
                  <c:v>Expenditures</c:v>
                </c:pt>
                <c:pt idx="1">
                  <c:v>Existing 
Rate Collection</c:v>
                </c:pt>
                <c:pt idx="2">
                  <c:v>Modeled 
Rate Collection</c:v>
                </c:pt>
              </c:strCache>
            </c:strRef>
          </c:cat>
          <c:val>
            <c:numRef>
              <c:f>'MultiYr FA'!$V$7:$V$9</c:f>
              <c:numCache>
                <c:formatCode>0%</c:formatCode>
                <c:ptCount val="3"/>
                <c:pt idx="0">
                  <c:v>0.42038220888836181</c:v>
                </c:pt>
                <c:pt idx="1">
                  <c:v>0.23</c:v>
                </c:pt>
                <c:pt idx="2">
                  <c:v>0.314173281839356</c:v>
                </c:pt>
              </c:numCache>
            </c:numRef>
          </c:val>
        </c:ser>
        <c:ser>
          <c:idx val="1"/>
          <c:order val="1"/>
          <c:tx>
            <c:strRef>
              <c:f>'MultiYr FA'!$W$6</c:f>
              <c:strCache>
                <c:ptCount val="1"/>
                <c:pt idx="0">
                  <c:v>Variable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'MultiYr FA'!$U$7:$U$9</c:f>
              <c:strCache>
                <c:ptCount val="3"/>
                <c:pt idx="0">
                  <c:v>Expenditures</c:v>
                </c:pt>
                <c:pt idx="1">
                  <c:v>Existing 
Rate Collection</c:v>
                </c:pt>
                <c:pt idx="2">
                  <c:v>Modeled 
Rate Collection</c:v>
                </c:pt>
              </c:strCache>
            </c:strRef>
          </c:cat>
          <c:val>
            <c:numRef>
              <c:f>'MultiYr FA'!$W$7:$W$9</c:f>
              <c:numCache>
                <c:formatCode>0%</c:formatCode>
                <c:ptCount val="3"/>
                <c:pt idx="0">
                  <c:v>0.57961779111163825</c:v>
                </c:pt>
                <c:pt idx="1">
                  <c:v>0.77</c:v>
                </c:pt>
                <c:pt idx="2">
                  <c:v>0.25318594436384229</c:v>
                </c:pt>
              </c:numCache>
            </c:numRef>
          </c:val>
        </c:ser>
        <c:ser>
          <c:idx val="2"/>
          <c:order val="2"/>
          <c:tx>
            <c:strRef>
              <c:f>'MultiYr FA'!$X$6</c:f>
              <c:strCache>
                <c:ptCount val="1"/>
                <c:pt idx="0">
                  <c:v>Pass Through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'MultiYr FA'!$U$7:$U$9</c:f>
              <c:strCache>
                <c:ptCount val="3"/>
                <c:pt idx="0">
                  <c:v>Expenditures</c:v>
                </c:pt>
                <c:pt idx="1">
                  <c:v>Existing 
Rate Collection</c:v>
                </c:pt>
                <c:pt idx="2">
                  <c:v>Modeled 
Rate Collection</c:v>
                </c:pt>
              </c:strCache>
            </c:strRef>
          </c:cat>
          <c:val>
            <c:numRef>
              <c:f>'MultiYr FA'!$X$7:$X$9</c:f>
              <c:numCache>
                <c:formatCode>General</c:formatCode>
                <c:ptCount val="3"/>
                <c:pt idx="2" formatCode="0%">
                  <c:v>0.43264077379680166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61896936"/>
        <c:axId val="361896544"/>
      </c:barChart>
      <c:valAx>
        <c:axId val="3618965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61896936"/>
        <c:crosses val="autoZero"/>
        <c:crossBetween val="between"/>
      </c:valAx>
      <c:catAx>
        <c:axId val="361896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896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'Commodity Rates (d)'!$Y$8</c:f>
              <c:strCache>
                <c:ptCount val="1"/>
                <c:pt idx="0">
                  <c:v>Cost of Non-Peak Distribution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'Commodity Rates (d)'!$Z$7</c:f>
              <c:strCache>
                <c:ptCount val="1"/>
                <c:pt idx="0">
                  <c:v>Unit Cost ($/CCF)</c:v>
                </c:pt>
              </c:strCache>
            </c:strRef>
          </c:cat>
          <c:val>
            <c:numRef>
              <c:f>'Commodity Rates (d)'!$Z$8</c:f>
              <c:numCache>
                <c:formatCode>_("$"* #,##0.00_);_("$"* \(#,##0.00\);_("$"* "-"??_);_(@_)</c:formatCode>
                <c:ptCount val="1"/>
                <c:pt idx="0">
                  <c:v>1.23</c:v>
                </c:pt>
              </c:numCache>
            </c:numRef>
          </c:val>
        </c:ser>
        <c:ser>
          <c:idx val="1"/>
          <c:order val="1"/>
          <c:tx>
            <c:strRef>
              <c:f>'Commodity Rates (d)'!$Y$9</c:f>
              <c:strCache>
                <c:ptCount val="1"/>
                <c:pt idx="0">
                  <c:v>Cost of Peak Distribution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'Commodity Rates (d)'!$Z$7</c:f>
              <c:strCache>
                <c:ptCount val="1"/>
                <c:pt idx="0">
                  <c:v>Unit Cost ($/CCF)</c:v>
                </c:pt>
              </c:strCache>
            </c:strRef>
          </c:cat>
          <c:val>
            <c:numRef>
              <c:f>'Commodity Rates (d)'!$Z$9</c:f>
              <c:numCache>
                <c:formatCode>_("$"* #,##0.00_);_("$"* \(#,##0.00\);_("$"* "-"??_);_(@_)</c:formatCode>
                <c:ptCount val="1"/>
                <c:pt idx="0">
                  <c:v>0.86</c:v>
                </c:pt>
              </c:numCache>
            </c:numRef>
          </c:val>
        </c:ser>
        <c:ser>
          <c:idx val="2"/>
          <c:order val="2"/>
          <c:tx>
            <c:strRef>
              <c:f>'Commodity Rates (d)'!$Y$10</c:f>
              <c:strCache>
                <c:ptCount val="1"/>
                <c:pt idx="0">
                  <c:v>Cost of Water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'Commodity Rates (d)'!$Z$7</c:f>
              <c:strCache>
                <c:ptCount val="1"/>
                <c:pt idx="0">
                  <c:v>Unit Cost ($/CCF)</c:v>
                </c:pt>
              </c:strCache>
            </c:strRef>
          </c:cat>
          <c:val>
            <c:numRef>
              <c:f>'Commodity Rates (d)'!$Z$10</c:f>
              <c:numCache>
                <c:formatCode>_("$"* #,##0.00_);_("$"* \(#,##0.00\);_("$"* "-"??_);_(@_)</c:formatCode>
                <c:ptCount val="1"/>
                <c:pt idx="0">
                  <c:v>2.63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61558776"/>
        <c:axId val="361559168"/>
      </c:barChart>
      <c:catAx>
        <c:axId val="361558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559168"/>
        <c:crosses val="autoZero"/>
        <c:auto val="1"/>
        <c:lblAlgn val="ctr"/>
        <c:lblOffset val="100"/>
        <c:noMultiLvlLbl val="0"/>
      </c:catAx>
      <c:valAx>
        <c:axId val="361559168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361558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'MultiYr FA'!$V$6</c:f>
              <c:strCache>
                <c:ptCount val="1"/>
                <c:pt idx="0">
                  <c:v>Fixed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'MultiYr FA'!$U$7:$U$9</c:f>
              <c:strCache>
                <c:ptCount val="3"/>
                <c:pt idx="0">
                  <c:v>Expenditures</c:v>
                </c:pt>
                <c:pt idx="1">
                  <c:v>Existing 
Rate Collection</c:v>
                </c:pt>
                <c:pt idx="2">
                  <c:v>Modeled 
Rate Collection</c:v>
                </c:pt>
              </c:strCache>
              <c:extLst/>
            </c:strRef>
          </c:cat>
          <c:val>
            <c:numRef>
              <c:f>'MultiYr FA'!$V$7:$V$9</c:f>
              <c:numCache>
                <c:formatCode>0%</c:formatCode>
                <c:ptCount val="3"/>
                <c:pt idx="0">
                  <c:v>0.42038220888836181</c:v>
                </c:pt>
                <c:pt idx="1">
                  <c:v>0.23</c:v>
                </c:pt>
                <c:pt idx="2">
                  <c:v>0.314173281839356</c:v>
                </c:pt>
              </c:numCache>
              <c:extLst/>
            </c:numRef>
          </c:val>
        </c:ser>
        <c:ser>
          <c:idx val="1"/>
          <c:order val="1"/>
          <c:tx>
            <c:strRef>
              <c:f>'MultiYr FA'!$W$6</c:f>
              <c:strCache>
                <c:ptCount val="1"/>
                <c:pt idx="0">
                  <c:v>Variable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'MultiYr FA'!$U$7:$U$9</c:f>
              <c:strCache>
                <c:ptCount val="3"/>
                <c:pt idx="0">
                  <c:v>Expenditures</c:v>
                </c:pt>
                <c:pt idx="1">
                  <c:v>Existing 
Rate Collection</c:v>
                </c:pt>
                <c:pt idx="2">
                  <c:v>Modeled 
Rate Collection</c:v>
                </c:pt>
              </c:strCache>
              <c:extLst/>
            </c:strRef>
          </c:cat>
          <c:val>
            <c:numRef>
              <c:f>'MultiYr FA'!$W$7:$W$9</c:f>
              <c:numCache>
                <c:formatCode>0%</c:formatCode>
                <c:ptCount val="3"/>
                <c:pt idx="0">
                  <c:v>0.57961779111163825</c:v>
                </c:pt>
                <c:pt idx="1">
                  <c:v>0.77</c:v>
                </c:pt>
                <c:pt idx="2">
                  <c:v>0.25318594436384229</c:v>
                </c:pt>
              </c:numCache>
              <c:extLst/>
            </c:numRef>
          </c:val>
        </c:ser>
        <c:ser>
          <c:idx val="2"/>
          <c:order val="2"/>
          <c:tx>
            <c:strRef>
              <c:f>'MultiYr FA'!$X$6</c:f>
              <c:strCache>
                <c:ptCount val="1"/>
                <c:pt idx="0">
                  <c:v>Pass Through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'MultiYr FA'!$U$7:$U$9</c:f>
              <c:strCache>
                <c:ptCount val="3"/>
                <c:pt idx="0">
                  <c:v>Expenditures</c:v>
                </c:pt>
                <c:pt idx="1">
                  <c:v>Existing 
Rate Collection</c:v>
                </c:pt>
                <c:pt idx="2">
                  <c:v>Modeled 
Rate Collection</c:v>
                </c:pt>
              </c:strCache>
              <c:extLst/>
            </c:strRef>
          </c:cat>
          <c:val>
            <c:numRef>
              <c:f>'MultiYr FA'!$X$7:$X$9</c:f>
              <c:numCache>
                <c:formatCode>General</c:formatCode>
                <c:ptCount val="3"/>
                <c:pt idx="2" formatCode="0%">
                  <c:v>0.43264077379680166</c:v>
                </c:pt>
              </c:numCache>
              <c:extLst/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61560344"/>
        <c:axId val="361559952"/>
      </c:barChart>
      <c:valAx>
        <c:axId val="361559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61560344"/>
        <c:crosses val="autoZero"/>
        <c:crossBetween val="between"/>
      </c:valAx>
      <c:catAx>
        <c:axId val="361560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559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'Customer Acct, mtr, usage'!$F$154</c:f>
              <c:strCache>
                <c:ptCount val="1"/>
                <c:pt idx="0">
                  <c:v>Single Family Residential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'Customer Acct, mtr, usage'!$G$153:$S$153</c:f>
              <c:strCache>
                <c:ptCount val="13"/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  <c:pt idx="12">
                  <c:v>June</c:v>
                </c:pt>
              </c:strCache>
              <c:extLst/>
            </c:strRef>
          </c:cat>
          <c:val>
            <c:numRef>
              <c:f>'Customer Acct, mtr, usage'!$G$154:$S$154</c:f>
              <c:numCache>
                <c:formatCode>0%</c:formatCode>
                <c:ptCount val="13"/>
                <c:pt idx="1">
                  <c:v>0.39564746367575832</c:v>
                </c:pt>
                <c:pt idx="2">
                  <c:v>0.40323094570481777</c:v>
                </c:pt>
                <c:pt idx="3">
                  <c:v>0.39172826918174874</c:v>
                </c:pt>
                <c:pt idx="4">
                  <c:v>0.25500254906958952</c:v>
                </c:pt>
                <c:pt idx="5">
                  <c:v>0.13398547030333918</c:v>
                </c:pt>
                <c:pt idx="6">
                  <c:v>0.19992671424929909</c:v>
                </c:pt>
                <c:pt idx="7">
                  <c:v>0</c:v>
                </c:pt>
                <c:pt idx="8">
                  <c:v>5.5139561560030526E-2</c:v>
                </c:pt>
                <c:pt idx="9">
                  <c:v>8.7369360183533029E-2</c:v>
                </c:pt>
                <c:pt idx="10">
                  <c:v>0.25782245730308428</c:v>
                </c:pt>
                <c:pt idx="11">
                  <c:v>0.26658488401733371</c:v>
                </c:pt>
                <c:pt idx="12">
                  <c:v>0.5152625541677287</c:v>
                </c:pt>
              </c:numCache>
              <c:extLst/>
            </c:numRef>
          </c:val>
          <c:smooth val="0"/>
        </c:ser>
        <c:ser>
          <c:idx val="2"/>
          <c:order val="2"/>
          <c:tx>
            <c:strRef>
              <c:f>'Customer Acct, mtr, usage'!$F$156</c:f>
              <c:strCache>
                <c:ptCount val="1"/>
                <c:pt idx="0">
                  <c:v>Multi Family Residential 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'Customer Acct, mtr, usage'!$G$153:$S$153</c:f>
              <c:strCache>
                <c:ptCount val="13"/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  <c:pt idx="12">
                  <c:v>June</c:v>
                </c:pt>
              </c:strCache>
              <c:extLst/>
            </c:strRef>
          </c:cat>
          <c:val>
            <c:numRef>
              <c:f>'Customer Acct, mtr, usage'!$G$156:$S$156</c:f>
              <c:numCache>
                <c:formatCode>0%</c:formatCode>
                <c:ptCount val="13"/>
                <c:pt idx="1">
                  <c:v>0.24516566079566449</c:v>
                </c:pt>
                <c:pt idx="2">
                  <c:v>0.1921726813647</c:v>
                </c:pt>
                <c:pt idx="3">
                  <c:v>0.21548220224165537</c:v>
                </c:pt>
                <c:pt idx="4">
                  <c:v>5.3793570636778032E-2</c:v>
                </c:pt>
                <c:pt idx="5">
                  <c:v>0</c:v>
                </c:pt>
                <c:pt idx="6">
                  <c:v>0.1179332430102229</c:v>
                </c:pt>
                <c:pt idx="7">
                  <c:v>6.4847887670895332E-2</c:v>
                </c:pt>
                <c:pt idx="8">
                  <c:v>1.7489838650080136E-2</c:v>
                </c:pt>
                <c:pt idx="9">
                  <c:v>0.1012132035965021</c:v>
                </c:pt>
                <c:pt idx="10">
                  <c:v>0.11756373937677056</c:v>
                </c:pt>
                <c:pt idx="11">
                  <c:v>4.4217268136470089E-2</c:v>
                </c:pt>
                <c:pt idx="12">
                  <c:v>0.23485035102845186</c:v>
                </c:pt>
              </c:numCache>
              <c:extLst/>
            </c:numRef>
          </c:val>
          <c:smooth val="0"/>
        </c:ser>
        <c:ser>
          <c:idx val="4"/>
          <c:order val="4"/>
          <c:tx>
            <c:strRef>
              <c:f>'Customer Acct, mtr, usage'!$F$158</c:f>
              <c:strCache>
                <c:ptCount val="1"/>
                <c:pt idx="0">
                  <c:v>Commercial Potable</c:v>
                </c:pt>
              </c:strCache>
              <c:extLst xmlns:c15="http://schemas.microsoft.com/office/drawing/2012/chart"/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'Customer Acct, mtr, usage'!$G$153:$S$153</c:f>
              <c:strCache>
                <c:ptCount val="13"/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  <c:pt idx="12">
                  <c:v>June</c:v>
                </c:pt>
              </c:strCache>
              <c:extLst/>
            </c:strRef>
          </c:cat>
          <c:val>
            <c:numRef>
              <c:f>'Customer Acct, mtr, usage'!$G$158:$S$158</c:f>
              <c:numCache>
                <c:formatCode>0%</c:formatCode>
                <c:ptCount val="13"/>
                <c:pt idx="1">
                  <c:v>0.28422368818177901</c:v>
                </c:pt>
                <c:pt idx="2">
                  <c:v>0.30164273703272548</c:v>
                </c:pt>
                <c:pt idx="3">
                  <c:v>0.31082654249126884</c:v>
                </c:pt>
                <c:pt idx="4">
                  <c:v>0.17729487345319717</c:v>
                </c:pt>
                <c:pt idx="5">
                  <c:v>9.3045315396887096E-2</c:v>
                </c:pt>
                <c:pt idx="6">
                  <c:v>0.15258914327598849</c:v>
                </c:pt>
                <c:pt idx="7">
                  <c:v>0</c:v>
                </c:pt>
                <c:pt idx="8">
                  <c:v>3.8502996593799743E-2</c:v>
                </c:pt>
                <c:pt idx="9">
                  <c:v>0.16418747035743553</c:v>
                </c:pt>
                <c:pt idx="10">
                  <c:v>0.23162160996852488</c:v>
                </c:pt>
                <c:pt idx="11">
                  <c:v>0.19609364894580272</c:v>
                </c:pt>
                <c:pt idx="12">
                  <c:v>0.31910490234122357</c:v>
                </c:pt>
              </c:numCache>
              <c:extLst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561128"/>
        <c:axId val="36156152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'Customer Acct, mtr, usage'!$F$155</c15:sqref>
                        </c15:formulaRef>
                      </c:ext>
                    </c:extLst>
                    <c:strCache>
                      <c:ptCount val="1"/>
                      <c:pt idx="0">
                        <c:v>Single Family Residential - Large Lot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'Customer Acct, mtr, usage'!$G$153:$S$153</c15:sqref>
                        </c15:formulaRef>
                      </c:ext>
                    </c:extLst>
                    <c:strCache>
                      <c:ptCount val="13"/>
                      <c:pt idx="1">
                        <c:v>July</c:v>
                      </c:pt>
                      <c:pt idx="2">
                        <c:v>August</c:v>
                      </c:pt>
                      <c:pt idx="3">
                        <c:v>September</c:v>
                      </c:pt>
                      <c:pt idx="4">
                        <c:v>October</c:v>
                      </c:pt>
                      <c:pt idx="5">
                        <c:v>November</c:v>
                      </c:pt>
                      <c:pt idx="6">
                        <c:v>December</c:v>
                      </c:pt>
                      <c:pt idx="7">
                        <c:v>January</c:v>
                      </c:pt>
                      <c:pt idx="8">
                        <c:v>February</c:v>
                      </c:pt>
                      <c:pt idx="9">
                        <c:v>March</c:v>
                      </c:pt>
                      <c:pt idx="10">
                        <c:v>April</c:v>
                      </c:pt>
                      <c:pt idx="11">
                        <c:v>May</c:v>
                      </c:pt>
                      <c:pt idx="12">
                        <c:v>June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'Customer Acct, mtr, usage'!$G$155:$S$155</c15:sqref>
                        </c15:formulaRef>
                      </c:ext>
                    </c:extLst>
                    <c:numCache>
                      <c:formatCode>0%</c:formatCode>
                      <c:ptCount val="13"/>
                      <c:pt idx="1">
                        <c:v>0.77832357201335101</c:v>
                      </c:pt>
                      <c:pt idx="2">
                        <c:v>0.76881415706278733</c:v>
                      </c:pt>
                      <c:pt idx="3">
                        <c:v>0.73178411738774485</c:v>
                      </c:pt>
                      <c:pt idx="4">
                        <c:v>0.54417784495245303</c:v>
                      </c:pt>
                      <c:pt idx="5">
                        <c:v>0.346274954342213</c:v>
                      </c:pt>
                      <c:pt idx="6">
                        <c:v>0.3077334844763524</c:v>
                      </c:pt>
                      <c:pt idx="7">
                        <c:v>0</c:v>
                      </c:pt>
                      <c:pt idx="8">
                        <c:v>0.15873165816487189</c:v>
                      </c:pt>
                      <c:pt idx="9">
                        <c:v>0.17488506832923978</c:v>
                      </c:pt>
                      <c:pt idx="10">
                        <c:v>0.47408526985326538</c:v>
                      </c:pt>
                      <c:pt idx="11">
                        <c:v>0.52191573776686195</c:v>
                      </c:pt>
                      <c:pt idx="12">
                        <c:v>0.90207191888657978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'Customer Acct, mtr, usage'!$F$157</c15:sqref>
                        </c15:formulaRef>
                      </c:ext>
                    </c:extLst>
                    <c:strCache>
                      <c:ptCount val="1"/>
                      <c:pt idx="0">
                        <c:v>Multi Family Residential - Ind Meter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'Customer Acct, mtr, usage'!$G$153:$S$153</c15:sqref>
                        </c15:formulaRef>
                      </c:ext>
                    </c:extLst>
                    <c:strCache>
                      <c:ptCount val="13"/>
                      <c:pt idx="1">
                        <c:v>July</c:v>
                      </c:pt>
                      <c:pt idx="2">
                        <c:v>August</c:v>
                      </c:pt>
                      <c:pt idx="3">
                        <c:v>September</c:v>
                      </c:pt>
                      <c:pt idx="4">
                        <c:v>October</c:v>
                      </c:pt>
                      <c:pt idx="5">
                        <c:v>November</c:v>
                      </c:pt>
                      <c:pt idx="6">
                        <c:v>December</c:v>
                      </c:pt>
                      <c:pt idx="7">
                        <c:v>January</c:v>
                      </c:pt>
                      <c:pt idx="8">
                        <c:v>February</c:v>
                      </c:pt>
                      <c:pt idx="9">
                        <c:v>March</c:v>
                      </c:pt>
                      <c:pt idx="10">
                        <c:v>April</c:v>
                      </c:pt>
                      <c:pt idx="11">
                        <c:v>May</c:v>
                      </c:pt>
                      <c:pt idx="12">
                        <c:v>June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'Customer Acct, mtr, usage'!$G$157:$S$157</c15:sqref>
                        </c15:formulaRef>
                      </c:ext>
                    </c:extLst>
                    <c:numCache>
                      <c:formatCode>0%</c:formatCode>
                      <c:ptCount val="13"/>
                      <c:pt idx="1">
                        <c:v>0.24314969714450529</c:v>
                      </c:pt>
                      <c:pt idx="2">
                        <c:v>0.21344101528699166</c:v>
                      </c:pt>
                      <c:pt idx="3">
                        <c:v>0.18950100951831561</c:v>
                      </c:pt>
                      <c:pt idx="4">
                        <c:v>9.3740986443611174E-2</c:v>
                      </c:pt>
                      <c:pt idx="5">
                        <c:v>0</c:v>
                      </c:pt>
                      <c:pt idx="6">
                        <c:v>0.20175944620709552</c:v>
                      </c:pt>
                      <c:pt idx="7">
                        <c:v>0.18921257571387362</c:v>
                      </c:pt>
                      <c:pt idx="8">
                        <c:v>0.14580328814537058</c:v>
                      </c:pt>
                      <c:pt idx="9">
                        <c:v>0.13787135852321897</c:v>
                      </c:pt>
                      <c:pt idx="10">
                        <c:v>0.20175944620709552</c:v>
                      </c:pt>
                      <c:pt idx="11">
                        <c:v>0.13484280357657918</c:v>
                      </c:pt>
                      <c:pt idx="12">
                        <c:v>0.24704355350447083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lineChart>
        <c:grouping val="standard"/>
        <c:varyColors val="0"/>
        <c:ser>
          <c:idx val="5"/>
          <c:order val="5"/>
          <c:tx>
            <c:strRef>
              <c:f>'Customer Acct, mtr, usage'!$F$159</c:f>
              <c:strCache>
                <c:ptCount val="1"/>
                <c:pt idx="0">
                  <c:v>Irrigation Potable</c:v>
                </c:pt>
              </c:strCache>
            </c:strRef>
          </c:tx>
          <c:spPr>
            <a:ln w="508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'Customer Acct, mtr, usage'!$G$153:$S$153</c:f>
              <c:strCache>
                <c:ptCount val="13"/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  <c:pt idx="12">
                  <c:v>June</c:v>
                </c:pt>
              </c:strCache>
              <c:extLst/>
            </c:strRef>
          </c:cat>
          <c:val>
            <c:numRef>
              <c:f>'Customer Acct, mtr, usage'!$G$159:$S$159</c:f>
              <c:numCache>
                <c:formatCode>0%</c:formatCode>
                <c:ptCount val="13"/>
                <c:pt idx="1">
                  <c:v>4.4314301865460779</c:v>
                </c:pt>
                <c:pt idx="2">
                  <c:v>4.6321085358959921</c:v>
                </c:pt>
                <c:pt idx="3">
                  <c:v>4.3293386093838384</c:v>
                </c:pt>
                <c:pt idx="4">
                  <c:v>3.7843979649519532</c:v>
                </c:pt>
                <c:pt idx="5">
                  <c:v>2.9233465234595832</c:v>
                </c:pt>
                <c:pt idx="6">
                  <c:v>2.4707744488411558</c:v>
                </c:pt>
                <c:pt idx="7">
                  <c:v>0</c:v>
                </c:pt>
                <c:pt idx="8">
                  <c:v>0.9912945166760907</c:v>
                </c:pt>
                <c:pt idx="9">
                  <c:v>1.2234030525720754</c:v>
                </c:pt>
                <c:pt idx="10">
                  <c:v>2.3123798756359539</c:v>
                </c:pt>
                <c:pt idx="11">
                  <c:v>4.0245336348219345</c:v>
                </c:pt>
                <c:pt idx="12">
                  <c:v>5.2559638213680095</c:v>
                </c:pt>
              </c:numCache>
              <c:extLst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562304"/>
        <c:axId val="361561912"/>
      </c:lineChart>
      <c:catAx>
        <c:axId val="36156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561520"/>
        <c:crosses val="autoZero"/>
        <c:auto val="1"/>
        <c:lblAlgn val="ctr"/>
        <c:lblOffset val="100"/>
        <c:noMultiLvlLbl val="0"/>
      </c:catAx>
      <c:valAx>
        <c:axId val="361561520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Peaking</a:t>
                </a:r>
                <a:r>
                  <a:rPr lang="en-US" baseline="0" dirty="0" smtClean="0"/>
                  <a:t> (Month over Min month)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561128"/>
        <c:crosses val="autoZero"/>
        <c:crossBetween val="between"/>
      </c:valAx>
      <c:valAx>
        <c:axId val="361561912"/>
        <c:scaling>
          <c:orientation val="minMax"/>
          <c:max val="5.5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 dirty="0" smtClean="0">
                    <a:effectLst/>
                  </a:rPr>
                  <a:t>Irrigation Peaking</a:t>
                </a:r>
                <a:endParaRPr lang="en-US" sz="14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562304"/>
        <c:crosses val="max"/>
        <c:crossBetween val="between"/>
        <c:majorUnit val="1"/>
      </c:valAx>
      <c:catAx>
        <c:axId val="361562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15619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589745884037218E-2"/>
          <c:y val="0.84488230637836936"/>
          <c:w val="0.96682050823192556"/>
          <c:h val="0.13924467774861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85022410660207"/>
          <c:y val="0.22727272727272727"/>
          <c:w val="0.77529041792852815"/>
          <c:h val="0.58184175978995234"/>
        </c:manualLayout>
      </c:layout>
      <c:lineChart>
        <c:grouping val="standard"/>
        <c:varyColors val="0"/>
        <c:ser>
          <c:idx val="0"/>
          <c:order val="0"/>
          <c:tx>
            <c:strRef>
              <c:f>Insight!$D$91</c:f>
              <c:strCache>
                <c:ptCount val="1"/>
                <c:pt idx="0">
                  <c:v>Revenues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Insight!$E$90:$R$90</c:f>
              <c:numCache>
                <c:formatCode>"FYE"\ 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  <c:extLst/>
            </c:numRef>
          </c:cat>
          <c:val>
            <c:numRef>
              <c:f>Insight!$E$91:$R$91</c:f>
              <c:numCache>
                <c:formatCode>_("$"* #,##0_);_("$"* \(#,##0\);_("$"* "-"??_);_(@_)</c:formatCode>
                <c:ptCount val="9"/>
                <c:pt idx="0">
                  <c:v>21393158</c:v>
                </c:pt>
                <c:pt idx="1">
                  <c:v>20612520</c:v>
                </c:pt>
                <c:pt idx="2">
                  <c:v>16704540</c:v>
                </c:pt>
                <c:pt idx="3">
                  <c:v>16427370</c:v>
                </c:pt>
              </c:numCache>
              <c:extLst/>
            </c:numRef>
          </c:val>
          <c:smooth val="0"/>
        </c:ser>
        <c:ser>
          <c:idx val="1"/>
          <c:order val="1"/>
          <c:tx>
            <c:strRef>
              <c:f>Insight!$D$92</c:f>
              <c:strCache>
                <c:ptCount val="1"/>
                <c:pt idx="0">
                  <c:v>Expenditures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Insight!$E$90:$R$90</c:f>
              <c:numCache>
                <c:formatCode>"FYE"\ 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  <c:extLst/>
            </c:numRef>
          </c:cat>
          <c:val>
            <c:numRef>
              <c:f>Insight!$E$92:$R$92</c:f>
              <c:numCache>
                <c:formatCode>_(* #,##0_);_(* \(#,##0\);_(* "-"??_);_(@_)</c:formatCode>
                <c:ptCount val="9"/>
                <c:pt idx="0">
                  <c:v>19010300</c:v>
                </c:pt>
                <c:pt idx="1">
                  <c:v>19013946</c:v>
                </c:pt>
                <c:pt idx="2">
                  <c:v>19426520</c:v>
                </c:pt>
                <c:pt idx="3">
                  <c:v>19426520</c:v>
                </c:pt>
              </c:numCache>
              <c:extLst/>
            </c:numRef>
          </c:val>
          <c:smooth val="0"/>
        </c:ser>
        <c:ser>
          <c:idx val="2"/>
          <c:order val="2"/>
          <c:tx>
            <c:strRef>
              <c:f>Insight!$D$89</c:f>
              <c:strCache>
                <c:ptCount val="1"/>
                <c:pt idx="0">
                  <c:v>Revenues Before Increases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Insight!$E$90:$R$90</c:f>
              <c:numCache>
                <c:formatCode>"FYE"\ 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  <c:extLst/>
            </c:numRef>
          </c:cat>
          <c:val>
            <c:numRef>
              <c:f>Insight!$E$89:$R$89</c:f>
              <c:numCache>
                <c:formatCode>General</c:formatCode>
                <c:ptCount val="9"/>
                <c:pt idx="3" formatCode="_(&quot;$&quot;* #,##0_);_(&quot;$&quot;* \(#,##0\);_(&quot;$&quot;* &quot;-&quot;??_);_(@_)">
                  <c:v>16427370</c:v>
                </c:pt>
                <c:pt idx="4" formatCode="_(&quot;$&quot;* #,##0_);_(&quot;$&quot;* \(#,##0\);_(&quot;$&quot;* &quot;-&quot;??_);_(@_)">
                  <c:v>17074047.569008827</c:v>
                </c:pt>
                <c:pt idx="5" formatCode="_(&quot;$&quot;* #,##0_);_(&quot;$&quot;* \(#,##0\);_(&quot;$&quot;* &quot;-&quot;??_);_(@_)">
                  <c:v>17424547.569008827</c:v>
                </c:pt>
                <c:pt idx="6" formatCode="_(&quot;$&quot;* #,##0_);_(&quot;$&quot;* \(#,##0\);_(&quot;$&quot;* &quot;-&quot;??_);_(@_)">
                  <c:v>17424547.569008827</c:v>
                </c:pt>
                <c:pt idx="7" formatCode="_(&quot;$&quot;* #,##0_);_(&quot;$&quot;* \(#,##0\);_(&quot;$&quot;* &quot;-&quot;??_);_(@_)">
                  <c:v>17074547.569008827</c:v>
                </c:pt>
                <c:pt idx="8" formatCode="_(&quot;$&quot;* #,##0_);_(&quot;$&quot;* \(#,##0\);_(&quot;$&quot;* &quot;-&quot;??_);_(@_)">
                  <c:v>17074547.569008827</c:v>
                </c:pt>
              </c:numCache>
              <c:extLst/>
            </c:numRef>
          </c:val>
          <c:smooth val="0"/>
        </c:ser>
        <c:ser>
          <c:idx val="3"/>
          <c:order val="3"/>
          <c:tx>
            <c:strRef>
              <c:f>Insight!$D$94</c:f>
              <c:strCache>
                <c:ptCount val="1"/>
                <c:pt idx="0">
                  <c:v>Projected Expenditures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Insight!$E$90:$R$90</c:f>
              <c:numCache>
                <c:formatCode>"FYE"\ 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  <c:extLst/>
            </c:numRef>
          </c:cat>
          <c:val>
            <c:numRef>
              <c:f>Insight!$E$94:$R$94</c:f>
              <c:numCache>
                <c:formatCode>General</c:formatCode>
                <c:ptCount val="9"/>
                <c:pt idx="3" formatCode="_(&quot;$&quot;* #,##0_);_(&quot;$&quot;* \(#,##0\);_(&quot;$&quot;* &quot;-&quot;??_);_(@_)">
                  <c:v>19226670</c:v>
                </c:pt>
                <c:pt idx="4" formatCode="_(* #,##0_);_(* \(#,##0\);_(* &quot;-&quot;??_);_(@_)">
                  <c:v>19110921.245157022</c:v>
                </c:pt>
                <c:pt idx="5" formatCode="_(* #,##0_);_(* \(#,##0\);_(* &quot;-&quot;??_);_(@_)">
                  <c:v>19783834.794710744</c:v>
                </c:pt>
                <c:pt idx="6" formatCode="_(* #,##0_);_(* \(#,##0\);_(* &quot;-&quot;??_);_(@_)">
                  <c:v>20105765.761983473</c:v>
                </c:pt>
                <c:pt idx="7" formatCode="_(* #,##0_);_(* \(#,##0\);_(* &quot;-&quot;??_);_(@_)">
                  <c:v>20112693.481983475</c:v>
                </c:pt>
                <c:pt idx="8" formatCode="_(* #,##0_);_(* \(#,##0\);_(* &quot;-&quot;??_);_(@_)">
                  <c:v>20481626.241983473</c:v>
                </c:pt>
              </c:numCache>
              <c:extLst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166184"/>
        <c:axId val="342166576"/>
      </c:line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325232"/>
        <c:axId val="342166968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Insight!$D$95</c15:sqref>
                        </c15:formulaRef>
                      </c:ext>
                    </c:extLst>
                    <c:strCache>
                      <c:ptCount val="1"/>
                      <c:pt idx="0">
                        <c:v>Proposed Increases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Insight!$E$90:$R$90</c15:sqref>
                        </c15:formulaRef>
                      </c:ext>
                    </c:extLst>
                    <c:numCache>
                      <c:formatCode>"FYE"\ 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Insight!$E$95:$R$95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4" formatCode="0%">
                        <c:v>0.12</c:v>
                      </c:pt>
                      <c:pt idx="5" formatCode="0%">
                        <c:v>0.08</c:v>
                      </c:pt>
                      <c:pt idx="6" formatCode="0%">
                        <c:v>0.08</c:v>
                      </c:pt>
                      <c:pt idx="7" formatCode="0%">
                        <c:v>0.04</c:v>
                      </c:pt>
                      <c:pt idx="8" formatCode="0%">
                        <c:v>0.02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42166184"/>
        <c:scaling>
          <c:orientation val="minMax"/>
        </c:scaling>
        <c:delete val="0"/>
        <c:axPos val="b"/>
        <c:numFmt formatCode="&quot;FYE&quot;\ 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166576"/>
        <c:crosses val="autoZero"/>
        <c:auto val="1"/>
        <c:lblAlgn val="ctr"/>
        <c:lblOffset val="100"/>
        <c:noMultiLvlLbl val="0"/>
      </c:catAx>
      <c:valAx>
        <c:axId val="34216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166184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342166968"/>
        <c:scaling>
          <c:orientation val="minMax"/>
          <c:max val="0.5"/>
        </c:scaling>
        <c:delete val="1"/>
        <c:axPos val="r"/>
        <c:numFmt formatCode="0%" sourceLinked="0"/>
        <c:majorTickMark val="out"/>
        <c:minorTickMark val="none"/>
        <c:tickLblPos val="nextTo"/>
        <c:crossAx val="341325232"/>
        <c:crosses val="max"/>
        <c:crossBetween val="between"/>
      </c:valAx>
      <c:catAx>
        <c:axId val="341325232"/>
        <c:scaling>
          <c:orientation val="minMax"/>
        </c:scaling>
        <c:delete val="1"/>
        <c:axPos val="b"/>
        <c:numFmt formatCode="&quot;FYE&quot;\ General" sourceLinked="1"/>
        <c:majorTickMark val="out"/>
        <c:minorTickMark val="none"/>
        <c:tickLblPos val="nextTo"/>
        <c:crossAx val="342166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Reserves!$D$10</c:f>
              <c:strCache>
                <c:ptCount val="1"/>
                <c:pt idx="0">
                  <c:v> Water Operating Fund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Reserves!$E$6:$O$6</c:f>
              <c:numCache>
                <c:formatCode>"FYE"\ 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Reserves!$E$10:$O$10</c:f>
              <c:numCache>
                <c:formatCode>_(* #,##0_);_(* \(#,##0\);_(* "-"??_);_(@_)</c:formatCode>
                <c:ptCount val="5"/>
                <c:pt idx="0">
                  <c:v>50502.039862598525</c:v>
                </c:pt>
                <c:pt idx="1">
                  <c:v>938210.65073693625</c:v>
                </c:pt>
                <c:pt idx="2">
                  <c:v>1757283.1488000001</c:v>
                </c:pt>
                <c:pt idx="3">
                  <c:v>1758280.7404800002</c:v>
                </c:pt>
                <c:pt idx="4">
                  <c:v>1811407.0579200005</c:v>
                </c:pt>
              </c:numCache>
              <c:extLst/>
            </c:numRef>
          </c:val>
        </c:ser>
        <c:ser>
          <c:idx val="2"/>
          <c:order val="1"/>
          <c:tx>
            <c:strRef>
              <c:f>Reserves!$D$11</c:f>
              <c:strCache>
                <c:ptCount val="1"/>
                <c:pt idx="0">
                  <c:v> Water Depreciation Reserve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Reserves!$E$6:$O$6</c:f>
              <c:numCache>
                <c:formatCode>"FYE"\ 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Reserves!$E$11:$O$11</c:f>
              <c:numCache>
                <c:formatCode>_(* #,##0_);_(* \(#,##0\);_(* "-"??_);_(@_)</c:formatCode>
                <c:ptCount val="5"/>
                <c:pt idx="0">
                  <c:v>2193328</c:v>
                </c:pt>
                <c:pt idx="1">
                  <c:v>2487748.0999999996</c:v>
                </c:pt>
                <c:pt idx="2">
                  <c:v>3437767.9601853462</c:v>
                </c:pt>
                <c:pt idx="3">
                  <c:v>4144543.2133330349</c:v>
                </c:pt>
                <c:pt idx="4">
                  <c:v>5799169.6402978459</c:v>
                </c:pt>
              </c:numCache>
              <c:extLst/>
            </c:numRef>
          </c:val>
        </c:ser>
        <c:ser>
          <c:idx val="3"/>
          <c:order val="2"/>
          <c:tx>
            <c:strRef>
              <c:f>Reserves!$D$12</c:f>
              <c:strCache>
                <c:ptCount val="1"/>
                <c:pt idx="0">
                  <c:v> Water Acreage Reserve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Reserves!$E$6:$O$6</c:f>
              <c:numCache>
                <c:formatCode>"FYE"\ 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Reserves!$E$12:$O$12</c:f>
              <c:numCache>
                <c:formatCode>_(* #,##0_);_(* \(#,##0\);_(* "-"??_);_(@_)</c:formatCode>
                <c:ptCount val="5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</c:numCache>
              <c:extLst/>
            </c:numRef>
          </c:val>
        </c:ser>
        <c:ser>
          <c:idx val="4"/>
          <c:order val="3"/>
          <c:tx>
            <c:strRef>
              <c:f>Reserves!$D$13</c:f>
              <c:strCache>
                <c:ptCount val="1"/>
                <c:pt idx="0">
                  <c:v> Other Reserves 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Reserves!$E$6:$O$6</c:f>
              <c:numCache>
                <c:formatCode>"FYE"\ 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Reserves!$E$13:$O$13</c:f>
              <c:numCache>
                <c:formatCode>_(* #,##0_);_(* \(#,##0\);_(* "-"??_);_(@_)</c:formatCode>
                <c:ptCount val="5"/>
                <c:pt idx="0">
                  <c:v>1600000</c:v>
                </c:pt>
                <c:pt idx="1">
                  <c:v>1250000</c:v>
                </c:pt>
                <c:pt idx="2">
                  <c:v>900000</c:v>
                </c:pt>
                <c:pt idx="3">
                  <c:v>900000</c:v>
                </c:pt>
                <c:pt idx="4">
                  <c:v>900000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41326016"/>
        <c:axId val="341326408"/>
        <c:extLst>
          <c:ext xmlns:c15="http://schemas.microsoft.com/office/drawing/2012/chart" uri="{02D57815-91ED-43cb-92C2-25804820EDAC}">
            <c15:filteredBarSeries>
              <c15:ser>
                <c:idx val="5"/>
                <c:order val="4"/>
                <c:tx>
                  <c:strRef>
                    <c:extLst>
                      <c:ext uri="{02D57815-91ED-43cb-92C2-25804820EDAC}">
                        <c15:formulaRef>
                          <c15:sqref>Reserves!$D$14</c15:sqref>
                        </c15:formulaRef>
                      </c:ext>
                    </c:extLst>
                    <c:strCache>
                      <c:ptCount val="1"/>
                      <c:pt idx="0">
                        <c:v> -   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Reserves!$E$6:$O$6</c15:sqref>
                        </c15:formulaRef>
                      </c:ext>
                    </c:extLst>
                    <c:numCache>
                      <c:formatCode>"FYE"\ General</c:formatCode>
                      <c:ptCount val="5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Reserves!$E$14:$O$14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Reserves!$D$15</c15:sqref>
                        </c15:formulaRef>
                      </c:ext>
                    </c:extLst>
                    <c:strCache>
                      <c:ptCount val="1"/>
                      <c:pt idx="0">
                        <c:v> -   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Reserves!$E$6:$O$6</c15:sqref>
                        </c15:formulaRef>
                      </c:ext>
                    </c:extLst>
                    <c:numCache>
                      <c:formatCode>"FYE"\ General</c:formatCode>
                      <c:ptCount val="5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Reserves!$E$15:$O$15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0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Reserves!$D$16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Reserves!$E$6:$O$6</c15:sqref>
                        </c15:formulaRef>
                      </c:ext>
                    </c:extLst>
                    <c:numCache>
                      <c:formatCode>"FYE"\ General</c:formatCode>
                      <c:ptCount val="5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  <c:pt idx="4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Reserves!$E$16:$O$16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lineChart>
        <c:grouping val="standard"/>
        <c:varyColors val="0"/>
        <c:ser>
          <c:idx val="7"/>
          <c:order val="7"/>
          <c:tx>
            <c:strRef>
              <c:f>Reserves!$D$17</c:f>
              <c:strCache>
                <c:ptCount val="1"/>
                <c:pt idx="0">
                  <c:v>Total Reserves</c:v>
                </c:pt>
              </c:strCache>
            </c:strRef>
          </c:tx>
          <c:spPr>
            <a:ln w="508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Reserves!$E$6:$O$6</c:f>
              <c:numCache>
                <c:formatCode>"FYE"\ 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Reserves!$E$17:$O$17</c:f>
              <c:numCache>
                <c:formatCode>"$"#,##0</c:formatCode>
                <c:ptCount val="5"/>
                <c:pt idx="0">
                  <c:v>3844830.0398625983</c:v>
                </c:pt>
                <c:pt idx="1">
                  <c:v>4677958.750736936</c:v>
                </c:pt>
                <c:pt idx="2">
                  <c:v>6098051.1089853458</c:v>
                </c:pt>
                <c:pt idx="3">
                  <c:v>6806823.953813035</c:v>
                </c:pt>
                <c:pt idx="4">
                  <c:v>8515576.6982178465</c:v>
                </c:pt>
              </c:numCache>
              <c:extLst/>
            </c:numRef>
          </c:val>
          <c:smooth val="0"/>
        </c:ser>
        <c:ser>
          <c:idx val="8"/>
          <c:order val="8"/>
          <c:tx>
            <c:strRef>
              <c:f>Reserves!$D$18</c:f>
              <c:strCache>
                <c:ptCount val="1"/>
                <c:pt idx="0">
                  <c:v>Fund Target Max</c:v>
                </c:pt>
              </c:strCache>
              <c:extLst xmlns:c15="http://schemas.microsoft.com/office/drawing/2012/chart"/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numRef>
              <c:f>Reserves!$E$6:$O$6</c:f>
              <c:numCache>
                <c:formatCode>"FYE"\ 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Reserves!$E$18:$O$18</c:f>
              <c:numCache>
                <c:formatCode>"$"#,##0</c:formatCode>
                <c:ptCount val="5"/>
                <c:pt idx="0">
                  <c:v>15929356.859999999</c:v>
                </c:pt>
                <c:pt idx="1">
                  <c:v>16276733.48</c:v>
                </c:pt>
                <c:pt idx="2">
                  <c:v>16451677.600000001</c:v>
                </c:pt>
                <c:pt idx="3">
                  <c:v>16455141.460000001</c:v>
                </c:pt>
                <c:pt idx="4">
                  <c:v>16639607.84</c:v>
                </c:pt>
              </c:numCache>
              <c:extLst/>
            </c:numRef>
          </c:val>
          <c:smooth val="0"/>
        </c:ser>
        <c:ser>
          <c:idx val="9"/>
          <c:order val="9"/>
          <c:tx>
            <c:strRef>
              <c:f>Reserves!$D$19</c:f>
              <c:strCache>
                <c:ptCount val="1"/>
                <c:pt idx="0">
                  <c:v>Fund Target Min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Reserves!$E$6:$O$6</c:f>
              <c:numCache>
                <c:formatCode>"FYE"\ 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  <c:extLst/>
            </c:numRef>
          </c:cat>
          <c:val>
            <c:numRef>
              <c:f>Reserves!$E$19:$O$19</c:f>
              <c:numCache>
                <c:formatCode>"$"#,##0</c:formatCode>
                <c:ptCount val="5"/>
                <c:pt idx="0">
                  <c:v>9139045.6464000009</c:v>
                </c:pt>
                <c:pt idx="1">
                  <c:v>9222416.0351999998</c:v>
                </c:pt>
                <c:pt idx="2">
                  <c:v>9264402.6239999998</c:v>
                </c:pt>
                <c:pt idx="3">
                  <c:v>9265233.9504000004</c:v>
                </c:pt>
                <c:pt idx="4">
                  <c:v>9309505.8816</c:v>
                </c:pt>
              </c:numCache>
              <c:extLst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326016"/>
        <c:axId val="341326408"/>
        <c:extLst/>
      </c:lineChart>
      <c:catAx>
        <c:axId val="341326016"/>
        <c:scaling>
          <c:orientation val="minMax"/>
        </c:scaling>
        <c:delete val="0"/>
        <c:axPos val="b"/>
        <c:numFmt formatCode="&quot;FYE&quot;\ 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326408"/>
        <c:crosses val="autoZero"/>
        <c:auto val="1"/>
        <c:lblAlgn val="ctr"/>
        <c:lblOffset val="100"/>
        <c:noMultiLvlLbl val="0"/>
      </c:catAx>
      <c:valAx>
        <c:axId val="341326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32601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360564114548264E-2"/>
          <c:y val="0.81542598841811431"/>
          <c:w val="0.97527887177090333"/>
          <c:h val="0.168700995708869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10-Year Historical Annual</a:t>
            </a:r>
            <a:r>
              <a:rPr lang="en-US" baseline="0" dirty="0" smtClean="0"/>
              <a:t> </a:t>
            </a:r>
            <a:r>
              <a:rPr lang="en-US" dirty="0" smtClean="0"/>
              <a:t>Water Usage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'Source of Supply Detail'!$B$13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'Source of Supply Detail'!$C$9:$M$9</c:f>
              <c:strCache>
                <c:ptCount val="11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  <c:pt idx="10">
                  <c:v>2015-16</c:v>
                </c:pt>
              </c:strCache>
            </c:strRef>
          </c:cat>
          <c:val>
            <c:numRef>
              <c:f>'Source of Supply Detail'!$C$13:$M$13</c:f>
              <c:numCache>
                <c:formatCode>_(* #,##0_);_(* \(#,##0\);_(* "-"??_);_(@_)</c:formatCode>
                <c:ptCount val="11"/>
                <c:pt idx="0">
                  <c:v>11479.5</c:v>
                </c:pt>
                <c:pt idx="1">
                  <c:v>12671.4</c:v>
                </c:pt>
                <c:pt idx="2">
                  <c:v>11969.6</c:v>
                </c:pt>
                <c:pt idx="3">
                  <c:v>11272.699999999999</c:v>
                </c:pt>
                <c:pt idx="4">
                  <c:v>10021.700000000001</c:v>
                </c:pt>
                <c:pt idx="5">
                  <c:v>8870.7000000000007</c:v>
                </c:pt>
                <c:pt idx="6">
                  <c:v>10247.399999999998</c:v>
                </c:pt>
                <c:pt idx="7">
                  <c:v>9883.5</c:v>
                </c:pt>
                <c:pt idx="8">
                  <c:v>10385.9</c:v>
                </c:pt>
                <c:pt idx="9">
                  <c:v>9309.5</c:v>
                </c:pt>
                <c:pt idx="10">
                  <c:v>7657.8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41327192"/>
        <c:axId val="341327584"/>
        <c:extLst/>
      </c:barChart>
      <c:lineChart>
        <c:grouping val="standard"/>
        <c:varyColors val="0"/>
        <c:ser>
          <c:idx val="1"/>
          <c:order val="1"/>
          <c:tx>
            <c:strRef>
              <c:f>'Source of Supply Detail'!$B$14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'Source of Supply Detail'!$C$9:$M$9</c:f>
              <c:strCache>
                <c:ptCount val="11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  <c:pt idx="10">
                  <c:v>2015-16</c:v>
                </c:pt>
              </c:strCache>
            </c:strRef>
          </c:cat>
          <c:val>
            <c:numRef>
              <c:f>'Source of Supply Detail'!$C$14:$M$14</c:f>
              <c:numCache>
                <c:formatCode>_(* #,##0_);_(* \(#,##0\);_(* "-"??_);_(@_)</c:formatCode>
                <c:ptCount val="11"/>
                <c:pt idx="0">
                  <c:v>10611.189999999999</c:v>
                </c:pt>
                <c:pt idx="1">
                  <c:v>10611.189999999999</c:v>
                </c:pt>
                <c:pt idx="2">
                  <c:v>10611.189999999999</c:v>
                </c:pt>
                <c:pt idx="3">
                  <c:v>10611.189999999999</c:v>
                </c:pt>
                <c:pt idx="4">
                  <c:v>10611.189999999999</c:v>
                </c:pt>
                <c:pt idx="5">
                  <c:v>10611.189999999999</c:v>
                </c:pt>
                <c:pt idx="6">
                  <c:v>10611.189999999999</c:v>
                </c:pt>
                <c:pt idx="7">
                  <c:v>10611.189999999999</c:v>
                </c:pt>
                <c:pt idx="8">
                  <c:v>10611.189999999999</c:v>
                </c:pt>
                <c:pt idx="9">
                  <c:v>10611.189999999999</c:v>
                </c:pt>
                <c:pt idx="10">
                  <c:v>10611.189999999999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327192"/>
        <c:axId val="341327584"/>
      </c:lineChart>
      <c:catAx>
        <c:axId val="34132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327584"/>
        <c:crosses val="autoZero"/>
        <c:auto val="1"/>
        <c:lblAlgn val="ctr"/>
        <c:lblOffset val="100"/>
        <c:noMultiLvlLbl val="0"/>
      </c:catAx>
      <c:valAx>
        <c:axId val="3413275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327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Expenditures vs Rate Collection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'MultiYr FA'!$V$6</c:f>
              <c:strCache>
                <c:ptCount val="1"/>
                <c:pt idx="0">
                  <c:v>Fixed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'MultiYr FA'!$U$7:$U$9</c:f>
              <c:strCache>
                <c:ptCount val="3"/>
                <c:pt idx="0">
                  <c:v>Expenditures</c:v>
                </c:pt>
                <c:pt idx="1">
                  <c:v>Existing 
Rate Collection</c:v>
                </c:pt>
                <c:pt idx="2">
                  <c:v>Modeled 
Rate Collection</c:v>
                </c:pt>
              </c:strCache>
            </c:strRef>
          </c:cat>
          <c:val>
            <c:numRef>
              <c:f>'MultiYr FA'!$V$7:$V$9</c:f>
              <c:numCache>
                <c:formatCode>0%</c:formatCode>
                <c:ptCount val="3"/>
                <c:pt idx="0">
                  <c:v>0.42038220888836181</c:v>
                </c:pt>
                <c:pt idx="1">
                  <c:v>0.23</c:v>
                </c:pt>
                <c:pt idx="2">
                  <c:v>0.314173281839356</c:v>
                </c:pt>
              </c:numCache>
            </c:numRef>
          </c:val>
        </c:ser>
        <c:ser>
          <c:idx val="1"/>
          <c:order val="1"/>
          <c:tx>
            <c:strRef>
              <c:f>'MultiYr FA'!$W$6</c:f>
              <c:strCache>
                <c:ptCount val="1"/>
                <c:pt idx="0">
                  <c:v>Variable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'MultiYr FA'!$U$7:$U$9</c:f>
              <c:strCache>
                <c:ptCount val="3"/>
                <c:pt idx="0">
                  <c:v>Expenditures</c:v>
                </c:pt>
                <c:pt idx="1">
                  <c:v>Existing 
Rate Collection</c:v>
                </c:pt>
                <c:pt idx="2">
                  <c:v>Modeled 
Rate Collection</c:v>
                </c:pt>
              </c:strCache>
            </c:strRef>
          </c:cat>
          <c:val>
            <c:numRef>
              <c:f>'MultiYr FA'!$W$7:$W$9</c:f>
              <c:numCache>
                <c:formatCode>0%</c:formatCode>
                <c:ptCount val="3"/>
                <c:pt idx="0">
                  <c:v>0.57961779111163825</c:v>
                </c:pt>
                <c:pt idx="1">
                  <c:v>0.77</c:v>
                </c:pt>
                <c:pt idx="2">
                  <c:v>0.25318594436384229</c:v>
                </c:pt>
              </c:numCache>
            </c:numRef>
          </c:val>
        </c:ser>
        <c:ser>
          <c:idx val="2"/>
          <c:order val="2"/>
          <c:tx>
            <c:strRef>
              <c:f>'MultiYr FA'!$X$6</c:f>
              <c:strCache>
                <c:ptCount val="1"/>
                <c:pt idx="0">
                  <c:v>Pass Through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'MultiYr FA'!$U$7:$U$9</c:f>
              <c:strCache>
                <c:ptCount val="3"/>
                <c:pt idx="0">
                  <c:v>Expenditures</c:v>
                </c:pt>
                <c:pt idx="1">
                  <c:v>Existing 
Rate Collection</c:v>
                </c:pt>
                <c:pt idx="2">
                  <c:v>Modeled 
Rate Collection</c:v>
                </c:pt>
              </c:strCache>
            </c:strRef>
          </c:cat>
          <c:val>
            <c:numRef>
              <c:f>'MultiYr FA'!$X$7:$X$9</c:f>
              <c:numCache>
                <c:formatCode>General</c:formatCode>
                <c:ptCount val="3"/>
                <c:pt idx="2" formatCode="0%">
                  <c:v>0.43264077379680166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41328760"/>
        <c:axId val="341328368"/>
      </c:barChart>
      <c:valAx>
        <c:axId val="3413283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41328760"/>
        <c:crosses val="autoZero"/>
        <c:crossBetween val="between"/>
      </c:valAx>
      <c:catAx>
        <c:axId val="341328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328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Illustrative Revenue under Demand Reduction Scenarios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'Drought Revenue Analysis'!$C$46</c:f>
              <c:strCache>
                <c:ptCount val="1"/>
                <c:pt idx="0">
                  <c:v>Tier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'Drought Revenue Analysis'!$D$45:$H$45</c:f>
              <c:strCache>
                <c:ptCount val="5"/>
                <c:pt idx="0">
                  <c:v>Baseline</c:v>
                </c:pt>
                <c:pt idx="1">
                  <c:v>Stage 1</c:v>
                </c:pt>
                <c:pt idx="2">
                  <c:v>Stage 2</c:v>
                </c:pt>
                <c:pt idx="3">
                  <c:v>Stage 3</c:v>
                </c:pt>
                <c:pt idx="4">
                  <c:v>Stage 4</c:v>
                </c:pt>
              </c:strCache>
            </c:strRef>
          </c:cat>
          <c:val>
            <c:numRef>
              <c:f>'Drought Revenue Analysis'!$D$46:$H$46</c:f>
              <c:numCache>
                <c:formatCode>"$"#,##0</c:formatCode>
                <c:ptCount val="5"/>
                <c:pt idx="0">
                  <c:v>1591482.0891640699</c:v>
                </c:pt>
                <c:pt idx="1">
                  <c:v>1523715.9708067884</c:v>
                </c:pt>
                <c:pt idx="2">
                  <c:v>1480435.5409314549</c:v>
                </c:pt>
                <c:pt idx="3">
                  <c:v>1421731.8873229092</c:v>
                </c:pt>
                <c:pt idx="4">
                  <c:v>1365458.0012933176</c:v>
                </c:pt>
              </c:numCache>
            </c:numRef>
          </c:val>
        </c:ser>
        <c:ser>
          <c:idx val="1"/>
          <c:order val="1"/>
          <c:tx>
            <c:strRef>
              <c:f>'Drought Revenue Analysis'!$C$47</c:f>
              <c:strCache>
                <c:ptCount val="1"/>
                <c:pt idx="0">
                  <c:v>Tier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'Drought Revenue Analysis'!$D$45:$H$45</c:f>
              <c:strCache>
                <c:ptCount val="5"/>
                <c:pt idx="0">
                  <c:v>Baseline</c:v>
                </c:pt>
                <c:pt idx="1">
                  <c:v>Stage 1</c:v>
                </c:pt>
                <c:pt idx="2">
                  <c:v>Stage 2</c:v>
                </c:pt>
                <c:pt idx="3">
                  <c:v>Stage 3</c:v>
                </c:pt>
                <c:pt idx="4">
                  <c:v>Stage 4</c:v>
                </c:pt>
              </c:strCache>
            </c:strRef>
          </c:cat>
          <c:val>
            <c:numRef>
              <c:f>'Drought Revenue Analysis'!$D$47:$H$47</c:f>
              <c:numCache>
                <c:formatCode>"$"#,##0</c:formatCode>
                <c:ptCount val="5"/>
                <c:pt idx="0">
                  <c:v>2041729.73214817</c:v>
                </c:pt>
                <c:pt idx="1">
                  <c:v>1749024.2776367734</c:v>
                </c:pt>
                <c:pt idx="2">
                  <c:v>1341587.4253477175</c:v>
                </c:pt>
                <c:pt idx="3">
                  <c:v>1017149.6137343772</c:v>
                </c:pt>
                <c:pt idx="4">
                  <c:v>771228.6226231677</c:v>
                </c:pt>
              </c:numCache>
            </c:numRef>
          </c:val>
        </c:ser>
        <c:ser>
          <c:idx val="2"/>
          <c:order val="2"/>
          <c:tx>
            <c:strRef>
              <c:f>'Drought Revenue Analysis'!$C$48</c:f>
              <c:strCache>
                <c:ptCount val="1"/>
                <c:pt idx="0">
                  <c:v>Tier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'Drought Revenue Analysis'!$D$45:$H$45</c:f>
              <c:strCache>
                <c:ptCount val="5"/>
                <c:pt idx="0">
                  <c:v>Baseline</c:v>
                </c:pt>
                <c:pt idx="1">
                  <c:v>Stage 1</c:v>
                </c:pt>
                <c:pt idx="2">
                  <c:v>Stage 2</c:v>
                </c:pt>
                <c:pt idx="3">
                  <c:v>Stage 3</c:v>
                </c:pt>
                <c:pt idx="4">
                  <c:v>Stage 4</c:v>
                </c:pt>
              </c:strCache>
            </c:strRef>
          </c:cat>
          <c:val>
            <c:numRef>
              <c:f>'Drought Revenue Analysis'!$D$48:$H$48</c:f>
              <c:numCache>
                <c:formatCode>"$"#,##0</c:formatCode>
                <c:ptCount val="5"/>
                <c:pt idx="0">
                  <c:v>512101.88389700977</c:v>
                </c:pt>
                <c:pt idx="1">
                  <c:v>361270.97610913403</c:v>
                </c:pt>
                <c:pt idx="2">
                  <c:v>258638.39126135918</c:v>
                </c:pt>
                <c:pt idx="3">
                  <c:v>183018.76752721396</c:v>
                </c:pt>
                <c:pt idx="4">
                  <c:v>92512.979466206816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42327720"/>
        <c:axId val="342328112"/>
      </c:barChart>
      <c:lineChart>
        <c:grouping val="standard"/>
        <c:varyColors val="0"/>
        <c:ser>
          <c:idx val="4"/>
          <c:order val="3"/>
          <c:tx>
            <c:strRef>
              <c:f>'Drought Revenue Analysis'!$C$50</c:f>
              <c:strCache>
                <c:ptCount val="1"/>
                <c:pt idx="0">
                  <c:v>Revenue Requirement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'Drought Revenue Analysis'!$D$45:$H$45</c:f>
              <c:strCache>
                <c:ptCount val="5"/>
                <c:pt idx="0">
                  <c:v>Baseline</c:v>
                </c:pt>
                <c:pt idx="1">
                  <c:v>Stage 1</c:v>
                </c:pt>
                <c:pt idx="2">
                  <c:v>Stage 2</c:v>
                </c:pt>
                <c:pt idx="3">
                  <c:v>Stage 3</c:v>
                </c:pt>
                <c:pt idx="4">
                  <c:v>Stage 4</c:v>
                </c:pt>
              </c:strCache>
            </c:strRef>
          </c:cat>
          <c:val>
            <c:numRef>
              <c:f>'Drought Revenue Analysis'!$D$50:$H$50</c:f>
              <c:numCache>
                <c:formatCode>General</c:formatCode>
                <c:ptCount val="5"/>
                <c:pt idx="0">
                  <c:v>4327892.2537899036</c:v>
                </c:pt>
                <c:pt idx="1">
                  <c:v>4210938.9854455385</c:v>
                </c:pt>
                <c:pt idx="2">
                  <c:v>4057444.8590657995</c:v>
                </c:pt>
                <c:pt idx="3">
                  <c:v>3929618.3088817135</c:v>
                </c:pt>
                <c:pt idx="4">
                  <c:v>3822313.0363842971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327720"/>
        <c:axId val="342328112"/>
      </c:lineChart>
      <c:catAx>
        <c:axId val="342327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328112"/>
        <c:crosses val="autoZero"/>
        <c:auto val="1"/>
        <c:lblAlgn val="ctr"/>
        <c:lblOffset val="100"/>
        <c:noMultiLvlLbl val="0"/>
      </c:catAx>
      <c:valAx>
        <c:axId val="342328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Rate Revenue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none"/>
        <c:minorTickMark val="none"/>
        <c:tickLblPos val="nextTo"/>
        <c:crossAx val="342327720"/>
        <c:crosses val="autoZero"/>
        <c:crossBetween val="between"/>
        <c:majorUnit val="1000000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1186730493915534"/>
          <c:y val="0.91252051826854974"/>
          <c:w val="0.53990166428060116"/>
          <c:h val="7.1606465858434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85022410660207"/>
          <c:y val="0.22727272727272727"/>
          <c:w val="0.77529041792852815"/>
          <c:h val="0.63658275670086695"/>
        </c:manualLayout>
      </c:layout>
      <c:lineChart>
        <c:grouping val="standard"/>
        <c:varyColors val="0"/>
        <c:ser>
          <c:idx val="0"/>
          <c:order val="0"/>
          <c:tx>
            <c:strRef>
              <c:f>Insight!$D$91</c:f>
              <c:strCache>
                <c:ptCount val="1"/>
                <c:pt idx="0">
                  <c:v>Revenues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Insight!$E$90:$R$90</c:f>
              <c:numCache>
                <c:formatCode>"FYE"\ 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  <c:extLst/>
            </c:numRef>
          </c:cat>
          <c:val>
            <c:numRef>
              <c:f>Insight!$E$91:$R$91</c:f>
              <c:numCache>
                <c:formatCode>_("$"* #,##0_);_("$"* \(#,##0\);_("$"* "-"??_);_(@_)</c:formatCode>
                <c:ptCount val="14"/>
                <c:pt idx="0">
                  <c:v>13371029</c:v>
                </c:pt>
                <c:pt idx="1">
                  <c:v>14002449</c:v>
                </c:pt>
                <c:pt idx="2">
                  <c:v>17529035</c:v>
                </c:pt>
                <c:pt idx="3">
                  <c:v>18544975</c:v>
                </c:pt>
                <c:pt idx="4">
                  <c:v>21393158</c:v>
                </c:pt>
                <c:pt idx="5">
                  <c:v>20612520</c:v>
                </c:pt>
                <c:pt idx="6">
                  <c:v>16704540</c:v>
                </c:pt>
                <c:pt idx="7">
                  <c:v>16427370</c:v>
                </c:pt>
              </c:numCache>
              <c:extLst/>
            </c:numRef>
          </c:val>
          <c:smooth val="0"/>
        </c:ser>
        <c:ser>
          <c:idx val="1"/>
          <c:order val="1"/>
          <c:tx>
            <c:strRef>
              <c:f>Insight!$D$92</c:f>
              <c:strCache>
                <c:ptCount val="1"/>
                <c:pt idx="0">
                  <c:v>Expenditures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Insight!$E$90:$R$90</c:f>
              <c:numCache>
                <c:formatCode>"FYE"\ 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  <c:extLst/>
            </c:numRef>
          </c:cat>
          <c:val>
            <c:numRef>
              <c:f>Insight!$E$92:$R$92</c:f>
              <c:numCache>
                <c:formatCode>_(* #,##0_);_(* \(#,##0\);_(* "-"??_);_(@_)</c:formatCode>
                <c:ptCount val="14"/>
                <c:pt idx="0">
                  <c:v>15138010</c:v>
                </c:pt>
                <c:pt idx="1">
                  <c:v>14842966</c:v>
                </c:pt>
                <c:pt idx="2">
                  <c:v>17248261</c:v>
                </c:pt>
                <c:pt idx="3">
                  <c:v>17184875</c:v>
                </c:pt>
                <c:pt idx="4">
                  <c:v>19010300</c:v>
                </c:pt>
                <c:pt idx="5">
                  <c:v>19013946</c:v>
                </c:pt>
                <c:pt idx="6">
                  <c:v>19426520</c:v>
                </c:pt>
                <c:pt idx="7">
                  <c:v>19426520</c:v>
                </c:pt>
              </c:numCache>
              <c:extLst/>
            </c:numRef>
          </c:val>
          <c:smooth val="0"/>
        </c:ser>
        <c:ser>
          <c:idx val="2"/>
          <c:order val="2"/>
          <c:tx>
            <c:strRef>
              <c:f>Insight!$D$89</c:f>
              <c:strCache>
                <c:ptCount val="1"/>
                <c:pt idx="0">
                  <c:v>Revenues Before Increases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Insight!$E$90:$R$90</c:f>
              <c:numCache>
                <c:formatCode>"FYE"\ 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  <c:extLst/>
            </c:numRef>
          </c:cat>
          <c:val>
            <c:numRef>
              <c:f>Insight!$E$89:$R$89</c:f>
              <c:numCache>
                <c:formatCode>General</c:formatCode>
                <c:ptCount val="14"/>
                <c:pt idx="7" formatCode="_(&quot;$&quot;* #,##0_);_(&quot;$&quot;* \(#,##0\);_(&quot;$&quot;* &quot;-&quot;??_);_(@_)">
                  <c:v>16427370</c:v>
                </c:pt>
                <c:pt idx="8" formatCode="_(&quot;$&quot;* #,##0_);_(&quot;$&quot;* \(#,##0\);_(&quot;$&quot;* &quot;-&quot;??_);_(@_)">
                  <c:v>17074047.569008827</c:v>
                </c:pt>
                <c:pt idx="9" formatCode="_(&quot;$&quot;* #,##0_);_(&quot;$&quot;* \(#,##0\);_(&quot;$&quot;* &quot;-&quot;??_);_(@_)">
                  <c:v>17424547.569008827</c:v>
                </c:pt>
                <c:pt idx="10" formatCode="_(&quot;$&quot;* #,##0_);_(&quot;$&quot;* \(#,##0\);_(&quot;$&quot;* &quot;-&quot;??_);_(@_)">
                  <c:v>17424547.569008827</c:v>
                </c:pt>
                <c:pt idx="11" formatCode="_(&quot;$&quot;* #,##0_);_(&quot;$&quot;* \(#,##0\);_(&quot;$&quot;* &quot;-&quot;??_);_(@_)">
                  <c:v>17074547.569008827</c:v>
                </c:pt>
                <c:pt idx="12" formatCode="_(&quot;$&quot;* #,##0_);_(&quot;$&quot;* \(#,##0\);_(&quot;$&quot;* &quot;-&quot;??_);_(@_)">
                  <c:v>17074547.569008827</c:v>
                </c:pt>
                <c:pt idx="13" formatCode="_(&quot;$&quot;* #,##0_);_(&quot;$&quot;* \(#,##0\);_(&quot;$&quot;* &quot;-&quot;??_);_(@_)">
                  <c:v>17383678.520389006</c:v>
                </c:pt>
              </c:numCache>
              <c:extLst/>
            </c:numRef>
          </c:val>
          <c:smooth val="0"/>
        </c:ser>
        <c:ser>
          <c:idx val="3"/>
          <c:order val="3"/>
          <c:tx>
            <c:strRef>
              <c:f>Insight!$D$94</c:f>
              <c:strCache>
                <c:ptCount val="1"/>
                <c:pt idx="0">
                  <c:v>Projected Expenditures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Insight!$E$90:$R$90</c:f>
              <c:numCache>
                <c:formatCode>"FYE"\ 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  <c:extLst/>
            </c:numRef>
          </c:cat>
          <c:val>
            <c:numRef>
              <c:f>Insight!$E$94:$R$94</c:f>
              <c:numCache>
                <c:formatCode>General</c:formatCode>
                <c:ptCount val="14"/>
                <c:pt idx="7" formatCode="_(&quot;$&quot;* #,##0_);_(&quot;$&quot;* \(#,##0\);_(&quot;$&quot;* &quot;-&quot;??_);_(@_)">
                  <c:v>19226670</c:v>
                </c:pt>
                <c:pt idx="8" formatCode="_(* #,##0_);_(* \(#,##0\);_(* &quot;-&quot;??_);_(@_)">
                  <c:v>19110921.245157022</c:v>
                </c:pt>
                <c:pt idx="9" formatCode="_(* #,##0_);_(* \(#,##0\);_(* &quot;-&quot;??_);_(@_)">
                  <c:v>19783834.794710744</c:v>
                </c:pt>
                <c:pt idx="10" formatCode="_(* #,##0_);_(* \(#,##0\);_(* &quot;-&quot;??_);_(@_)">
                  <c:v>20105765.761983473</c:v>
                </c:pt>
                <c:pt idx="11" formatCode="_(* #,##0_);_(* \(#,##0\);_(* &quot;-&quot;??_);_(@_)">
                  <c:v>20112693.481983475</c:v>
                </c:pt>
                <c:pt idx="12" formatCode="_(* #,##0_);_(* \(#,##0\);_(* &quot;-&quot;??_);_(@_)">
                  <c:v>20481626.241983473</c:v>
                </c:pt>
                <c:pt idx="13" formatCode="_(* #,##0_);_(* \(#,##0\);_(* &quot;-&quot;??_);_(@_)">
                  <c:v>20860718.121983472</c:v>
                </c:pt>
              </c:numCache>
              <c:extLst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328896"/>
        <c:axId val="342329288"/>
      </c:line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330072"/>
        <c:axId val="342329680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Insight!$D$95</c15:sqref>
                        </c15:formulaRef>
                      </c:ext>
                    </c:extLst>
                    <c:strCache>
                      <c:ptCount val="1"/>
                      <c:pt idx="0">
                        <c:v>Proposed Increases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Insight!$E$90:$R$90</c15:sqref>
                        </c15:formulaRef>
                      </c:ext>
                    </c:extLst>
                    <c:numCache>
                      <c:formatCode>"FYE"\ General</c:formatCode>
                      <c:ptCount val="14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Insight!$E$95:$R$95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8" formatCode="0%">
                        <c:v>0.12</c:v>
                      </c:pt>
                      <c:pt idx="9" formatCode="0%">
                        <c:v>0.08</c:v>
                      </c:pt>
                      <c:pt idx="10" formatCode="0%">
                        <c:v>0.08</c:v>
                      </c:pt>
                      <c:pt idx="11" formatCode="0%">
                        <c:v>0.04</c:v>
                      </c:pt>
                      <c:pt idx="12" formatCode="0%">
                        <c:v>0.02</c:v>
                      </c:pt>
                      <c:pt idx="13" formatCode="0%">
                        <c:v>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42328896"/>
        <c:scaling>
          <c:orientation val="minMax"/>
        </c:scaling>
        <c:delete val="0"/>
        <c:axPos val="b"/>
        <c:numFmt formatCode="&quot;FYE&quot;\ 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329288"/>
        <c:crosses val="autoZero"/>
        <c:auto val="1"/>
        <c:lblAlgn val="ctr"/>
        <c:lblOffset val="100"/>
        <c:noMultiLvlLbl val="0"/>
      </c:catAx>
      <c:valAx>
        <c:axId val="342329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32889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342329680"/>
        <c:scaling>
          <c:orientation val="minMax"/>
          <c:max val="0.5"/>
        </c:scaling>
        <c:delete val="1"/>
        <c:axPos val="r"/>
        <c:numFmt formatCode="0%" sourceLinked="0"/>
        <c:majorTickMark val="out"/>
        <c:minorTickMark val="none"/>
        <c:tickLblPos val="nextTo"/>
        <c:crossAx val="342330072"/>
        <c:crosses val="max"/>
        <c:crossBetween val="between"/>
      </c:valAx>
      <c:catAx>
        <c:axId val="342330072"/>
        <c:scaling>
          <c:orientation val="minMax"/>
        </c:scaling>
        <c:delete val="1"/>
        <c:axPos val="b"/>
        <c:numFmt formatCode="&quot;FYE&quot;\ General" sourceLinked="1"/>
        <c:majorTickMark val="out"/>
        <c:minorTickMark val="none"/>
        <c:tickLblPos val="nextTo"/>
        <c:crossAx val="342329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'Bill Impact SFR'!$X$12</c:f>
              <c:strCache>
                <c:ptCount val="1"/>
                <c:pt idx="0">
                  <c:v>Uniform Alternative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8"/>
              <c:layout>
                <c:manualLayout>
                  <c:x val="-2.6136363636363635E-2"/>
                  <c:y val="-4.2328042328042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'Bill Impact SFR'!$W$13:$W$32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'Bill Impact SFR'!$X$13:$X$32</c:f>
              <c:numCache>
                <c:formatCode>_("$"* #,##0.00_);_("$"* \(#,##0.00\);_("$"* "-"??_);_(@_)</c:formatCode>
                <c:ptCount val="20"/>
                <c:pt idx="0">
                  <c:v>22.830000000000002</c:v>
                </c:pt>
                <c:pt idx="1">
                  <c:v>26.950000000000003</c:v>
                </c:pt>
                <c:pt idx="2">
                  <c:v>31.07</c:v>
                </c:pt>
                <c:pt idx="3">
                  <c:v>35.19</c:v>
                </c:pt>
                <c:pt idx="4">
                  <c:v>39.31</c:v>
                </c:pt>
                <c:pt idx="5">
                  <c:v>43.43</c:v>
                </c:pt>
                <c:pt idx="6">
                  <c:v>47.55</c:v>
                </c:pt>
                <c:pt idx="7">
                  <c:v>51.67</c:v>
                </c:pt>
                <c:pt idx="8">
                  <c:v>55.79</c:v>
                </c:pt>
                <c:pt idx="9">
                  <c:v>59.910000000000004</c:v>
                </c:pt>
                <c:pt idx="10">
                  <c:v>64.03</c:v>
                </c:pt>
                <c:pt idx="11">
                  <c:v>68.150000000000006</c:v>
                </c:pt>
                <c:pt idx="12">
                  <c:v>72.27000000000001</c:v>
                </c:pt>
                <c:pt idx="13">
                  <c:v>76.39</c:v>
                </c:pt>
                <c:pt idx="14">
                  <c:v>80.510000000000005</c:v>
                </c:pt>
                <c:pt idx="15">
                  <c:v>84.63</c:v>
                </c:pt>
                <c:pt idx="16">
                  <c:v>88.75</c:v>
                </c:pt>
                <c:pt idx="17">
                  <c:v>92.87</c:v>
                </c:pt>
                <c:pt idx="18">
                  <c:v>96.990000000000009</c:v>
                </c:pt>
                <c:pt idx="19">
                  <c:v>101.11000000000001</c:v>
                </c:pt>
              </c:numCache>
            </c:numRef>
          </c:val>
        </c:ser>
        <c:ser>
          <c:idx val="1"/>
          <c:order val="1"/>
          <c:tx>
            <c:strRef>
              <c:f>'Bill Impact SFR'!$Y$12</c:f>
              <c:strCache>
                <c:ptCount val="1"/>
                <c:pt idx="0">
                  <c:v>Two-Tiered Alternative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8"/>
              <c:layout>
                <c:manualLayout>
                  <c:x val="2.5000000000000001E-2"/>
                  <c:y val="-5.8201058201058198E-2"/>
                </c:manualLayout>
              </c:layout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'Bill Impact SFR'!$W$13:$W$32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'Bill Impact SFR'!$Y$13:$Y$32</c:f>
              <c:numCache>
                <c:formatCode>_("$"* #,##0.00_);_("$"* \(#,##0.00\);_("$"* "-"??_);_(@_)</c:formatCode>
                <c:ptCount val="20"/>
                <c:pt idx="0">
                  <c:v>22.57</c:v>
                </c:pt>
                <c:pt idx="1">
                  <c:v>26.43</c:v>
                </c:pt>
                <c:pt idx="2">
                  <c:v>30.29</c:v>
                </c:pt>
                <c:pt idx="3">
                  <c:v>34.15</c:v>
                </c:pt>
                <c:pt idx="4">
                  <c:v>38.010000000000005</c:v>
                </c:pt>
                <c:pt idx="5">
                  <c:v>41.870000000000005</c:v>
                </c:pt>
                <c:pt idx="6">
                  <c:v>45.730000000000004</c:v>
                </c:pt>
                <c:pt idx="7">
                  <c:v>49.59</c:v>
                </c:pt>
                <c:pt idx="8">
                  <c:v>53.45</c:v>
                </c:pt>
                <c:pt idx="9">
                  <c:v>58.17</c:v>
                </c:pt>
                <c:pt idx="10">
                  <c:v>62.89</c:v>
                </c:pt>
                <c:pt idx="11">
                  <c:v>67.610000000000014</c:v>
                </c:pt>
                <c:pt idx="12">
                  <c:v>72.330000000000013</c:v>
                </c:pt>
                <c:pt idx="13">
                  <c:v>77.050000000000011</c:v>
                </c:pt>
                <c:pt idx="14">
                  <c:v>81.77000000000001</c:v>
                </c:pt>
                <c:pt idx="15">
                  <c:v>86.490000000000009</c:v>
                </c:pt>
                <c:pt idx="16">
                  <c:v>91.210000000000008</c:v>
                </c:pt>
                <c:pt idx="17">
                  <c:v>95.93</c:v>
                </c:pt>
                <c:pt idx="18">
                  <c:v>100.65</c:v>
                </c:pt>
                <c:pt idx="19">
                  <c:v>105.37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35848088"/>
        <c:axId val="360247240"/>
      </c:barChart>
      <c:lineChart>
        <c:grouping val="standard"/>
        <c:varyColors val="0"/>
        <c:ser>
          <c:idx val="2"/>
          <c:order val="2"/>
          <c:tx>
            <c:strRef>
              <c:f>'Bill Impact SFR'!$Z$12</c:f>
              <c:strCache>
                <c:ptCount val="1"/>
                <c:pt idx="0">
                  <c:v>Existing Structure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8"/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'Bill Impact SFR'!$W$13:$W$32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'Bill Impact SFR'!$Z$13:$Z$32</c:f>
              <c:numCache>
                <c:formatCode>_("$"* #,##0.00_);_("$"* \(#,##0.00\);_("$"* "-"??_);_(@_)</c:formatCode>
                <c:ptCount val="20"/>
                <c:pt idx="0">
                  <c:v>20.34</c:v>
                </c:pt>
                <c:pt idx="1">
                  <c:v>23.2</c:v>
                </c:pt>
                <c:pt idx="2">
                  <c:v>26.060000000000002</c:v>
                </c:pt>
                <c:pt idx="3">
                  <c:v>28.92</c:v>
                </c:pt>
                <c:pt idx="4">
                  <c:v>31.78</c:v>
                </c:pt>
                <c:pt idx="5">
                  <c:v>34.64</c:v>
                </c:pt>
                <c:pt idx="6">
                  <c:v>37.5</c:v>
                </c:pt>
                <c:pt idx="7">
                  <c:v>40.36</c:v>
                </c:pt>
                <c:pt idx="8">
                  <c:v>43.22</c:v>
                </c:pt>
                <c:pt idx="9">
                  <c:v>47.9</c:v>
                </c:pt>
                <c:pt idx="10">
                  <c:v>52.58</c:v>
                </c:pt>
                <c:pt idx="11">
                  <c:v>57.260000000000005</c:v>
                </c:pt>
                <c:pt idx="12">
                  <c:v>61.94</c:v>
                </c:pt>
                <c:pt idx="13">
                  <c:v>66.62</c:v>
                </c:pt>
                <c:pt idx="14">
                  <c:v>71.3</c:v>
                </c:pt>
                <c:pt idx="15">
                  <c:v>75.98</c:v>
                </c:pt>
                <c:pt idx="16">
                  <c:v>80.66</c:v>
                </c:pt>
                <c:pt idx="17">
                  <c:v>85.34</c:v>
                </c:pt>
                <c:pt idx="18">
                  <c:v>90.02</c:v>
                </c:pt>
                <c:pt idx="19">
                  <c:v>100.08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848088"/>
        <c:axId val="360247240"/>
      </c:lineChart>
      <c:catAx>
        <c:axId val="335848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Monthly Usage (</a:t>
                </a:r>
                <a:r>
                  <a:rPr lang="en-US" dirty="0" err="1" smtClean="0"/>
                  <a:t>CCF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247240"/>
        <c:crosses val="autoZero"/>
        <c:auto val="1"/>
        <c:lblAlgn val="ctr"/>
        <c:lblOffset val="100"/>
        <c:noMultiLvlLbl val="0"/>
      </c:catAx>
      <c:valAx>
        <c:axId val="360247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Monthly Bill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848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'Bill Impact MFR'!$T$12</c:f>
              <c:strCache>
                <c:ptCount val="1"/>
                <c:pt idx="0">
                  <c:v>Uniform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'Bill Impact MFR'!$S$13:$S$24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'Bill Impact MFR'!$T$13:$T$24</c:f>
              <c:numCache>
                <c:formatCode>_("$"* #,##0.00_);_("$"* \(#,##0.00\);_("$"* "-"??_);_(@_)</c:formatCode>
                <c:ptCount val="12"/>
                <c:pt idx="0">
                  <c:v>22.7</c:v>
                </c:pt>
                <c:pt idx="1">
                  <c:v>26.69</c:v>
                </c:pt>
                <c:pt idx="2">
                  <c:v>30.68</c:v>
                </c:pt>
                <c:pt idx="3">
                  <c:v>34.67</c:v>
                </c:pt>
                <c:pt idx="4">
                  <c:v>38.659999999999997</c:v>
                </c:pt>
                <c:pt idx="5">
                  <c:v>42.65</c:v>
                </c:pt>
                <c:pt idx="6">
                  <c:v>46.64</c:v>
                </c:pt>
                <c:pt idx="7">
                  <c:v>50.629999999999995</c:v>
                </c:pt>
                <c:pt idx="8">
                  <c:v>54.62</c:v>
                </c:pt>
                <c:pt idx="9">
                  <c:v>58.61</c:v>
                </c:pt>
                <c:pt idx="10">
                  <c:v>62.6</c:v>
                </c:pt>
                <c:pt idx="11">
                  <c:v>66.59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60248024"/>
        <c:axId val="36024841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'Bill Impact MFR'!$U$12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2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2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2">
                        <a:shade val="95000"/>
                      </a:schemeClr>
                    </a:solidFill>
                    <a:round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'Bill Impact MFR'!$S$13:$S$24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'Bill Impact MFR'!$U$13:$U$24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'Bill Impact MFR'!$V$12</c:f>
              <c:strCache>
                <c:ptCount val="1"/>
                <c:pt idx="0">
                  <c:v>Existing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'Bill Impact MFR'!$S$13:$S$24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'Bill Impact MFR'!$V$13:$V$24</c:f>
              <c:numCache>
                <c:formatCode>_("$"* #,##0.00_);_("$"* \(#,##0.00\);_("$"* "-"??_);_(@_)</c:formatCode>
                <c:ptCount val="12"/>
                <c:pt idx="0">
                  <c:v>20.34</c:v>
                </c:pt>
                <c:pt idx="1">
                  <c:v>23.2</c:v>
                </c:pt>
                <c:pt idx="2">
                  <c:v>26.060000000000002</c:v>
                </c:pt>
                <c:pt idx="3">
                  <c:v>28.92</c:v>
                </c:pt>
                <c:pt idx="4">
                  <c:v>31.78</c:v>
                </c:pt>
                <c:pt idx="5">
                  <c:v>34.64</c:v>
                </c:pt>
                <c:pt idx="6">
                  <c:v>39.32</c:v>
                </c:pt>
                <c:pt idx="7">
                  <c:v>44</c:v>
                </c:pt>
                <c:pt idx="8">
                  <c:v>48.68</c:v>
                </c:pt>
                <c:pt idx="9">
                  <c:v>58.739999999999995</c:v>
                </c:pt>
                <c:pt idx="10">
                  <c:v>68.8</c:v>
                </c:pt>
                <c:pt idx="11">
                  <c:v>78.86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248024"/>
        <c:axId val="360248416"/>
      </c:lineChart>
      <c:catAx>
        <c:axId val="36024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248416"/>
        <c:crosses val="autoZero"/>
        <c:auto val="1"/>
        <c:lblAlgn val="ctr"/>
        <c:lblOffset val="100"/>
        <c:noMultiLvlLbl val="0"/>
      </c:catAx>
      <c:valAx>
        <c:axId val="36024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248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image" Target="../media/image1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817DBE-0674-4358-BB13-18B4ABFD0CC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85E804-40C8-48D3-83CA-0A61FD5E4465}">
      <dgm:prSet phldrT="[Text]"/>
      <dgm:spPr/>
      <dgm:t>
        <a:bodyPr/>
        <a:lstStyle/>
        <a:p>
          <a:r>
            <a:rPr lang="en-US" dirty="0" smtClean="0"/>
            <a:t>Project Overview</a:t>
          </a:r>
          <a:endParaRPr lang="en-US" dirty="0"/>
        </a:p>
      </dgm:t>
    </dgm:pt>
    <dgm:pt modelId="{EEBBB1F7-3208-4D07-AC9B-A79F0CE96352}" type="parTrans" cxnId="{2DCD955B-E72B-4138-B235-6CC024ED0612}">
      <dgm:prSet/>
      <dgm:spPr/>
      <dgm:t>
        <a:bodyPr/>
        <a:lstStyle/>
        <a:p>
          <a:endParaRPr lang="en-US"/>
        </a:p>
      </dgm:t>
    </dgm:pt>
    <dgm:pt modelId="{D7247761-AD2F-4349-90A0-7AD022F12986}" type="sibTrans" cxnId="{2DCD955B-E72B-4138-B235-6CC024ED0612}">
      <dgm:prSet/>
      <dgm:spPr/>
      <dgm:t>
        <a:bodyPr/>
        <a:lstStyle/>
        <a:p>
          <a:endParaRPr lang="en-US"/>
        </a:p>
      </dgm:t>
    </dgm:pt>
    <dgm:pt modelId="{6E4448AC-F6EE-4A12-A9ED-E07A9F602B7F}">
      <dgm:prSet phldrT="[Text]"/>
      <dgm:spPr/>
      <dgm:t>
        <a:bodyPr/>
        <a:lstStyle/>
        <a:p>
          <a:r>
            <a:rPr lang="en-US" dirty="0" smtClean="0"/>
            <a:t>Next Steps / Q&amp;A</a:t>
          </a:r>
          <a:endParaRPr lang="en-US" dirty="0"/>
        </a:p>
      </dgm:t>
    </dgm:pt>
    <dgm:pt modelId="{69ED8BED-E7B8-4992-A89E-5D01B104B1A9}" type="parTrans" cxnId="{6D8B8E2E-5A8C-4E13-90DF-6A83BA55F2E9}">
      <dgm:prSet/>
      <dgm:spPr/>
      <dgm:t>
        <a:bodyPr/>
        <a:lstStyle/>
        <a:p>
          <a:endParaRPr lang="en-US"/>
        </a:p>
      </dgm:t>
    </dgm:pt>
    <dgm:pt modelId="{EDC120FE-2269-43AD-B058-291A33576ECC}" type="sibTrans" cxnId="{6D8B8E2E-5A8C-4E13-90DF-6A83BA55F2E9}">
      <dgm:prSet/>
      <dgm:spPr/>
      <dgm:t>
        <a:bodyPr/>
        <a:lstStyle/>
        <a:p>
          <a:endParaRPr lang="en-US"/>
        </a:p>
      </dgm:t>
    </dgm:pt>
    <dgm:pt modelId="{B8715BCA-83C3-488A-AAA7-7AF2DD1BB2B1}">
      <dgm:prSet phldrT="[Text]"/>
      <dgm:spPr/>
      <dgm:t>
        <a:bodyPr/>
        <a:lstStyle/>
        <a:p>
          <a:r>
            <a:rPr lang="en-US" dirty="0" smtClean="0"/>
            <a:t>Rate &amp; Financial Considerations</a:t>
          </a:r>
          <a:endParaRPr lang="en-US" dirty="0"/>
        </a:p>
      </dgm:t>
    </dgm:pt>
    <dgm:pt modelId="{47B7BA56-5C67-4517-BD91-4FF4EA545D7C}" type="parTrans" cxnId="{7DC58B13-5E7B-4E0A-B442-22857B2288A4}">
      <dgm:prSet/>
      <dgm:spPr/>
      <dgm:t>
        <a:bodyPr/>
        <a:lstStyle/>
        <a:p>
          <a:endParaRPr lang="en-US"/>
        </a:p>
      </dgm:t>
    </dgm:pt>
    <dgm:pt modelId="{DDCE1FA1-A14B-4751-AA0B-48BF203D251C}" type="sibTrans" cxnId="{7DC58B13-5E7B-4E0A-B442-22857B2288A4}">
      <dgm:prSet/>
      <dgm:spPr/>
      <dgm:t>
        <a:bodyPr/>
        <a:lstStyle/>
        <a:p>
          <a:endParaRPr lang="en-US"/>
        </a:p>
      </dgm:t>
    </dgm:pt>
    <dgm:pt modelId="{54F3C10A-B0FE-4CDF-9727-91DE084916BE}">
      <dgm:prSet phldrT="[Text]"/>
      <dgm:spPr/>
      <dgm:t>
        <a:bodyPr/>
        <a:lstStyle/>
        <a:p>
          <a:r>
            <a:rPr lang="en-US" dirty="0" smtClean="0"/>
            <a:t>Policy Considerations</a:t>
          </a:r>
          <a:endParaRPr lang="en-US" dirty="0"/>
        </a:p>
      </dgm:t>
    </dgm:pt>
    <dgm:pt modelId="{98130B4A-3440-40D6-A15D-786FD0E87E75}" type="parTrans" cxnId="{F66BE3AB-2B17-450B-9B80-372713A927A8}">
      <dgm:prSet/>
      <dgm:spPr/>
      <dgm:t>
        <a:bodyPr/>
        <a:lstStyle/>
        <a:p>
          <a:endParaRPr lang="en-US"/>
        </a:p>
      </dgm:t>
    </dgm:pt>
    <dgm:pt modelId="{95B78306-8D78-4C17-A236-A740E909A6E5}" type="sibTrans" cxnId="{F66BE3AB-2B17-450B-9B80-372713A927A8}">
      <dgm:prSet/>
      <dgm:spPr/>
      <dgm:t>
        <a:bodyPr/>
        <a:lstStyle/>
        <a:p>
          <a:endParaRPr lang="en-US"/>
        </a:p>
      </dgm:t>
    </dgm:pt>
    <dgm:pt modelId="{49610B3A-3513-4346-8A36-BE86C7AB7B78}" type="pres">
      <dgm:prSet presAssocID="{00817DBE-0674-4358-BB13-18B4ABFD0CC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50B615-69EC-4D9D-82AB-482C85DA0745}" type="pres">
      <dgm:prSet presAssocID="{00817DBE-0674-4358-BB13-18B4ABFD0CC1}" presName="dummyMaxCanvas" presStyleCnt="0">
        <dgm:presLayoutVars/>
      </dgm:prSet>
      <dgm:spPr/>
    </dgm:pt>
    <dgm:pt modelId="{E9FA126B-1584-48C7-830B-EC57D68A4479}" type="pres">
      <dgm:prSet presAssocID="{00817DBE-0674-4358-BB13-18B4ABFD0CC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67E15-66EB-4AE1-A339-F0C1CC110C69}" type="pres">
      <dgm:prSet presAssocID="{00817DBE-0674-4358-BB13-18B4ABFD0CC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E49A4-8B5A-4BA0-BC35-B1908D1181D1}" type="pres">
      <dgm:prSet presAssocID="{00817DBE-0674-4358-BB13-18B4ABFD0CC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A1030-5B5D-47CE-9FCE-8415839DF026}" type="pres">
      <dgm:prSet presAssocID="{00817DBE-0674-4358-BB13-18B4ABFD0CC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7797F-7EB9-4907-A1F8-94C0CC177CF1}" type="pres">
      <dgm:prSet presAssocID="{00817DBE-0674-4358-BB13-18B4ABFD0CC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F399A-319F-4DB6-99DB-81198275EB3A}" type="pres">
      <dgm:prSet presAssocID="{00817DBE-0674-4358-BB13-18B4ABFD0CC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08240-7F74-4D33-8B68-6FFC84251F0D}" type="pres">
      <dgm:prSet presAssocID="{00817DBE-0674-4358-BB13-18B4ABFD0CC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BC56D-CA5E-4802-85A1-81DEE112CBA6}" type="pres">
      <dgm:prSet presAssocID="{00817DBE-0674-4358-BB13-18B4ABFD0CC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D9ED6-7DCE-495E-9ACB-110FB514A7FD}" type="pres">
      <dgm:prSet presAssocID="{00817DBE-0674-4358-BB13-18B4ABFD0CC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25AC2-4D82-4E1D-9863-1EFE31B46965}" type="pres">
      <dgm:prSet presAssocID="{00817DBE-0674-4358-BB13-18B4ABFD0CC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B02FE-A8CA-466F-8854-0164E6A52587}" type="pres">
      <dgm:prSet presAssocID="{00817DBE-0674-4358-BB13-18B4ABFD0CC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D21FEF-1500-49C5-9997-BA7456BD740A}" type="presOf" srcId="{6E4448AC-F6EE-4A12-A9ED-E07A9F602B7F}" destId="{C90A1030-5B5D-47CE-9FCE-8415839DF026}" srcOrd="0" destOrd="0" presId="urn:microsoft.com/office/officeart/2005/8/layout/vProcess5"/>
    <dgm:cxn modelId="{7DC58B13-5E7B-4E0A-B442-22857B2288A4}" srcId="{00817DBE-0674-4358-BB13-18B4ABFD0CC1}" destId="{B8715BCA-83C3-488A-AAA7-7AF2DD1BB2B1}" srcOrd="2" destOrd="0" parTransId="{47B7BA56-5C67-4517-BD91-4FF4EA545D7C}" sibTransId="{DDCE1FA1-A14B-4751-AA0B-48BF203D251C}"/>
    <dgm:cxn modelId="{7E1F41F4-C885-435A-94ED-99C80CD08BAA}" type="presOf" srcId="{D7247761-AD2F-4349-90A0-7AD022F12986}" destId="{44D7797F-7EB9-4907-A1F8-94C0CC177CF1}" srcOrd="0" destOrd="0" presId="urn:microsoft.com/office/officeart/2005/8/layout/vProcess5"/>
    <dgm:cxn modelId="{6D8B8E2E-5A8C-4E13-90DF-6A83BA55F2E9}" srcId="{00817DBE-0674-4358-BB13-18B4ABFD0CC1}" destId="{6E4448AC-F6EE-4A12-A9ED-E07A9F602B7F}" srcOrd="3" destOrd="0" parTransId="{69ED8BED-E7B8-4992-A89E-5D01B104B1A9}" sibTransId="{EDC120FE-2269-43AD-B058-291A33576ECC}"/>
    <dgm:cxn modelId="{D268576E-833A-4AB2-A61C-72C80950AD77}" type="presOf" srcId="{00817DBE-0674-4358-BB13-18B4ABFD0CC1}" destId="{49610B3A-3513-4346-8A36-BE86C7AB7B78}" srcOrd="0" destOrd="0" presId="urn:microsoft.com/office/officeart/2005/8/layout/vProcess5"/>
    <dgm:cxn modelId="{7FE6BD8D-A68E-47A5-BBAA-B89B0EBB6250}" type="presOf" srcId="{2A85E804-40C8-48D3-83CA-0A61FD5E4465}" destId="{D29BC56D-CA5E-4802-85A1-81DEE112CBA6}" srcOrd="1" destOrd="0" presId="urn:microsoft.com/office/officeart/2005/8/layout/vProcess5"/>
    <dgm:cxn modelId="{AE9536BF-0ADA-4119-AC6B-19B71BA89E4B}" type="presOf" srcId="{6E4448AC-F6EE-4A12-A9ED-E07A9F602B7F}" destId="{69FB02FE-A8CA-466F-8854-0164E6A52587}" srcOrd="1" destOrd="0" presId="urn:microsoft.com/office/officeart/2005/8/layout/vProcess5"/>
    <dgm:cxn modelId="{492BA219-87EF-460D-9771-292831ECBF68}" type="presOf" srcId="{B8715BCA-83C3-488A-AAA7-7AF2DD1BB2B1}" destId="{EB525AC2-4D82-4E1D-9863-1EFE31B46965}" srcOrd="1" destOrd="0" presId="urn:microsoft.com/office/officeart/2005/8/layout/vProcess5"/>
    <dgm:cxn modelId="{FA89739F-FA84-4358-AC6F-6C003449114B}" type="presOf" srcId="{2A85E804-40C8-48D3-83CA-0A61FD5E4465}" destId="{E9FA126B-1584-48C7-830B-EC57D68A4479}" srcOrd="0" destOrd="0" presId="urn:microsoft.com/office/officeart/2005/8/layout/vProcess5"/>
    <dgm:cxn modelId="{F66BE3AB-2B17-450B-9B80-372713A927A8}" srcId="{00817DBE-0674-4358-BB13-18B4ABFD0CC1}" destId="{54F3C10A-B0FE-4CDF-9727-91DE084916BE}" srcOrd="1" destOrd="0" parTransId="{98130B4A-3440-40D6-A15D-786FD0E87E75}" sibTransId="{95B78306-8D78-4C17-A236-A740E909A6E5}"/>
    <dgm:cxn modelId="{A23C7D82-6D2A-4C72-9061-5271439F8A25}" type="presOf" srcId="{54F3C10A-B0FE-4CDF-9727-91DE084916BE}" destId="{A68D9ED6-7DCE-495E-9ACB-110FB514A7FD}" srcOrd="1" destOrd="0" presId="urn:microsoft.com/office/officeart/2005/8/layout/vProcess5"/>
    <dgm:cxn modelId="{EE86CA51-A736-4FBC-995C-AFEEC7ECAE22}" type="presOf" srcId="{B8715BCA-83C3-488A-AAA7-7AF2DD1BB2B1}" destId="{3B1E49A4-8B5A-4BA0-BC35-B1908D1181D1}" srcOrd="0" destOrd="0" presId="urn:microsoft.com/office/officeart/2005/8/layout/vProcess5"/>
    <dgm:cxn modelId="{C1C3260B-30B4-45AA-B132-1F2D046B5E7A}" type="presOf" srcId="{54F3C10A-B0FE-4CDF-9727-91DE084916BE}" destId="{3B367E15-66EB-4AE1-A339-F0C1CC110C69}" srcOrd="0" destOrd="0" presId="urn:microsoft.com/office/officeart/2005/8/layout/vProcess5"/>
    <dgm:cxn modelId="{53C506DE-3C92-4054-A607-0FA0D1CACD80}" type="presOf" srcId="{DDCE1FA1-A14B-4751-AA0B-48BF203D251C}" destId="{71B08240-7F74-4D33-8B68-6FFC84251F0D}" srcOrd="0" destOrd="0" presId="urn:microsoft.com/office/officeart/2005/8/layout/vProcess5"/>
    <dgm:cxn modelId="{2DCD955B-E72B-4138-B235-6CC024ED0612}" srcId="{00817DBE-0674-4358-BB13-18B4ABFD0CC1}" destId="{2A85E804-40C8-48D3-83CA-0A61FD5E4465}" srcOrd="0" destOrd="0" parTransId="{EEBBB1F7-3208-4D07-AC9B-A79F0CE96352}" sibTransId="{D7247761-AD2F-4349-90A0-7AD022F12986}"/>
    <dgm:cxn modelId="{F82723AD-9740-43FC-88C6-44A675679CF1}" type="presOf" srcId="{95B78306-8D78-4C17-A236-A740E909A6E5}" destId="{01FF399A-319F-4DB6-99DB-81198275EB3A}" srcOrd="0" destOrd="0" presId="urn:microsoft.com/office/officeart/2005/8/layout/vProcess5"/>
    <dgm:cxn modelId="{AF10CAA1-6CAB-476C-A8C8-3EE6A1736EBF}" type="presParOf" srcId="{49610B3A-3513-4346-8A36-BE86C7AB7B78}" destId="{5250B615-69EC-4D9D-82AB-482C85DA0745}" srcOrd="0" destOrd="0" presId="urn:microsoft.com/office/officeart/2005/8/layout/vProcess5"/>
    <dgm:cxn modelId="{99DF3362-5912-42A3-8260-5CCD158BE728}" type="presParOf" srcId="{49610B3A-3513-4346-8A36-BE86C7AB7B78}" destId="{E9FA126B-1584-48C7-830B-EC57D68A4479}" srcOrd="1" destOrd="0" presId="urn:microsoft.com/office/officeart/2005/8/layout/vProcess5"/>
    <dgm:cxn modelId="{ADB7A557-4919-4237-A23B-177C98B9659B}" type="presParOf" srcId="{49610B3A-3513-4346-8A36-BE86C7AB7B78}" destId="{3B367E15-66EB-4AE1-A339-F0C1CC110C69}" srcOrd="2" destOrd="0" presId="urn:microsoft.com/office/officeart/2005/8/layout/vProcess5"/>
    <dgm:cxn modelId="{6A69643B-348C-4A47-A43A-E3DFB7950980}" type="presParOf" srcId="{49610B3A-3513-4346-8A36-BE86C7AB7B78}" destId="{3B1E49A4-8B5A-4BA0-BC35-B1908D1181D1}" srcOrd="3" destOrd="0" presId="urn:microsoft.com/office/officeart/2005/8/layout/vProcess5"/>
    <dgm:cxn modelId="{9692BBB6-2516-4EDD-BCB1-43A418ED1F1E}" type="presParOf" srcId="{49610B3A-3513-4346-8A36-BE86C7AB7B78}" destId="{C90A1030-5B5D-47CE-9FCE-8415839DF026}" srcOrd="4" destOrd="0" presId="urn:microsoft.com/office/officeart/2005/8/layout/vProcess5"/>
    <dgm:cxn modelId="{696E89C9-60C2-46A1-A6A9-0CC65F659F84}" type="presParOf" srcId="{49610B3A-3513-4346-8A36-BE86C7AB7B78}" destId="{44D7797F-7EB9-4907-A1F8-94C0CC177CF1}" srcOrd="5" destOrd="0" presId="urn:microsoft.com/office/officeart/2005/8/layout/vProcess5"/>
    <dgm:cxn modelId="{249ECFAC-7BB6-420C-9BBB-A135136D5823}" type="presParOf" srcId="{49610B3A-3513-4346-8A36-BE86C7AB7B78}" destId="{01FF399A-319F-4DB6-99DB-81198275EB3A}" srcOrd="6" destOrd="0" presId="urn:microsoft.com/office/officeart/2005/8/layout/vProcess5"/>
    <dgm:cxn modelId="{951E1DF0-AB51-4568-8B22-781610A940C2}" type="presParOf" srcId="{49610B3A-3513-4346-8A36-BE86C7AB7B78}" destId="{71B08240-7F74-4D33-8B68-6FFC84251F0D}" srcOrd="7" destOrd="0" presId="urn:microsoft.com/office/officeart/2005/8/layout/vProcess5"/>
    <dgm:cxn modelId="{23E2C1F2-D304-4973-931D-2BE9CC118004}" type="presParOf" srcId="{49610B3A-3513-4346-8A36-BE86C7AB7B78}" destId="{D29BC56D-CA5E-4802-85A1-81DEE112CBA6}" srcOrd="8" destOrd="0" presId="urn:microsoft.com/office/officeart/2005/8/layout/vProcess5"/>
    <dgm:cxn modelId="{BD6AB362-38AE-49BD-8D2D-90CE3141C636}" type="presParOf" srcId="{49610B3A-3513-4346-8A36-BE86C7AB7B78}" destId="{A68D9ED6-7DCE-495E-9ACB-110FB514A7FD}" srcOrd="9" destOrd="0" presId="urn:microsoft.com/office/officeart/2005/8/layout/vProcess5"/>
    <dgm:cxn modelId="{284AE589-B430-43E1-B332-96592CC0DED9}" type="presParOf" srcId="{49610B3A-3513-4346-8A36-BE86C7AB7B78}" destId="{EB525AC2-4D82-4E1D-9863-1EFE31B46965}" srcOrd="10" destOrd="0" presId="urn:microsoft.com/office/officeart/2005/8/layout/vProcess5"/>
    <dgm:cxn modelId="{EB477F38-C70B-4CB1-99BF-96851984F75C}" type="presParOf" srcId="{49610B3A-3513-4346-8A36-BE86C7AB7B78}" destId="{69FB02FE-A8CA-466F-8854-0164E6A5258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3CACD3-4E33-4EEC-A8EA-285B57A583F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E13FBE-F047-4AFF-A4F0-374C99C1F338}">
      <dgm:prSet phldrT="[Text]"/>
      <dgm:spPr/>
      <dgm:t>
        <a:bodyPr/>
        <a:lstStyle/>
        <a:p>
          <a:r>
            <a:rPr lang="en-US" dirty="0" smtClean="0"/>
            <a:t>Uniform Rates</a:t>
          </a:r>
          <a:endParaRPr lang="en-US" dirty="0"/>
        </a:p>
      </dgm:t>
    </dgm:pt>
    <dgm:pt modelId="{566256C0-1F5A-414A-9E5F-118B576233FC}" type="parTrans" cxnId="{8662A973-0E11-4060-94B5-9852491AA1CB}">
      <dgm:prSet/>
      <dgm:spPr/>
      <dgm:t>
        <a:bodyPr/>
        <a:lstStyle/>
        <a:p>
          <a:endParaRPr lang="en-US"/>
        </a:p>
      </dgm:t>
    </dgm:pt>
    <dgm:pt modelId="{5009603C-8BC1-40C2-A950-27E50585AE98}" type="sibTrans" cxnId="{8662A973-0E11-4060-94B5-9852491AA1CB}">
      <dgm:prSet/>
      <dgm:spPr/>
      <dgm:t>
        <a:bodyPr/>
        <a:lstStyle/>
        <a:p>
          <a:endParaRPr lang="en-US"/>
        </a:p>
      </dgm:t>
    </dgm:pt>
    <dgm:pt modelId="{2D86B8FB-EEE4-4A2A-B584-F3E82DF898CB}">
      <dgm:prSet/>
      <dgm:spPr/>
      <dgm:t>
        <a:bodyPr/>
        <a:lstStyle/>
        <a:p>
          <a:r>
            <a:rPr lang="en-US" dirty="0" smtClean="0"/>
            <a:t>Two-Tiered Rates</a:t>
          </a:r>
        </a:p>
      </dgm:t>
    </dgm:pt>
    <dgm:pt modelId="{DA21A514-CAC8-415D-9243-62E4BEE636B4}" type="parTrans" cxnId="{CCF537DB-ACA7-410E-94C0-FB578F38EA78}">
      <dgm:prSet/>
      <dgm:spPr/>
      <dgm:t>
        <a:bodyPr/>
        <a:lstStyle/>
        <a:p>
          <a:endParaRPr lang="en-US"/>
        </a:p>
      </dgm:t>
    </dgm:pt>
    <dgm:pt modelId="{4C88D8FA-F9D9-4A69-B597-CB36BB0EAB58}" type="sibTrans" cxnId="{CCF537DB-ACA7-410E-94C0-FB578F38EA78}">
      <dgm:prSet/>
      <dgm:spPr/>
      <dgm:t>
        <a:bodyPr/>
        <a:lstStyle/>
        <a:p>
          <a:endParaRPr lang="en-US"/>
        </a:p>
      </dgm:t>
    </dgm:pt>
    <dgm:pt modelId="{546A0141-21F6-4937-A328-876DC1B19BD5}">
      <dgm:prSet/>
      <dgm:spPr/>
      <dgm:t>
        <a:bodyPr/>
        <a:lstStyle/>
        <a:p>
          <a:r>
            <a:rPr lang="en-US" dirty="0" smtClean="0"/>
            <a:t>Budget Based Rates</a:t>
          </a:r>
        </a:p>
      </dgm:t>
    </dgm:pt>
    <dgm:pt modelId="{607A9418-1936-4BAE-963A-B1E6D31957F4}" type="parTrans" cxnId="{C7D1D17C-195C-44EA-8167-694FF0802DA6}">
      <dgm:prSet/>
      <dgm:spPr/>
      <dgm:t>
        <a:bodyPr/>
        <a:lstStyle/>
        <a:p>
          <a:endParaRPr lang="en-US"/>
        </a:p>
      </dgm:t>
    </dgm:pt>
    <dgm:pt modelId="{94A51BC3-1865-4E82-B9D0-BB7FA6C93365}" type="sibTrans" cxnId="{C7D1D17C-195C-44EA-8167-694FF0802DA6}">
      <dgm:prSet/>
      <dgm:spPr/>
      <dgm:t>
        <a:bodyPr/>
        <a:lstStyle/>
        <a:p>
          <a:endParaRPr lang="en-US"/>
        </a:p>
      </dgm:t>
    </dgm:pt>
    <dgm:pt modelId="{07210C97-2DCE-4389-95D0-2A83507D535C}">
      <dgm:prSet/>
      <dgm:spPr/>
      <dgm:t>
        <a:bodyPr/>
        <a:lstStyle/>
        <a:p>
          <a:r>
            <a:rPr lang="en-US" dirty="0" smtClean="0"/>
            <a:t>Seasonal Rates</a:t>
          </a:r>
        </a:p>
      </dgm:t>
    </dgm:pt>
    <dgm:pt modelId="{B5E2441F-4E0B-4949-A416-FB62F98F6BA9}" type="parTrans" cxnId="{9B1755A3-4B54-4858-8285-ADE1CCE2FE93}">
      <dgm:prSet/>
      <dgm:spPr/>
      <dgm:t>
        <a:bodyPr/>
        <a:lstStyle/>
        <a:p>
          <a:endParaRPr lang="en-US"/>
        </a:p>
      </dgm:t>
    </dgm:pt>
    <dgm:pt modelId="{F8FE20A4-E20F-406C-B4AD-77496C227D07}" type="sibTrans" cxnId="{9B1755A3-4B54-4858-8285-ADE1CCE2FE93}">
      <dgm:prSet/>
      <dgm:spPr/>
      <dgm:t>
        <a:bodyPr/>
        <a:lstStyle/>
        <a:p>
          <a:endParaRPr lang="en-US"/>
        </a:p>
      </dgm:t>
    </dgm:pt>
    <dgm:pt modelId="{FD6C23F0-5A98-4403-A6B9-FA5195585624}" type="pres">
      <dgm:prSet presAssocID="{983CACD3-4E33-4EEC-A8EA-285B57A583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0AE0B32-9806-4D94-AB9A-35C7323C0327}" type="pres">
      <dgm:prSet presAssocID="{983CACD3-4E33-4EEC-A8EA-285B57A583FF}" presName="Name1" presStyleCnt="0"/>
      <dgm:spPr/>
    </dgm:pt>
    <dgm:pt modelId="{8E8A55A0-9DED-4521-A754-44E9D03D1963}" type="pres">
      <dgm:prSet presAssocID="{983CACD3-4E33-4EEC-A8EA-285B57A583FF}" presName="cycle" presStyleCnt="0"/>
      <dgm:spPr/>
    </dgm:pt>
    <dgm:pt modelId="{A66A3124-5DF7-41B2-B43A-A34EBF8B8013}" type="pres">
      <dgm:prSet presAssocID="{983CACD3-4E33-4EEC-A8EA-285B57A583FF}" presName="srcNode" presStyleLbl="node1" presStyleIdx="0" presStyleCnt="4"/>
      <dgm:spPr/>
    </dgm:pt>
    <dgm:pt modelId="{F473DC9C-BE53-403E-945D-7397922DFCA1}" type="pres">
      <dgm:prSet presAssocID="{983CACD3-4E33-4EEC-A8EA-285B57A583FF}" presName="conn" presStyleLbl="parChTrans1D2" presStyleIdx="0" presStyleCnt="1"/>
      <dgm:spPr/>
      <dgm:t>
        <a:bodyPr/>
        <a:lstStyle/>
        <a:p>
          <a:endParaRPr lang="en-US"/>
        </a:p>
      </dgm:t>
    </dgm:pt>
    <dgm:pt modelId="{AB9D18B8-6BF3-48B6-AC82-0C81792F56BB}" type="pres">
      <dgm:prSet presAssocID="{983CACD3-4E33-4EEC-A8EA-285B57A583FF}" presName="extraNode" presStyleLbl="node1" presStyleIdx="0" presStyleCnt="4"/>
      <dgm:spPr/>
    </dgm:pt>
    <dgm:pt modelId="{076E0BDE-3C60-4DC6-AAFF-F628F0E07411}" type="pres">
      <dgm:prSet presAssocID="{983CACD3-4E33-4EEC-A8EA-285B57A583FF}" presName="dstNode" presStyleLbl="node1" presStyleIdx="0" presStyleCnt="4"/>
      <dgm:spPr/>
    </dgm:pt>
    <dgm:pt modelId="{50C97C74-2032-4E24-A048-C61327DEDE5F}" type="pres">
      <dgm:prSet presAssocID="{D4E13FBE-F047-4AFF-A4F0-374C99C1F33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DD887-67E2-4A5E-95B5-EB2792B02441}" type="pres">
      <dgm:prSet presAssocID="{D4E13FBE-F047-4AFF-A4F0-374C99C1F338}" presName="accent_1" presStyleCnt="0"/>
      <dgm:spPr/>
    </dgm:pt>
    <dgm:pt modelId="{F5F303B0-C6B8-4762-AE83-1E85B5C5F96E}" type="pres">
      <dgm:prSet presAssocID="{D4E13FBE-F047-4AFF-A4F0-374C99C1F338}" presName="accentRepeatNode" presStyleLbl="solidFgAcc1" presStyleIdx="0" presStyleCnt="4"/>
      <dgm:spPr/>
    </dgm:pt>
    <dgm:pt modelId="{FEA389E9-0854-4A76-8DD8-282605D76B48}" type="pres">
      <dgm:prSet presAssocID="{2D86B8FB-EEE4-4A2A-B584-F3E82DF898C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09E3F-B1E4-415B-88A0-80173D6CD024}" type="pres">
      <dgm:prSet presAssocID="{2D86B8FB-EEE4-4A2A-B584-F3E82DF898CB}" presName="accent_2" presStyleCnt="0"/>
      <dgm:spPr/>
    </dgm:pt>
    <dgm:pt modelId="{339E34CD-C9BB-4138-AEC7-B104126D9251}" type="pres">
      <dgm:prSet presAssocID="{2D86B8FB-EEE4-4A2A-B584-F3E82DF898CB}" presName="accentRepeatNode" presStyleLbl="solidFgAcc1" presStyleIdx="1" presStyleCnt="4"/>
      <dgm:spPr/>
    </dgm:pt>
    <dgm:pt modelId="{D710175A-E8BF-4E13-BF72-059FC10E0EF6}" type="pres">
      <dgm:prSet presAssocID="{546A0141-21F6-4937-A328-876DC1B19BD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A5A14-A728-4160-B200-81A5AA90E8EA}" type="pres">
      <dgm:prSet presAssocID="{546A0141-21F6-4937-A328-876DC1B19BD5}" presName="accent_3" presStyleCnt="0"/>
      <dgm:spPr/>
    </dgm:pt>
    <dgm:pt modelId="{0EFAB56A-6617-4DAB-85F7-F004B866968E}" type="pres">
      <dgm:prSet presAssocID="{546A0141-21F6-4937-A328-876DC1B19BD5}" presName="accentRepeatNode" presStyleLbl="solidFgAcc1" presStyleIdx="2" presStyleCnt="4"/>
      <dgm:spPr/>
    </dgm:pt>
    <dgm:pt modelId="{906914B7-C4D5-4E48-9E22-30AAEFAC10A9}" type="pres">
      <dgm:prSet presAssocID="{07210C97-2DCE-4389-95D0-2A83507D535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EA4F3-2BD4-4250-8674-5B7F5C173C91}" type="pres">
      <dgm:prSet presAssocID="{07210C97-2DCE-4389-95D0-2A83507D535C}" presName="accent_4" presStyleCnt="0"/>
      <dgm:spPr/>
    </dgm:pt>
    <dgm:pt modelId="{4B39AC06-1FBC-461B-9CF7-502771BD0007}" type="pres">
      <dgm:prSet presAssocID="{07210C97-2DCE-4389-95D0-2A83507D535C}" presName="accentRepeatNode" presStyleLbl="solidFgAcc1" presStyleIdx="3" presStyleCnt="4"/>
      <dgm:spPr/>
    </dgm:pt>
  </dgm:ptLst>
  <dgm:cxnLst>
    <dgm:cxn modelId="{C7D1D17C-195C-44EA-8167-694FF0802DA6}" srcId="{983CACD3-4E33-4EEC-A8EA-285B57A583FF}" destId="{546A0141-21F6-4937-A328-876DC1B19BD5}" srcOrd="2" destOrd="0" parTransId="{607A9418-1936-4BAE-963A-B1E6D31957F4}" sibTransId="{94A51BC3-1865-4E82-B9D0-BB7FA6C93365}"/>
    <dgm:cxn modelId="{8A2236ED-AE16-4953-8950-F099186C6DC8}" type="presOf" srcId="{5009603C-8BC1-40C2-A950-27E50585AE98}" destId="{F473DC9C-BE53-403E-945D-7397922DFCA1}" srcOrd="0" destOrd="0" presId="urn:microsoft.com/office/officeart/2008/layout/VerticalCurvedList"/>
    <dgm:cxn modelId="{8662A973-0E11-4060-94B5-9852491AA1CB}" srcId="{983CACD3-4E33-4EEC-A8EA-285B57A583FF}" destId="{D4E13FBE-F047-4AFF-A4F0-374C99C1F338}" srcOrd="0" destOrd="0" parTransId="{566256C0-1F5A-414A-9E5F-118B576233FC}" sibTransId="{5009603C-8BC1-40C2-A950-27E50585AE98}"/>
    <dgm:cxn modelId="{CCF537DB-ACA7-410E-94C0-FB578F38EA78}" srcId="{983CACD3-4E33-4EEC-A8EA-285B57A583FF}" destId="{2D86B8FB-EEE4-4A2A-B584-F3E82DF898CB}" srcOrd="1" destOrd="0" parTransId="{DA21A514-CAC8-415D-9243-62E4BEE636B4}" sibTransId="{4C88D8FA-F9D9-4A69-B597-CB36BB0EAB58}"/>
    <dgm:cxn modelId="{747E51A1-95CD-48F8-9C0C-56F736555358}" type="presOf" srcId="{2D86B8FB-EEE4-4A2A-B584-F3E82DF898CB}" destId="{FEA389E9-0854-4A76-8DD8-282605D76B48}" srcOrd="0" destOrd="0" presId="urn:microsoft.com/office/officeart/2008/layout/VerticalCurvedList"/>
    <dgm:cxn modelId="{A8E721CC-95ED-4A0B-879F-4F7440F573D7}" type="presOf" srcId="{983CACD3-4E33-4EEC-A8EA-285B57A583FF}" destId="{FD6C23F0-5A98-4403-A6B9-FA5195585624}" srcOrd="0" destOrd="0" presId="urn:microsoft.com/office/officeart/2008/layout/VerticalCurvedList"/>
    <dgm:cxn modelId="{9240F72B-B82D-4510-BA2F-C8A5D97377D3}" type="presOf" srcId="{546A0141-21F6-4937-A328-876DC1B19BD5}" destId="{D710175A-E8BF-4E13-BF72-059FC10E0EF6}" srcOrd="0" destOrd="0" presId="urn:microsoft.com/office/officeart/2008/layout/VerticalCurvedList"/>
    <dgm:cxn modelId="{9AA8C628-020D-47FB-979A-E2BBBDE069CD}" type="presOf" srcId="{D4E13FBE-F047-4AFF-A4F0-374C99C1F338}" destId="{50C97C74-2032-4E24-A048-C61327DEDE5F}" srcOrd="0" destOrd="0" presId="urn:microsoft.com/office/officeart/2008/layout/VerticalCurvedList"/>
    <dgm:cxn modelId="{9B1755A3-4B54-4858-8285-ADE1CCE2FE93}" srcId="{983CACD3-4E33-4EEC-A8EA-285B57A583FF}" destId="{07210C97-2DCE-4389-95D0-2A83507D535C}" srcOrd="3" destOrd="0" parTransId="{B5E2441F-4E0B-4949-A416-FB62F98F6BA9}" sibTransId="{F8FE20A4-E20F-406C-B4AD-77496C227D07}"/>
    <dgm:cxn modelId="{A314E0ED-1099-4B6B-9743-FA34F7B3A915}" type="presOf" srcId="{07210C97-2DCE-4389-95D0-2A83507D535C}" destId="{906914B7-C4D5-4E48-9E22-30AAEFAC10A9}" srcOrd="0" destOrd="0" presId="urn:microsoft.com/office/officeart/2008/layout/VerticalCurvedList"/>
    <dgm:cxn modelId="{E4713DFC-6289-4221-95D4-A8512B06E720}" type="presParOf" srcId="{FD6C23F0-5A98-4403-A6B9-FA5195585624}" destId="{30AE0B32-9806-4D94-AB9A-35C7323C0327}" srcOrd="0" destOrd="0" presId="urn:microsoft.com/office/officeart/2008/layout/VerticalCurvedList"/>
    <dgm:cxn modelId="{C5EF66E7-B73B-4366-BCF3-2987008D0157}" type="presParOf" srcId="{30AE0B32-9806-4D94-AB9A-35C7323C0327}" destId="{8E8A55A0-9DED-4521-A754-44E9D03D1963}" srcOrd="0" destOrd="0" presId="urn:microsoft.com/office/officeart/2008/layout/VerticalCurvedList"/>
    <dgm:cxn modelId="{AD3A9A11-8D75-4C88-9F53-9162A2886A0B}" type="presParOf" srcId="{8E8A55A0-9DED-4521-A754-44E9D03D1963}" destId="{A66A3124-5DF7-41B2-B43A-A34EBF8B8013}" srcOrd="0" destOrd="0" presId="urn:microsoft.com/office/officeart/2008/layout/VerticalCurvedList"/>
    <dgm:cxn modelId="{2E5724B5-585C-4327-AB42-B78697913586}" type="presParOf" srcId="{8E8A55A0-9DED-4521-A754-44E9D03D1963}" destId="{F473DC9C-BE53-403E-945D-7397922DFCA1}" srcOrd="1" destOrd="0" presId="urn:microsoft.com/office/officeart/2008/layout/VerticalCurvedList"/>
    <dgm:cxn modelId="{3CCFB952-1550-4FD0-903D-59C86D5091DC}" type="presParOf" srcId="{8E8A55A0-9DED-4521-A754-44E9D03D1963}" destId="{AB9D18B8-6BF3-48B6-AC82-0C81792F56BB}" srcOrd="2" destOrd="0" presId="urn:microsoft.com/office/officeart/2008/layout/VerticalCurvedList"/>
    <dgm:cxn modelId="{F486B3EA-804D-4A78-AD81-58F155EAD26F}" type="presParOf" srcId="{8E8A55A0-9DED-4521-A754-44E9D03D1963}" destId="{076E0BDE-3C60-4DC6-AAFF-F628F0E07411}" srcOrd="3" destOrd="0" presId="urn:microsoft.com/office/officeart/2008/layout/VerticalCurvedList"/>
    <dgm:cxn modelId="{06249DBF-985A-4B17-8CD1-E6DE6380D28E}" type="presParOf" srcId="{30AE0B32-9806-4D94-AB9A-35C7323C0327}" destId="{50C97C74-2032-4E24-A048-C61327DEDE5F}" srcOrd="1" destOrd="0" presId="urn:microsoft.com/office/officeart/2008/layout/VerticalCurvedList"/>
    <dgm:cxn modelId="{56F70EAE-0BDE-421A-8251-CA96DDB1D695}" type="presParOf" srcId="{30AE0B32-9806-4D94-AB9A-35C7323C0327}" destId="{9C5DD887-67E2-4A5E-95B5-EB2792B02441}" srcOrd="2" destOrd="0" presId="urn:microsoft.com/office/officeart/2008/layout/VerticalCurvedList"/>
    <dgm:cxn modelId="{5D795A7A-6AE1-4A12-9192-F8F2092F348E}" type="presParOf" srcId="{9C5DD887-67E2-4A5E-95B5-EB2792B02441}" destId="{F5F303B0-C6B8-4762-AE83-1E85B5C5F96E}" srcOrd="0" destOrd="0" presId="urn:microsoft.com/office/officeart/2008/layout/VerticalCurvedList"/>
    <dgm:cxn modelId="{E3F80E62-6ACF-42DB-BFB7-00BC7475A467}" type="presParOf" srcId="{30AE0B32-9806-4D94-AB9A-35C7323C0327}" destId="{FEA389E9-0854-4A76-8DD8-282605D76B48}" srcOrd="3" destOrd="0" presId="urn:microsoft.com/office/officeart/2008/layout/VerticalCurvedList"/>
    <dgm:cxn modelId="{C0A0278E-4EB2-42C7-A422-27D2E833A16D}" type="presParOf" srcId="{30AE0B32-9806-4D94-AB9A-35C7323C0327}" destId="{1DD09E3F-B1E4-415B-88A0-80173D6CD024}" srcOrd="4" destOrd="0" presId="urn:microsoft.com/office/officeart/2008/layout/VerticalCurvedList"/>
    <dgm:cxn modelId="{29DDC212-6F30-484B-99EE-A5E51E74F934}" type="presParOf" srcId="{1DD09E3F-B1E4-415B-88A0-80173D6CD024}" destId="{339E34CD-C9BB-4138-AEC7-B104126D9251}" srcOrd="0" destOrd="0" presId="urn:microsoft.com/office/officeart/2008/layout/VerticalCurvedList"/>
    <dgm:cxn modelId="{165DFEBE-BC5A-4666-8417-511B4B51B86E}" type="presParOf" srcId="{30AE0B32-9806-4D94-AB9A-35C7323C0327}" destId="{D710175A-E8BF-4E13-BF72-059FC10E0EF6}" srcOrd="5" destOrd="0" presId="urn:microsoft.com/office/officeart/2008/layout/VerticalCurvedList"/>
    <dgm:cxn modelId="{914EAEDF-0C6F-4FF7-A29C-C5E7E670D21C}" type="presParOf" srcId="{30AE0B32-9806-4D94-AB9A-35C7323C0327}" destId="{E08A5A14-A728-4160-B200-81A5AA90E8EA}" srcOrd="6" destOrd="0" presId="urn:microsoft.com/office/officeart/2008/layout/VerticalCurvedList"/>
    <dgm:cxn modelId="{8C03B254-A88D-4525-9D50-3DD0D3513500}" type="presParOf" srcId="{E08A5A14-A728-4160-B200-81A5AA90E8EA}" destId="{0EFAB56A-6617-4DAB-85F7-F004B866968E}" srcOrd="0" destOrd="0" presId="urn:microsoft.com/office/officeart/2008/layout/VerticalCurvedList"/>
    <dgm:cxn modelId="{9BF6F133-11AA-4464-8291-8C65071434BA}" type="presParOf" srcId="{30AE0B32-9806-4D94-AB9A-35C7323C0327}" destId="{906914B7-C4D5-4E48-9E22-30AAEFAC10A9}" srcOrd="7" destOrd="0" presId="urn:microsoft.com/office/officeart/2008/layout/VerticalCurvedList"/>
    <dgm:cxn modelId="{33053796-15C4-45AA-9128-D7514FA78A17}" type="presParOf" srcId="{30AE0B32-9806-4D94-AB9A-35C7323C0327}" destId="{930EA4F3-2BD4-4250-8674-5B7F5C173C91}" srcOrd="8" destOrd="0" presId="urn:microsoft.com/office/officeart/2008/layout/VerticalCurvedList"/>
    <dgm:cxn modelId="{D4E77837-0737-45A6-98C3-5230D492CAF0}" type="presParOf" srcId="{930EA4F3-2BD4-4250-8674-5B7F5C173C91}" destId="{4B39AC06-1FBC-461B-9CF7-502771BD00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1D7A48-D8CE-4900-974F-853B35602060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8116EF-5A17-43EF-8BEA-C80F46AE4387}">
      <dgm:prSet/>
      <dgm:spPr/>
      <dgm:t>
        <a:bodyPr/>
        <a:lstStyle/>
        <a:p>
          <a:r>
            <a:rPr lang="en-US" b="1" dirty="0" smtClean="0"/>
            <a:t>Increase Fixed Cost Recovery?</a:t>
          </a:r>
          <a:endParaRPr lang="en-US" i="1" dirty="0"/>
        </a:p>
      </dgm:t>
    </dgm:pt>
    <dgm:pt modelId="{EC00B55C-4B3F-44DC-BA63-CB8F423B4437}" type="parTrans" cxnId="{293F48A8-E62C-4A82-93A4-BFA27A585731}">
      <dgm:prSet/>
      <dgm:spPr/>
      <dgm:t>
        <a:bodyPr/>
        <a:lstStyle/>
        <a:p>
          <a:endParaRPr lang="en-US"/>
        </a:p>
      </dgm:t>
    </dgm:pt>
    <dgm:pt modelId="{97C1B0C8-A2FA-4080-9EC2-C4D0F1F9CCF7}" type="sibTrans" cxnId="{293F48A8-E62C-4A82-93A4-BFA27A585731}">
      <dgm:prSet/>
      <dgm:spPr/>
      <dgm:t>
        <a:bodyPr/>
        <a:lstStyle/>
        <a:p>
          <a:endParaRPr lang="en-US"/>
        </a:p>
      </dgm:t>
    </dgm:pt>
    <dgm:pt modelId="{7C5DA55B-6431-4926-A315-D79A018D0DB2}">
      <dgm:prSet/>
      <dgm:spPr/>
      <dgm:t>
        <a:bodyPr/>
        <a:lstStyle/>
        <a:p>
          <a:r>
            <a:rPr lang="en-US" b="1" dirty="0" smtClean="0"/>
            <a:t>Implement Water Pass Through</a:t>
          </a:r>
          <a:endParaRPr lang="en-US" i="1" dirty="0"/>
        </a:p>
      </dgm:t>
    </dgm:pt>
    <dgm:pt modelId="{C540C4B2-782F-47C7-A619-E937DB0A937D}" type="parTrans" cxnId="{0F9D3F9B-EC25-4CEB-AC2A-83158DB7F2C6}">
      <dgm:prSet/>
      <dgm:spPr/>
      <dgm:t>
        <a:bodyPr/>
        <a:lstStyle/>
        <a:p>
          <a:endParaRPr lang="en-US"/>
        </a:p>
      </dgm:t>
    </dgm:pt>
    <dgm:pt modelId="{2911248A-E43B-4E05-B389-793DBDD2AC4C}" type="sibTrans" cxnId="{0F9D3F9B-EC25-4CEB-AC2A-83158DB7F2C6}">
      <dgm:prSet/>
      <dgm:spPr/>
      <dgm:t>
        <a:bodyPr/>
        <a:lstStyle/>
        <a:p>
          <a:endParaRPr lang="en-US"/>
        </a:p>
      </dgm:t>
    </dgm:pt>
    <dgm:pt modelId="{FC945690-D1BA-4EEC-8111-446BDBD62422}">
      <dgm:prSet/>
      <dgm:spPr/>
      <dgm:t>
        <a:bodyPr/>
        <a:lstStyle/>
        <a:p>
          <a:r>
            <a:rPr lang="en-US" b="1" i="0" dirty="0" smtClean="0"/>
            <a:t>Implement Demand Management Rates</a:t>
          </a:r>
        </a:p>
      </dgm:t>
    </dgm:pt>
    <dgm:pt modelId="{90EC086D-B39C-41C7-BB40-AD904EF5826C}" type="parTrans" cxnId="{D99EC132-45D8-4457-979D-BABAA0C737CD}">
      <dgm:prSet/>
      <dgm:spPr/>
      <dgm:t>
        <a:bodyPr/>
        <a:lstStyle/>
        <a:p>
          <a:endParaRPr lang="en-US"/>
        </a:p>
      </dgm:t>
    </dgm:pt>
    <dgm:pt modelId="{88550196-7FD8-48BD-9020-23A4122D9268}" type="sibTrans" cxnId="{D99EC132-45D8-4457-979D-BABAA0C737CD}">
      <dgm:prSet/>
      <dgm:spPr/>
      <dgm:t>
        <a:bodyPr/>
        <a:lstStyle/>
        <a:p>
          <a:endParaRPr lang="en-US"/>
        </a:p>
      </dgm:t>
    </dgm:pt>
    <dgm:pt modelId="{39DB2293-74C6-40D8-9CB9-065281F4B524}">
      <dgm:prSet/>
      <dgm:spPr/>
      <dgm:t>
        <a:bodyPr/>
        <a:lstStyle/>
        <a:p>
          <a:r>
            <a:rPr lang="en-US" b="1" i="0" dirty="0" smtClean="0"/>
            <a:t>Employ Two-Tiered or Uniform (SFR)</a:t>
          </a:r>
        </a:p>
      </dgm:t>
    </dgm:pt>
    <dgm:pt modelId="{C2795DEF-C8EE-4BD6-8817-7964C2DA8E81}" type="parTrans" cxnId="{280D16CF-501B-46D0-8B70-08F8DE0B4FCF}">
      <dgm:prSet/>
      <dgm:spPr/>
      <dgm:t>
        <a:bodyPr/>
        <a:lstStyle/>
        <a:p>
          <a:endParaRPr lang="en-US"/>
        </a:p>
      </dgm:t>
    </dgm:pt>
    <dgm:pt modelId="{DDFB8389-BB79-4533-B2CB-31C3E96E6E97}" type="sibTrans" cxnId="{280D16CF-501B-46D0-8B70-08F8DE0B4FCF}">
      <dgm:prSet/>
      <dgm:spPr/>
      <dgm:t>
        <a:bodyPr/>
        <a:lstStyle/>
        <a:p>
          <a:endParaRPr lang="en-US"/>
        </a:p>
      </dgm:t>
    </dgm:pt>
    <dgm:pt modelId="{AFAB5738-6F1A-4928-BCAE-1CA459E985F6}">
      <dgm:prSet/>
      <dgm:spPr/>
      <dgm:t>
        <a:bodyPr/>
        <a:lstStyle/>
        <a:p>
          <a:r>
            <a:rPr lang="en-US" b="1" i="0" dirty="0" smtClean="0"/>
            <a:t>Employ Uniform (remaining classes)</a:t>
          </a:r>
        </a:p>
      </dgm:t>
    </dgm:pt>
    <dgm:pt modelId="{7FBD7312-A3CC-4D4D-A819-531472097328}" type="parTrans" cxnId="{B52E46DE-1F1F-41B5-AFAD-91661F2715E5}">
      <dgm:prSet/>
      <dgm:spPr/>
      <dgm:t>
        <a:bodyPr/>
        <a:lstStyle/>
        <a:p>
          <a:endParaRPr lang="en-US"/>
        </a:p>
      </dgm:t>
    </dgm:pt>
    <dgm:pt modelId="{F52C84A5-C4A7-453E-9AFA-953F8C45058A}" type="sibTrans" cxnId="{B52E46DE-1F1F-41B5-AFAD-91661F2715E5}">
      <dgm:prSet/>
      <dgm:spPr/>
      <dgm:t>
        <a:bodyPr/>
        <a:lstStyle/>
        <a:p>
          <a:endParaRPr lang="en-US"/>
        </a:p>
      </dgm:t>
    </dgm:pt>
    <dgm:pt modelId="{8E23DA68-20FE-40BC-AFE8-DA73D5EEC621}">
      <dgm:prSet/>
      <dgm:spPr/>
      <dgm:t>
        <a:bodyPr/>
        <a:lstStyle/>
        <a:p>
          <a:r>
            <a:rPr lang="en-US" b="1" i="0" dirty="0" smtClean="0"/>
            <a:t>Implement Full Funding or Rate Smoothing</a:t>
          </a:r>
        </a:p>
      </dgm:t>
    </dgm:pt>
    <dgm:pt modelId="{8B5F54FE-7FC4-4159-A370-2B3DCA418AB4}" type="parTrans" cxnId="{AE2D4DA2-415F-459D-AF74-F97993E3E77F}">
      <dgm:prSet/>
      <dgm:spPr/>
      <dgm:t>
        <a:bodyPr/>
        <a:lstStyle/>
        <a:p>
          <a:endParaRPr lang="en-US"/>
        </a:p>
      </dgm:t>
    </dgm:pt>
    <dgm:pt modelId="{17DC68B8-454C-46BF-8684-273427F93FF6}" type="sibTrans" cxnId="{AE2D4DA2-415F-459D-AF74-F97993E3E77F}">
      <dgm:prSet/>
      <dgm:spPr/>
      <dgm:t>
        <a:bodyPr/>
        <a:lstStyle/>
        <a:p>
          <a:endParaRPr lang="en-US"/>
        </a:p>
      </dgm:t>
    </dgm:pt>
    <dgm:pt modelId="{44BA2A11-999C-40C8-B8E5-AACB189ABAB5}" type="pres">
      <dgm:prSet presAssocID="{801D7A48-D8CE-4900-974F-853B356020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C18189C-927F-40B4-B4B8-6AE446DD8ABC}" type="pres">
      <dgm:prSet presAssocID="{801D7A48-D8CE-4900-974F-853B35602060}" presName="Name1" presStyleCnt="0"/>
      <dgm:spPr/>
    </dgm:pt>
    <dgm:pt modelId="{A03B792B-B5BD-4115-BD2E-00E763174B83}" type="pres">
      <dgm:prSet presAssocID="{801D7A48-D8CE-4900-974F-853B35602060}" presName="cycle" presStyleCnt="0"/>
      <dgm:spPr/>
    </dgm:pt>
    <dgm:pt modelId="{878F80EE-3738-4503-BBC0-7D78794F41E2}" type="pres">
      <dgm:prSet presAssocID="{801D7A48-D8CE-4900-974F-853B35602060}" presName="srcNode" presStyleLbl="node1" presStyleIdx="0" presStyleCnt="6"/>
      <dgm:spPr/>
    </dgm:pt>
    <dgm:pt modelId="{36BE35FF-8877-46E7-89C9-01DDFC94C0E1}" type="pres">
      <dgm:prSet presAssocID="{801D7A48-D8CE-4900-974F-853B35602060}" presName="conn" presStyleLbl="parChTrans1D2" presStyleIdx="0" presStyleCnt="1"/>
      <dgm:spPr/>
      <dgm:t>
        <a:bodyPr/>
        <a:lstStyle/>
        <a:p>
          <a:endParaRPr lang="en-US"/>
        </a:p>
      </dgm:t>
    </dgm:pt>
    <dgm:pt modelId="{EA305F87-854B-4F1D-9AD4-DBDA7ACE6952}" type="pres">
      <dgm:prSet presAssocID="{801D7A48-D8CE-4900-974F-853B35602060}" presName="extraNode" presStyleLbl="node1" presStyleIdx="0" presStyleCnt="6"/>
      <dgm:spPr/>
    </dgm:pt>
    <dgm:pt modelId="{4715E23A-A016-4149-A83C-E06EFBC143C2}" type="pres">
      <dgm:prSet presAssocID="{801D7A48-D8CE-4900-974F-853B35602060}" presName="dstNode" presStyleLbl="node1" presStyleIdx="0" presStyleCnt="6"/>
      <dgm:spPr/>
    </dgm:pt>
    <dgm:pt modelId="{08C0F5FC-74DD-4A75-A972-D66CA9D45D4F}" type="pres">
      <dgm:prSet presAssocID="{008116EF-5A17-43EF-8BEA-C80F46AE438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BEC32-99CF-45FD-B418-7AF890B63CFE}" type="pres">
      <dgm:prSet presAssocID="{008116EF-5A17-43EF-8BEA-C80F46AE4387}" presName="accent_1" presStyleCnt="0"/>
      <dgm:spPr/>
    </dgm:pt>
    <dgm:pt modelId="{50860054-8FA8-4310-AB8A-E35D8DBB7B83}" type="pres">
      <dgm:prSet presAssocID="{008116EF-5A17-43EF-8BEA-C80F46AE4387}" presName="accentRepeatNode" presStyleLbl="solidFgAcc1" presStyleIdx="0" presStyleCnt="6"/>
      <dgm:spPr/>
    </dgm:pt>
    <dgm:pt modelId="{2A449698-C58A-4904-B084-B6814BFCB219}" type="pres">
      <dgm:prSet presAssocID="{7C5DA55B-6431-4926-A315-D79A018D0DB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0356C-4298-40C8-93F3-A078B13410CB}" type="pres">
      <dgm:prSet presAssocID="{7C5DA55B-6431-4926-A315-D79A018D0DB2}" presName="accent_2" presStyleCnt="0"/>
      <dgm:spPr/>
    </dgm:pt>
    <dgm:pt modelId="{ABBE8104-DBA0-4C79-B91D-E0EAD6B5DC19}" type="pres">
      <dgm:prSet presAssocID="{7C5DA55B-6431-4926-A315-D79A018D0DB2}" presName="accentRepeatNode" presStyleLbl="solidFgAcc1" presStyleIdx="1" presStyleCnt="6"/>
      <dgm:spPr/>
    </dgm:pt>
    <dgm:pt modelId="{E43A589B-39C6-4517-BFAE-B6480C12A7EA}" type="pres">
      <dgm:prSet presAssocID="{FC945690-D1BA-4EEC-8111-446BDBD6242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8B448-388A-4806-8F8C-B4BDCB7A7379}" type="pres">
      <dgm:prSet presAssocID="{FC945690-D1BA-4EEC-8111-446BDBD62422}" presName="accent_3" presStyleCnt="0"/>
      <dgm:spPr/>
    </dgm:pt>
    <dgm:pt modelId="{9B7D9D21-5400-4143-95B2-70D35B06BEB2}" type="pres">
      <dgm:prSet presAssocID="{FC945690-D1BA-4EEC-8111-446BDBD62422}" presName="accentRepeatNode" presStyleLbl="solidFgAcc1" presStyleIdx="2" presStyleCnt="6"/>
      <dgm:spPr/>
    </dgm:pt>
    <dgm:pt modelId="{B9CD2F8D-5D66-4480-A6E8-2CCDA7F83076}" type="pres">
      <dgm:prSet presAssocID="{8E23DA68-20FE-40BC-AFE8-DA73D5EEC62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A77B8-3CEA-45AB-8E79-D8C256D942E3}" type="pres">
      <dgm:prSet presAssocID="{8E23DA68-20FE-40BC-AFE8-DA73D5EEC621}" presName="accent_4" presStyleCnt="0"/>
      <dgm:spPr/>
    </dgm:pt>
    <dgm:pt modelId="{EBB423DD-B763-4CD3-8392-74A73004993A}" type="pres">
      <dgm:prSet presAssocID="{8E23DA68-20FE-40BC-AFE8-DA73D5EEC621}" presName="accentRepeatNode" presStyleLbl="solidFgAcc1" presStyleIdx="3" presStyleCnt="6"/>
      <dgm:spPr/>
    </dgm:pt>
    <dgm:pt modelId="{6123498B-8759-4C9A-B508-CDB448D5A3F8}" type="pres">
      <dgm:prSet presAssocID="{39DB2293-74C6-40D8-9CB9-065281F4B52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AADAE-ECBD-4193-B514-B6E179B06D46}" type="pres">
      <dgm:prSet presAssocID="{39DB2293-74C6-40D8-9CB9-065281F4B524}" presName="accent_5" presStyleCnt="0"/>
      <dgm:spPr/>
    </dgm:pt>
    <dgm:pt modelId="{4B91E8F7-F9FA-4B5E-8ED3-FCB7B364B3FF}" type="pres">
      <dgm:prSet presAssocID="{39DB2293-74C6-40D8-9CB9-065281F4B524}" presName="accentRepeatNode" presStyleLbl="solidFgAcc1" presStyleIdx="4" presStyleCnt="6"/>
      <dgm:spPr/>
    </dgm:pt>
    <dgm:pt modelId="{9D694F3A-01E1-4235-BBC6-5D0ECBC7C298}" type="pres">
      <dgm:prSet presAssocID="{AFAB5738-6F1A-4928-BCAE-1CA459E985F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0ED25-D42E-4581-9BB2-DE2EDC3E5862}" type="pres">
      <dgm:prSet presAssocID="{AFAB5738-6F1A-4928-BCAE-1CA459E985F6}" presName="accent_6" presStyleCnt="0"/>
      <dgm:spPr/>
    </dgm:pt>
    <dgm:pt modelId="{5592513A-38AB-49D1-9741-EA5540CC8523}" type="pres">
      <dgm:prSet presAssocID="{AFAB5738-6F1A-4928-BCAE-1CA459E985F6}" presName="accentRepeatNode" presStyleLbl="solidFgAcc1" presStyleIdx="5" presStyleCnt="6"/>
      <dgm:spPr/>
    </dgm:pt>
  </dgm:ptLst>
  <dgm:cxnLst>
    <dgm:cxn modelId="{AE2D4DA2-415F-459D-AF74-F97993E3E77F}" srcId="{801D7A48-D8CE-4900-974F-853B35602060}" destId="{8E23DA68-20FE-40BC-AFE8-DA73D5EEC621}" srcOrd="3" destOrd="0" parTransId="{8B5F54FE-7FC4-4159-A370-2B3DCA418AB4}" sibTransId="{17DC68B8-454C-46BF-8684-273427F93FF6}"/>
    <dgm:cxn modelId="{7E340606-535E-47B0-BA2B-8DE25B758605}" type="presOf" srcId="{008116EF-5A17-43EF-8BEA-C80F46AE4387}" destId="{08C0F5FC-74DD-4A75-A972-D66CA9D45D4F}" srcOrd="0" destOrd="0" presId="urn:microsoft.com/office/officeart/2008/layout/VerticalCurvedList"/>
    <dgm:cxn modelId="{9F47DA68-9C20-46B2-B385-E5AA1646FC41}" type="presOf" srcId="{39DB2293-74C6-40D8-9CB9-065281F4B524}" destId="{6123498B-8759-4C9A-B508-CDB448D5A3F8}" srcOrd="0" destOrd="0" presId="urn:microsoft.com/office/officeart/2008/layout/VerticalCurvedList"/>
    <dgm:cxn modelId="{4270496F-0FDA-41C7-96BB-45D066CA9F49}" type="presOf" srcId="{8E23DA68-20FE-40BC-AFE8-DA73D5EEC621}" destId="{B9CD2F8D-5D66-4480-A6E8-2CCDA7F83076}" srcOrd="0" destOrd="0" presId="urn:microsoft.com/office/officeart/2008/layout/VerticalCurvedList"/>
    <dgm:cxn modelId="{10E48106-72AE-49C3-96D3-8449529A2BD1}" type="presOf" srcId="{7C5DA55B-6431-4926-A315-D79A018D0DB2}" destId="{2A449698-C58A-4904-B084-B6814BFCB219}" srcOrd="0" destOrd="0" presId="urn:microsoft.com/office/officeart/2008/layout/VerticalCurvedList"/>
    <dgm:cxn modelId="{0F9D3F9B-EC25-4CEB-AC2A-83158DB7F2C6}" srcId="{801D7A48-D8CE-4900-974F-853B35602060}" destId="{7C5DA55B-6431-4926-A315-D79A018D0DB2}" srcOrd="1" destOrd="0" parTransId="{C540C4B2-782F-47C7-A619-E937DB0A937D}" sibTransId="{2911248A-E43B-4E05-B389-793DBDD2AC4C}"/>
    <dgm:cxn modelId="{B52E46DE-1F1F-41B5-AFAD-91661F2715E5}" srcId="{801D7A48-D8CE-4900-974F-853B35602060}" destId="{AFAB5738-6F1A-4928-BCAE-1CA459E985F6}" srcOrd="5" destOrd="0" parTransId="{7FBD7312-A3CC-4D4D-A819-531472097328}" sibTransId="{F52C84A5-C4A7-453E-9AFA-953F8C45058A}"/>
    <dgm:cxn modelId="{D99EC132-45D8-4457-979D-BABAA0C737CD}" srcId="{801D7A48-D8CE-4900-974F-853B35602060}" destId="{FC945690-D1BA-4EEC-8111-446BDBD62422}" srcOrd="2" destOrd="0" parTransId="{90EC086D-B39C-41C7-BB40-AD904EF5826C}" sibTransId="{88550196-7FD8-48BD-9020-23A4122D9268}"/>
    <dgm:cxn modelId="{280D16CF-501B-46D0-8B70-08F8DE0B4FCF}" srcId="{801D7A48-D8CE-4900-974F-853B35602060}" destId="{39DB2293-74C6-40D8-9CB9-065281F4B524}" srcOrd="4" destOrd="0" parTransId="{C2795DEF-C8EE-4BD6-8817-7964C2DA8E81}" sibTransId="{DDFB8389-BB79-4533-B2CB-31C3E96E6E97}"/>
    <dgm:cxn modelId="{0DCC7873-9FB4-4ECC-8767-1411D07E222B}" type="presOf" srcId="{97C1B0C8-A2FA-4080-9EC2-C4D0F1F9CCF7}" destId="{36BE35FF-8877-46E7-89C9-01DDFC94C0E1}" srcOrd="0" destOrd="0" presId="urn:microsoft.com/office/officeart/2008/layout/VerticalCurvedList"/>
    <dgm:cxn modelId="{293F48A8-E62C-4A82-93A4-BFA27A585731}" srcId="{801D7A48-D8CE-4900-974F-853B35602060}" destId="{008116EF-5A17-43EF-8BEA-C80F46AE4387}" srcOrd="0" destOrd="0" parTransId="{EC00B55C-4B3F-44DC-BA63-CB8F423B4437}" sibTransId="{97C1B0C8-A2FA-4080-9EC2-C4D0F1F9CCF7}"/>
    <dgm:cxn modelId="{5BE3A6BD-E8CC-4603-B616-EFAE673564C9}" type="presOf" srcId="{801D7A48-D8CE-4900-974F-853B35602060}" destId="{44BA2A11-999C-40C8-B8E5-AACB189ABAB5}" srcOrd="0" destOrd="0" presId="urn:microsoft.com/office/officeart/2008/layout/VerticalCurvedList"/>
    <dgm:cxn modelId="{A6222234-0BEA-4CDD-91F8-0377D86B2D26}" type="presOf" srcId="{AFAB5738-6F1A-4928-BCAE-1CA459E985F6}" destId="{9D694F3A-01E1-4235-BBC6-5D0ECBC7C298}" srcOrd="0" destOrd="0" presId="urn:microsoft.com/office/officeart/2008/layout/VerticalCurvedList"/>
    <dgm:cxn modelId="{D4DD9145-D9C3-44D6-85C0-2E1851973F3D}" type="presOf" srcId="{FC945690-D1BA-4EEC-8111-446BDBD62422}" destId="{E43A589B-39C6-4517-BFAE-B6480C12A7EA}" srcOrd="0" destOrd="0" presId="urn:microsoft.com/office/officeart/2008/layout/VerticalCurvedList"/>
    <dgm:cxn modelId="{E84ECDBC-6AB1-40C1-BD5C-05EF09F725ED}" type="presParOf" srcId="{44BA2A11-999C-40C8-B8E5-AACB189ABAB5}" destId="{BC18189C-927F-40B4-B4B8-6AE446DD8ABC}" srcOrd="0" destOrd="0" presId="urn:microsoft.com/office/officeart/2008/layout/VerticalCurvedList"/>
    <dgm:cxn modelId="{5A5BB4B3-14FD-4CE4-97DF-03C1AD2A6678}" type="presParOf" srcId="{BC18189C-927F-40B4-B4B8-6AE446DD8ABC}" destId="{A03B792B-B5BD-4115-BD2E-00E763174B83}" srcOrd="0" destOrd="0" presId="urn:microsoft.com/office/officeart/2008/layout/VerticalCurvedList"/>
    <dgm:cxn modelId="{58889D0B-9E5B-4F9A-AFC4-5352E0BF5C60}" type="presParOf" srcId="{A03B792B-B5BD-4115-BD2E-00E763174B83}" destId="{878F80EE-3738-4503-BBC0-7D78794F41E2}" srcOrd="0" destOrd="0" presId="urn:microsoft.com/office/officeart/2008/layout/VerticalCurvedList"/>
    <dgm:cxn modelId="{999D3D3D-716C-4866-A2B0-3E0BC8B825B7}" type="presParOf" srcId="{A03B792B-B5BD-4115-BD2E-00E763174B83}" destId="{36BE35FF-8877-46E7-89C9-01DDFC94C0E1}" srcOrd="1" destOrd="0" presId="urn:microsoft.com/office/officeart/2008/layout/VerticalCurvedList"/>
    <dgm:cxn modelId="{751610FF-DFB0-48B4-9AB2-F48C8FC331CB}" type="presParOf" srcId="{A03B792B-B5BD-4115-BD2E-00E763174B83}" destId="{EA305F87-854B-4F1D-9AD4-DBDA7ACE6952}" srcOrd="2" destOrd="0" presId="urn:microsoft.com/office/officeart/2008/layout/VerticalCurvedList"/>
    <dgm:cxn modelId="{2267409F-927D-4500-A53D-39A29406E119}" type="presParOf" srcId="{A03B792B-B5BD-4115-BD2E-00E763174B83}" destId="{4715E23A-A016-4149-A83C-E06EFBC143C2}" srcOrd="3" destOrd="0" presId="urn:microsoft.com/office/officeart/2008/layout/VerticalCurvedList"/>
    <dgm:cxn modelId="{FE38D1F1-0050-47C7-AA70-510D352D324B}" type="presParOf" srcId="{BC18189C-927F-40B4-B4B8-6AE446DD8ABC}" destId="{08C0F5FC-74DD-4A75-A972-D66CA9D45D4F}" srcOrd="1" destOrd="0" presId="urn:microsoft.com/office/officeart/2008/layout/VerticalCurvedList"/>
    <dgm:cxn modelId="{9A8B34A9-9347-4093-8568-7A109671C577}" type="presParOf" srcId="{BC18189C-927F-40B4-B4B8-6AE446DD8ABC}" destId="{6CFBEC32-99CF-45FD-B418-7AF890B63CFE}" srcOrd="2" destOrd="0" presId="urn:microsoft.com/office/officeart/2008/layout/VerticalCurvedList"/>
    <dgm:cxn modelId="{9FE79D0C-C088-47EA-90EC-25D80077D578}" type="presParOf" srcId="{6CFBEC32-99CF-45FD-B418-7AF890B63CFE}" destId="{50860054-8FA8-4310-AB8A-E35D8DBB7B83}" srcOrd="0" destOrd="0" presId="urn:microsoft.com/office/officeart/2008/layout/VerticalCurvedList"/>
    <dgm:cxn modelId="{42BE507A-C2BE-4DE7-AC3D-951D4C2E05EA}" type="presParOf" srcId="{BC18189C-927F-40B4-B4B8-6AE446DD8ABC}" destId="{2A449698-C58A-4904-B084-B6814BFCB219}" srcOrd="3" destOrd="0" presId="urn:microsoft.com/office/officeart/2008/layout/VerticalCurvedList"/>
    <dgm:cxn modelId="{C0F96E5F-D26E-4EDF-AC20-FF0A086193CD}" type="presParOf" srcId="{BC18189C-927F-40B4-B4B8-6AE446DD8ABC}" destId="{6430356C-4298-40C8-93F3-A078B13410CB}" srcOrd="4" destOrd="0" presId="urn:microsoft.com/office/officeart/2008/layout/VerticalCurvedList"/>
    <dgm:cxn modelId="{301C2650-2053-473A-9D64-36A5AA6A7705}" type="presParOf" srcId="{6430356C-4298-40C8-93F3-A078B13410CB}" destId="{ABBE8104-DBA0-4C79-B91D-E0EAD6B5DC19}" srcOrd="0" destOrd="0" presId="urn:microsoft.com/office/officeart/2008/layout/VerticalCurvedList"/>
    <dgm:cxn modelId="{A3D9EEE6-9DCF-49CD-B462-F31FF90F84B7}" type="presParOf" srcId="{BC18189C-927F-40B4-B4B8-6AE446DD8ABC}" destId="{E43A589B-39C6-4517-BFAE-B6480C12A7EA}" srcOrd="5" destOrd="0" presId="urn:microsoft.com/office/officeart/2008/layout/VerticalCurvedList"/>
    <dgm:cxn modelId="{52EFC8D2-9898-4C3B-B8F5-284081A0B42D}" type="presParOf" srcId="{BC18189C-927F-40B4-B4B8-6AE446DD8ABC}" destId="{9B38B448-388A-4806-8F8C-B4BDCB7A7379}" srcOrd="6" destOrd="0" presId="urn:microsoft.com/office/officeart/2008/layout/VerticalCurvedList"/>
    <dgm:cxn modelId="{627BFDD2-E985-4AA2-B7E5-A8550AA67E52}" type="presParOf" srcId="{9B38B448-388A-4806-8F8C-B4BDCB7A7379}" destId="{9B7D9D21-5400-4143-95B2-70D35B06BEB2}" srcOrd="0" destOrd="0" presId="urn:microsoft.com/office/officeart/2008/layout/VerticalCurvedList"/>
    <dgm:cxn modelId="{D94825A0-7147-4423-806B-4A110355B5D1}" type="presParOf" srcId="{BC18189C-927F-40B4-B4B8-6AE446DD8ABC}" destId="{B9CD2F8D-5D66-4480-A6E8-2CCDA7F83076}" srcOrd="7" destOrd="0" presId="urn:microsoft.com/office/officeart/2008/layout/VerticalCurvedList"/>
    <dgm:cxn modelId="{8BAAE011-B4BC-47B1-AE53-1814D9801D37}" type="presParOf" srcId="{BC18189C-927F-40B4-B4B8-6AE446DD8ABC}" destId="{452A77B8-3CEA-45AB-8E79-D8C256D942E3}" srcOrd="8" destOrd="0" presId="urn:microsoft.com/office/officeart/2008/layout/VerticalCurvedList"/>
    <dgm:cxn modelId="{6659761D-9BE6-4B1A-9188-1631C2DFD5FF}" type="presParOf" srcId="{452A77B8-3CEA-45AB-8E79-D8C256D942E3}" destId="{EBB423DD-B763-4CD3-8392-74A73004993A}" srcOrd="0" destOrd="0" presId="urn:microsoft.com/office/officeart/2008/layout/VerticalCurvedList"/>
    <dgm:cxn modelId="{BD6073FB-21AD-4BDA-9972-79BB497CF098}" type="presParOf" srcId="{BC18189C-927F-40B4-B4B8-6AE446DD8ABC}" destId="{6123498B-8759-4C9A-B508-CDB448D5A3F8}" srcOrd="9" destOrd="0" presId="urn:microsoft.com/office/officeart/2008/layout/VerticalCurvedList"/>
    <dgm:cxn modelId="{8701D9D3-19EF-483D-9734-E5FD0DEE867D}" type="presParOf" srcId="{BC18189C-927F-40B4-B4B8-6AE446DD8ABC}" destId="{005AADAE-ECBD-4193-B514-B6E179B06D46}" srcOrd="10" destOrd="0" presId="urn:microsoft.com/office/officeart/2008/layout/VerticalCurvedList"/>
    <dgm:cxn modelId="{21A658A3-F9A3-4A74-BA4A-193ED1B00105}" type="presParOf" srcId="{005AADAE-ECBD-4193-B514-B6E179B06D46}" destId="{4B91E8F7-F9FA-4B5E-8ED3-FCB7B364B3FF}" srcOrd="0" destOrd="0" presId="urn:microsoft.com/office/officeart/2008/layout/VerticalCurvedList"/>
    <dgm:cxn modelId="{DBBD29C2-EEBF-4914-AC55-93C2E8D1ED94}" type="presParOf" srcId="{BC18189C-927F-40B4-B4B8-6AE446DD8ABC}" destId="{9D694F3A-01E1-4235-BBC6-5D0ECBC7C298}" srcOrd="11" destOrd="0" presId="urn:microsoft.com/office/officeart/2008/layout/VerticalCurvedList"/>
    <dgm:cxn modelId="{3372FA57-1989-4475-AC5A-C77D1A6EBE09}" type="presParOf" srcId="{BC18189C-927F-40B4-B4B8-6AE446DD8ABC}" destId="{7520ED25-D42E-4581-9BB2-DE2EDC3E5862}" srcOrd="12" destOrd="0" presId="urn:microsoft.com/office/officeart/2008/layout/VerticalCurvedList"/>
    <dgm:cxn modelId="{8F8B15E4-5610-4070-AD48-DF3642A3F41E}" type="presParOf" srcId="{7520ED25-D42E-4581-9BB2-DE2EDC3E5862}" destId="{5592513A-38AB-49D1-9741-EA5540CC852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D69B963-7D90-464F-8A33-E446F1B8642F}" type="doc">
      <dgm:prSet loTypeId="urn:microsoft.com/office/officeart/2005/8/layout/hList7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0A28FF1-F2D6-43C1-A436-86CCDD2091AF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Revenue Requirement Analysis</a:t>
          </a:r>
          <a:endParaRPr lang="en-US" dirty="0"/>
        </a:p>
      </dgm:t>
    </dgm:pt>
    <dgm:pt modelId="{9776AE7C-0285-42C7-9A7B-72368B04FF8A}" type="parTrans" cxnId="{2C383036-B8A9-4AE6-9F53-5AB83C7608A7}">
      <dgm:prSet/>
      <dgm:spPr/>
      <dgm:t>
        <a:bodyPr/>
        <a:lstStyle/>
        <a:p>
          <a:endParaRPr lang="en-US"/>
        </a:p>
      </dgm:t>
    </dgm:pt>
    <dgm:pt modelId="{866C90C5-A069-4FE3-AC3F-C3A0C27E6856}" type="sibTrans" cxnId="{2C383036-B8A9-4AE6-9F53-5AB83C7608A7}">
      <dgm:prSet/>
      <dgm:spPr/>
      <dgm:t>
        <a:bodyPr/>
        <a:lstStyle/>
        <a:p>
          <a:endParaRPr lang="en-US"/>
        </a:p>
      </dgm:t>
    </dgm:pt>
    <dgm:pt modelId="{65D455C2-A7E4-4B35-ABF7-D038047D7EA4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Cost of Service Analysis</a:t>
          </a:r>
          <a:endParaRPr lang="en-US" dirty="0"/>
        </a:p>
      </dgm:t>
    </dgm:pt>
    <dgm:pt modelId="{B9D0DFD3-480A-498B-B614-EBF75F5350C8}" type="parTrans" cxnId="{608323E7-47DC-4766-B015-E4D42EF0849A}">
      <dgm:prSet/>
      <dgm:spPr/>
      <dgm:t>
        <a:bodyPr/>
        <a:lstStyle/>
        <a:p>
          <a:endParaRPr lang="en-US"/>
        </a:p>
      </dgm:t>
    </dgm:pt>
    <dgm:pt modelId="{F06EC5F3-E773-443D-A7DE-473066AAAC9D}" type="sibTrans" cxnId="{608323E7-47DC-4766-B015-E4D42EF0849A}">
      <dgm:prSet/>
      <dgm:spPr/>
      <dgm:t>
        <a:bodyPr/>
        <a:lstStyle/>
        <a:p>
          <a:endParaRPr lang="en-US"/>
        </a:p>
      </dgm:t>
    </dgm:pt>
    <dgm:pt modelId="{55EC122B-5FAE-49EA-B5F0-B91A2E9C56F5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Rate-Design Analysis</a:t>
          </a:r>
          <a:endParaRPr lang="en-US" dirty="0"/>
        </a:p>
      </dgm:t>
    </dgm:pt>
    <dgm:pt modelId="{41053C5A-B347-43BC-AC92-1987BFBE2198}" type="parTrans" cxnId="{BAF88C72-E9D1-4DC6-8332-7F3877D08DDC}">
      <dgm:prSet/>
      <dgm:spPr/>
      <dgm:t>
        <a:bodyPr/>
        <a:lstStyle/>
        <a:p>
          <a:endParaRPr lang="en-US"/>
        </a:p>
      </dgm:t>
    </dgm:pt>
    <dgm:pt modelId="{2C06D7B1-8E84-4180-A459-0604F21CBF51}" type="sibTrans" cxnId="{BAF88C72-E9D1-4DC6-8332-7F3877D08DDC}">
      <dgm:prSet/>
      <dgm:spPr/>
      <dgm:t>
        <a:bodyPr/>
        <a:lstStyle/>
        <a:p>
          <a:endParaRPr lang="en-US"/>
        </a:p>
      </dgm:t>
    </dgm:pt>
    <dgm:pt modelId="{CBF886E5-15A9-47B9-9705-3A9C48447677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Policy &amp; Rate Structure Review</a:t>
          </a:r>
          <a:endParaRPr lang="en-US" dirty="0"/>
        </a:p>
      </dgm:t>
    </dgm:pt>
    <dgm:pt modelId="{B7DD6552-7078-457E-BD27-B4580D9CF277}" type="parTrans" cxnId="{570C8B54-C4D5-4F15-B2B7-7E58C8326852}">
      <dgm:prSet/>
      <dgm:spPr/>
      <dgm:t>
        <a:bodyPr/>
        <a:lstStyle/>
        <a:p>
          <a:endParaRPr lang="en-US"/>
        </a:p>
      </dgm:t>
    </dgm:pt>
    <dgm:pt modelId="{E6FBB328-6A59-4F31-90D4-D2AC239D36CF}" type="sibTrans" cxnId="{570C8B54-C4D5-4F15-B2B7-7E58C8326852}">
      <dgm:prSet/>
      <dgm:spPr/>
      <dgm:t>
        <a:bodyPr/>
        <a:lstStyle/>
        <a:p>
          <a:endParaRPr lang="en-US"/>
        </a:p>
      </dgm:t>
    </dgm:pt>
    <dgm:pt modelId="{BB456E23-FD01-450E-AD3C-68A5AD68339F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Public Outreach &amp; Messaging</a:t>
          </a:r>
          <a:endParaRPr lang="en-US" dirty="0"/>
        </a:p>
      </dgm:t>
    </dgm:pt>
    <dgm:pt modelId="{5F384BBA-0C24-460F-9528-7EB0708FE17B}" type="parTrans" cxnId="{47C1235B-69A1-42F9-8D45-283D207EB787}">
      <dgm:prSet/>
      <dgm:spPr/>
      <dgm:t>
        <a:bodyPr/>
        <a:lstStyle/>
        <a:p>
          <a:endParaRPr lang="en-US"/>
        </a:p>
      </dgm:t>
    </dgm:pt>
    <dgm:pt modelId="{0B5812D0-385C-44A8-ACE9-EEB302630E43}" type="sibTrans" cxnId="{47C1235B-69A1-42F9-8D45-283D207EB787}">
      <dgm:prSet/>
      <dgm:spPr/>
      <dgm:t>
        <a:bodyPr/>
        <a:lstStyle/>
        <a:p>
          <a:endParaRPr lang="en-US"/>
        </a:p>
      </dgm:t>
    </dgm:pt>
    <dgm:pt modelId="{BB1451C2-A85F-4497-8011-8F982F1EFC6C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Demand Analysis</a:t>
          </a:r>
          <a:endParaRPr lang="en-US" dirty="0"/>
        </a:p>
      </dgm:t>
    </dgm:pt>
    <dgm:pt modelId="{4DCC772D-712E-4F0F-9886-579C983B3A50}" type="parTrans" cxnId="{1D3BF4B8-A929-4FF0-9995-B2EDF6E580DA}">
      <dgm:prSet/>
      <dgm:spPr/>
      <dgm:t>
        <a:bodyPr/>
        <a:lstStyle/>
        <a:p>
          <a:endParaRPr lang="en-US"/>
        </a:p>
      </dgm:t>
    </dgm:pt>
    <dgm:pt modelId="{3F82A30C-6D71-4E74-A726-50C6557BB99E}" type="sibTrans" cxnId="{1D3BF4B8-A929-4FF0-9995-B2EDF6E580DA}">
      <dgm:prSet/>
      <dgm:spPr/>
      <dgm:t>
        <a:bodyPr/>
        <a:lstStyle/>
        <a:p>
          <a:endParaRPr lang="en-US"/>
        </a:p>
      </dgm:t>
    </dgm:pt>
    <dgm:pt modelId="{9B2E9BFB-5026-41BB-834D-7F6C614D47CE}" type="pres">
      <dgm:prSet presAssocID="{4D69B963-7D90-464F-8A33-E446F1B864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016953-3E12-4C29-A84A-7B1463D68C91}" type="pres">
      <dgm:prSet presAssocID="{4D69B963-7D90-464F-8A33-E446F1B8642F}" presName="fgShape" presStyleLbl="fgShp" presStyleIdx="0" presStyleCnt="1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C47FC1D-AB72-478D-B6C6-679972B3FEE5}" type="pres">
      <dgm:prSet presAssocID="{4D69B963-7D90-464F-8A33-E446F1B8642F}" presName="linComp" presStyleCnt="0"/>
      <dgm:spPr/>
      <dgm:t>
        <a:bodyPr/>
        <a:lstStyle/>
        <a:p>
          <a:endParaRPr lang="en-US"/>
        </a:p>
      </dgm:t>
    </dgm:pt>
    <dgm:pt modelId="{9F9B586A-61E8-47C4-899A-DAE57ADDEDFB}" type="pres">
      <dgm:prSet presAssocID="{CBF886E5-15A9-47B9-9705-3A9C48447677}" presName="compNode" presStyleCnt="0"/>
      <dgm:spPr/>
      <dgm:t>
        <a:bodyPr/>
        <a:lstStyle/>
        <a:p>
          <a:endParaRPr lang="en-US"/>
        </a:p>
      </dgm:t>
    </dgm:pt>
    <dgm:pt modelId="{78EBFD68-F933-4AE8-9C11-2FCF80C4E138}" type="pres">
      <dgm:prSet presAssocID="{CBF886E5-15A9-47B9-9705-3A9C48447677}" presName="bkgdShape" presStyleLbl="node1" presStyleIdx="0" presStyleCnt="6"/>
      <dgm:spPr/>
      <dgm:t>
        <a:bodyPr/>
        <a:lstStyle/>
        <a:p>
          <a:endParaRPr lang="en-US"/>
        </a:p>
      </dgm:t>
    </dgm:pt>
    <dgm:pt modelId="{66BD9DAA-A6F6-4802-AABF-D3D5E124EE24}" type="pres">
      <dgm:prSet presAssocID="{CBF886E5-15A9-47B9-9705-3A9C48447677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52F9B-04D9-4E16-8646-CC2A730D38F9}" type="pres">
      <dgm:prSet presAssocID="{CBF886E5-15A9-47B9-9705-3A9C48447677}" presName="invisiNode" presStyleLbl="node1" presStyleIdx="0" presStyleCnt="6"/>
      <dgm:spPr/>
      <dgm:t>
        <a:bodyPr/>
        <a:lstStyle/>
        <a:p>
          <a:endParaRPr lang="en-US"/>
        </a:p>
      </dgm:t>
    </dgm:pt>
    <dgm:pt modelId="{72BA00AB-CAF3-45B9-AEF3-E45F18389AC1}" type="pres">
      <dgm:prSet presAssocID="{CBF886E5-15A9-47B9-9705-3A9C48447677}" presName="imagNode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8DE7D8-4881-4813-81A9-D0834911353D}" type="pres">
      <dgm:prSet presAssocID="{E6FBB328-6A59-4F31-90D4-D2AC239D36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04B1687-7C4A-4E9A-B2D0-6824A442EEA9}" type="pres">
      <dgm:prSet presAssocID="{D0A28FF1-F2D6-43C1-A436-86CCDD2091AF}" presName="compNode" presStyleCnt="0"/>
      <dgm:spPr/>
      <dgm:t>
        <a:bodyPr/>
        <a:lstStyle/>
        <a:p>
          <a:endParaRPr lang="en-US"/>
        </a:p>
      </dgm:t>
    </dgm:pt>
    <dgm:pt modelId="{F8C32553-8A10-480F-8566-256D4367CB33}" type="pres">
      <dgm:prSet presAssocID="{D0A28FF1-F2D6-43C1-A436-86CCDD2091AF}" presName="bkgdShape" presStyleLbl="node1" presStyleIdx="1" presStyleCnt="6"/>
      <dgm:spPr/>
      <dgm:t>
        <a:bodyPr/>
        <a:lstStyle/>
        <a:p>
          <a:endParaRPr lang="en-US"/>
        </a:p>
      </dgm:t>
    </dgm:pt>
    <dgm:pt modelId="{79D61D15-D309-4B0E-9A91-19F583D257AC}" type="pres">
      <dgm:prSet presAssocID="{D0A28FF1-F2D6-43C1-A436-86CCDD2091AF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FD7FC-1ECD-4130-B986-6BCFBB39FFCC}" type="pres">
      <dgm:prSet presAssocID="{D0A28FF1-F2D6-43C1-A436-86CCDD2091AF}" presName="invisiNode" presStyleLbl="node1" presStyleIdx="1" presStyleCnt="6"/>
      <dgm:spPr/>
      <dgm:t>
        <a:bodyPr/>
        <a:lstStyle/>
        <a:p>
          <a:endParaRPr lang="en-US"/>
        </a:p>
      </dgm:t>
    </dgm:pt>
    <dgm:pt modelId="{5CB2FFE0-0B2D-4F4F-AD24-4AD0A2094808}" type="pres">
      <dgm:prSet presAssocID="{D0A28FF1-F2D6-43C1-A436-86CCDD2091AF}" presName="imagNod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FD14B3A-06A8-4458-A275-5D8204D5F1F1}" type="pres">
      <dgm:prSet presAssocID="{866C90C5-A069-4FE3-AC3F-C3A0C27E68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BD3B5A9-B7D8-4207-863C-C7B24138B1C2}" type="pres">
      <dgm:prSet presAssocID="{BB1451C2-A85F-4497-8011-8F982F1EFC6C}" presName="compNode" presStyleCnt="0"/>
      <dgm:spPr/>
    </dgm:pt>
    <dgm:pt modelId="{98E18AD0-9FCF-4F06-B125-CCC7502C0140}" type="pres">
      <dgm:prSet presAssocID="{BB1451C2-A85F-4497-8011-8F982F1EFC6C}" presName="bkgdShape" presStyleLbl="node1" presStyleIdx="2" presStyleCnt="6"/>
      <dgm:spPr/>
      <dgm:t>
        <a:bodyPr/>
        <a:lstStyle/>
        <a:p>
          <a:endParaRPr lang="en-US"/>
        </a:p>
      </dgm:t>
    </dgm:pt>
    <dgm:pt modelId="{0D8C653C-4DC8-4D92-93ED-F322F097D66D}" type="pres">
      <dgm:prSet presAssocID="{BB1451C2-A85F-4497-8011-8F982F1EFC6C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74819-C1C1-411B-B102-28566C94149C}" type="pres">
      <dgm:prSet presAssocID="{BB1451C2-A85F-4497-8011-8F982F1EFC6C}" presName="invisiNode" presStyleLbl="node1" presStyleIdx="2" presStyleCnt="6"/>
      <dgm:spPr/>
    </dgm:pt>
    <dgm:pt modelId="{C3687CD6-A566-4676-8A2C-C5E6EB37400B}" type="pres">
      <dgm:prSet presAssocID="{BB1451C2-A85F-4497-8011-8F982F1EFC6C}" presName="imagNode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52630AA-A3C1-491F-AA53-3513FF9883F1}" type="pres">
      <dgm:prSet presAssocID="{3F82A30C-6D71-4E74-A726-50C6557BB99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E54F1A4-92B1-4E3C-907F-E45E3826562E}" type="pres">
      <dgm:prSet presAssocID="{65D455C2-A7E4-4B35-ABF7-D038047D7EA4}" presName="compNode" presStyleCnt="0"/>
      <dgm:spPr/>
      <dgm:t>
        <a:bodyPr/>
        <a:lstStyle/>
        <a:p>
          <a:endParaRPr lang="en-US"/>
        </a:p>
      </dgm:t>
    </dgm:pt>
    <dgm:pt modelId="{78758851-2B17-44FD-B8FA-A933DCD0C8CB}" type="pres">
      <dgm:prSet presAssocID="{65D455C2-A7E4-4B35-ABF7-D038047D7EA4}" presName="bkgdShape" presStyleLbl="node1" presStyleIdx="3" presStyleCnt="6"/>
      <dgm:spPr/>
      <dgm:t>
        <a:bodyPr/>
        <a:lstStyle/>
        <a:p>
          <a:endParaRPr lang="en-US"/>
        </a:p>
      </dgm:t>
    </dgm:pt>
    <dgm:pt modelId="{725372F1-E013-4131-BE7D-95C42691EF0F}" type="pres">
      <dgm:prSet presAssocID="{65D455C2-A7E4-4B35-ABF7-D038047D7EA4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272AF-3E30-4610-8449-2213A595E028}" type="pres">
      <dgm:prSet presAssocID="{65D455C2-A7E4-4B35-ABF7-D038047D7EA4}" presName="invisiNode" presStyleLbl="node1" presStyleIdx="3" presStyleCnt="6"/>
      <dgm:spPr/>
      <dgm:t>
        <a:bodyPr/>
        <a:lstStyle/>
        <a:p>
          <a:endParaRPr lang="en-US"/>
        </a:p>
      </dgm:t>
    </dgm:pt>
    <dgm:pt modelId="{7F716333-67CD-4633-ACA3-125960B7EC20}" type="pres">
      <dgm:prSet presAssocID="{65D455C2-A7E4-4B35-ABF7-D038047D7EA4}" presName="imagNode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B6D96F-467B-411C-9BAD-43BC40DD7027}" type="pres">
      <dgm:prSet presAssocID="{F06EC5F3-E773-443D-A7DE-473066AAAC9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0C31EC2-BACE-4504-863C-BD43BB0E7A16}" type="pres">
      <dgm:prSet presAssocID="{55EC122B-5FAE-49EA-B5F0-B91A2E9C56F5}" presName="compNode" presStyleCnt="0"/>
      <dgm:spPr/>
      <dgm:t>
        <a:bodyPr/>
        <a:lstStyle/>
        <a:p>
          <a:endParaRPr lang="en-US"/>
        </a:p>
      </dgm:t>
    </dgm:pt>
    <dgm:pt modelId="{51C74286-E4C6-4B29-B65B-56EC5310F816}" type="pres">
      <dgm:prSet presAssocID="{55EC122B-5FAE-49EA-B5F0-B91A2E9C56F5}" presName="bkgdShape" presStyleLbl="node1" presStyleIdx="4" presStyleCnt="6"/>
      <dgm:spPr/>
      <dgm:t>
        <a:bodyPr/>
        <a:lstStyle/>
        <a:p>
          <a:endParaRPr lang="en-US"/>
        </a:p>
      </dgm:t>
    </dgm:pt>
    <dgm:pt modelId="{B134B823-7C0C-458B-82C4-30B0869D0A9E}" type="pres">
      <dgm:prSet presAssocID="{55EC122B-5FAE-49EA-B5F0-B91A2E9C56F5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591E3-DD56-4FEF-99A1-0B49BC91E9CD}" type="pres">
      <dgm:prSet presAssocID="{55EC122B-5FAE-49EA-B5F0-B91A2E9C56F5}" presName="invisiNode" presStyleLbl="node1" presStyleIdx="4" presStyleCnt="6"/>
      <dgm:spPr/>
      <dgm:t>
        <a:bodyPr/>
        <a:lstStyle/>
        <a:p>
          <a:endParaRPr lang="en-US"/>
        </a:p>
      </dgm:t>
    </dgm:pt>
    <dgm:pt modelId="{8100EF5C-C523-4002-942D-D8177E0AC8CD}" type="pres">
      <dgm:prSet presAssocID="{55EC122B-5FAE-49EA-B5F0-B91A2E9C56F5}" presName="imagNod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AA56977-7BB4-4D73-B5B3-D9DAC08EEF0A}" type="pres">
      <dgm:prSet presAssocID="{2C06D7B1-8E84-4180-A459-0604F21CBF5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543F877-994C-4DE1-BB96-6E64BCCA15B7}" type="pres">
      <dgm:prSet presAssocID="{BB456E23-FD01-450E-AD3C-68A5AD68339F}" presName="compNode" presStyleCnt="0"/>
      <dgm:spPr/>
      <dgm:t>
        <a:bodyPr/>
        <a:lstStyle/>
        <a:p>
          <a:endParaRPr lang="en-US"/>
        </a:p>
      </dgm:t>
    </dgm:pt>
    <dgm:pt modelId="{D9EB3D0C-1374-4F09-BDC0-4AABD7E9CF5E}" type="pres">
      <dgm:prSet presAssocID="{BB456E23-FD01-450E-AD3C-68A5AD68339F}" presName="bkgdShape" presStyleLbl="node1" presStyleIdx="5" presStyleCnt="6"/>
      <dgm:spPr/>
      <dgm:t>
        <a:bodyPr/>
        <a:lstStyle/>
        <a:p>
          <a:endParaRPr lang="en-US"/>
        </a:p>
      </dgm:t>
    </dgm:pt>
    <dgm:pt modelId="{D9A27951-3438-4DDF-96AB-BCE7D07D4385}" type="pres">
      <dgm:prSet presAssocID="{BB456E23-FD01-450E-AD3C-68A5AD68339F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EC356-BBA0-4B78-96A9-78DCA820952C}" type="pres">
      <dgm:prSet presAssocID="{BB456E23-FD01-450E-AD3C-68A5AD68339F}" presName="invisiNode" presStyleLbl="node1" presStyleIdx="5" presStyleCnt="6"/>
      <dgm:spPr/>
      <dgm:t>
        <a:bodyPr/>
        <a:lstStyle/>
        <a:p>
          <a:endParaRPr lang="en-US"/>
        </a:p>
      </dgm:t>
    </dgm:pt>
    <dgm:pt modelId="{D4F93E17-584F-4F81-8EB3-389497FB6159}" type="pres">
      <dgm:prSet presAssocID="{BB456E23-FD01-450E-AD3C-68A5AD68339F}" presName="imagNod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6DC8FEC5-A8A6-484E-A6E6-62CE6B7CF7E8}" type="presOf" srcId="{BB1451C2-A85F-4497-8011-8F982F1EFC6C}" destId="{98E18AD0-9FCF-4F06-B125-CCC7502C0140}" srcOrd="0" destOrd="0" presId="urn:microsoft.com/office/officeart/2005/8/layout/hList7"/>
    <dgm:cxn modelId="{2C383036-B8A9-4AE6-9F53-5AB83C7608A7}" srcId="{4D69B963-7D90-464F-8A33-E446F1B8642F}" destId="{D0A28FF1-F2D6-43C1-A436-86CCDD2091AF}" srcOrd="1" destOrd="0" parTransId="{9776AE7C-0285-42C7-9A7B-72368B04FF8A}" sibTransId="{866C90C5-A069-4FE3-AC3F-C3A0C27E6856}"/>
    <dgm:cxn modelId="{8F73667E-E776-4920-8947-4F1DA26DF59A}" type="presOf" srcId="{F06EC5F3-E773-443D-A7DE-473066AAAC9D}" destId="{5CB6D96F-467B-411C-9BAD-43BC40DD7027}" srcOrd="0" destOrd="0" presId="urn:microsoft.com/office/officeart/2005/8/layout/hList7"/>
    <dgm:cxn modelId="{013F3BDF-021A-4538-BFBC-A12B0122B834}" type="presOf" srcId="{4D69B963-7D90-464F-8A33-E446F1B8642F}" destId="{9B2E9BFB-5026-41BB-834D-7F6C614D47CE}" srcOrd="0" destOrd="0" presId="urn:microsoft.com/office/officeart/2005/8/layout/hList7"/>
    <dgm:cxn modelId="{DFE43523-01CC-4FE0-A80B-6B968898273C}" type="presOf" srcId="{BB456E23-FD01-450E-AD3C-68A5AD68339F}" destId="{D9EB3D0C-1374-4F09-BDC0-4AABD7E9CF5E}" srcOrd="0" destOrd="0" presId="urn:microsoft.com/office/officeart/2005/8/layout/hList7"/>
    <dgm:cxn modelId="{608323E7-47DC-4766-B015-E4D42EF0849A}" srcId="{4D69B963-7D90-464F-8A33-E446F1B8642F}" destId="{65D455C2-A7E4-4B35-ABF7-D038047D7EA4}" srcOrd="3" destOrd="0" parTransId="{B9D0DFD3-480A-498B-B614-EBF75F5350C8}" sibTransId="{F06EC5F3-E773-443D-A7DE-473066AAAC9D}"/>
    <dgm:cxn modelId="{01B61E80-8D86-4CC8-BD94-F5E053179475}" type="presOf" srcId="{65D455C2-A7E4-4B35-ABF7-D038047D7EA4}" destId="{78758851-2B17-44FD-B8FA-A933DCD0C8CB}" srcOrd="0" destOrd="0" presId="urn:microsoft.com/office/officeart/2005/8/layout/hList7"/>
    <dgm:cxn modelId="{64B7D811-8C7D-4483-B00E-EDB9AFE08582}" type="presOf" srcId="{55EC122B-5FAE-49EA-B5F0-B91A2E9C56F5}" destId="{51C74286-E4C6-4B29-B65B-56EC5310F816}" srcOrd="0" destOrd="0" presId="urn:microsoft.com/office/officeart/2005/8/layout/hList7"/>
    <dgm:cxn modelId="{8A43B36F-ED79-47E1-AEF4-BCB153746014}" type="presOf" srcId="{2C06D7B1-8E84-4180-A459-0604F21CBF51}" destId="{0AA56977-7BB4-4D73-B5B3-D9DAC08EEF0A}" srcOrd="0" destOrd="0" presId="urn:microsoft.com/office/officeart/2005/8/layout/hList7"/>
    <dgm:cxn modelId="{1D3BF4B8-A929-4FF0-9995-B2EDF6E580DA}" srcId="{4D69B963-7D90-464F-8A33-E446F1B8642F}" destId="{BB1451C2-A85F-4497-8011-8F982F1EFC6C}" srcOrd="2" destOrd="0" parTransId="{4DCC772D-712E-4F0F-9886-579C983B3A50}" sibTransId="{3F82A30C-6D71-4E74-A726-50C6557BB99E}"/>
    <dgm:cxn modelId="{5A28C972-0066-464B-89F6-6E1471F6713C}" type="presOf" srcId="{866C90C5-A069-4FE3-AC3F-C3A0C27E6856}" destId="{6FD14B3A-06A8-4458-A275-5D8204D5F1F1}" srcOrd="0" destOrd="0" presId="urn:microsoft.com/office/officeart/2005/8/layout/hList7"/>
    <dgm:cxn modelId="{78C7552F-C425-4DF3-9D34-2131BD20C3A6}" type="presOf" srcId="{E6FBB328-6A59-4F31-90D4-D2AC239D36CF}" destId="{FC8DE7D8-4881-4813-81A9-D0834911353D}" srcOrd="0" destOrd="0" presId="urn:microsoft.com/office/officeart/2005/8/layout/hList7"/>
    <dgm:cxn modelId="{562B141D-71E0-4E5F-BE99-A0E47F27012F}" type="presOf" srcId="{CBF886E5-15A9-47B9-9705-3A9C48447677}" destId="{66BD9DAA-A6F6-4802-AABF-D3D5E124EE24}" srcOrd="1" destOrd="0" presId="urn:microsoft.com/office/officeart/2005/8/layout/hList7"/>
    <dgm:cxn modelId="{4F1F2827-99FB-4CC8-8BB1-C43871BEC6F6}" type="presOf" srcId="{55EC122B-5FAE-49EA-B5F0-B91A2E9C56F5}" destId="{B134B823-7C0C-458B-82C4-30B0869D0A9E}" srcOrd="1" destOrd="0" presId="urn:microsoft.com/office/officeart/2005/8/layout/hList7"/>
    <dgm:cxn modelId="{47C1235B-69A1-42F9-8D45-283D207EB787}" srcId="{4D69B963-7D90-464F-8A33-E446F1B8642F}" destId="{BB456E23-FD01-450E-AD3C-68A5AD68339F}" srcOrd="5" destOrd="0" parTransId="{5F384BBA-0C24-460F-9528-7EB0708FE17B}" sibTransId="{0B5812D0-385C-44A8-ACE9-EEB302630E43}"/>
    <dgm:cxn modelId="{07F642B6-CB0E-4E06-B0E5-1A81D5146D0C}" type="presOf" srcId="{CBF886E5-15A9-47B9-9705-3A9C48447677}" destId="{78EBFD68-F933-4AE8-9C11-2FCF80C4E138}" srcOrd="0" destOrd="0" presId="urn:microsoft.com/office/officeart/2005/8/layout/hList7"/>
    <dgm:cxn modelId="{B392AB7B-0598-49E2-8E0A-1E248650344B}" type="presOf" srcId="{D0A28FF1-F2D6-43C1-A436-86CCDD2091AF}" destId="{F8C32553-8A10-480F-8566-256D4367CB33}" srcOrd="0" destOrd="0" presId="urn:microsoft.com/office/officeart/2005/8/layout/hList7"/>
    <dgm:cxn modelId="{8B2E456C-DA9C-4AA3-A127-E0CBD698E5DB}" type="presOf" srcId="{BB456E23-FD01-450E-AD3C-68A5AD68339F}" destId="{D9A27951-3438-4DDF-96AB-BCE7D07D4385}" srcOrd="1" destOrd="0" presId="urn:microsoft.com/office/officeart/2005/8/layout/hList7"/>
    <dgm:cxn modelId="{8664E2E7-D05D-47B5-BAC1-35B832434335}" type="presOf" srcId="{65D455C2-A7E4-4B35-ABF7-D038047D7EA4}" destId="{725372F1-E013-4131-BE7D-95C42691EF0F}" srcOrd="1" destOrd="0" presId="urn:microsoft.com/office/officeart/2005/8/layout/hList7"/>
    <dgm:cxn modelId="{BAF88C72-E9D1-4DC6-8332-7F3877D08DDC}" srcId="{4D69B963-7D90-464F-8A33-E446F1B8642F}" destId="{55EC122B-5FAE-49EA-B5F0-B91A2E9C56F5}" srcOrd="4" destOrd="0" parTransId="{41053C5A-B347-43BC-AC92-1987BFBE2198}" sibTransId="{2C06D7B1-8E84-4180-A459-0604F21CBF51}"/>
    <dgm:cxn modelId="{C0A4B3BB-E397-433C-B5E0-6430AA1F0592}" type="presOf" srcId="{D0A28FF1-F2D6-43C1-A436-86CCDD2091AF}" destId="{79D61D15-D309-4B0E-9A91-19F583D257AC}" srcOrd="1" destOrd="0" presId="urn:microsoft.com/office/officeart/2005/8/layout/hList7"/>
    <dgm:cxn modelId="{55B42BC9-DB60-492D-9E21-135B0A630EBD}" type="presOf" srcId="{3F82A30C-6D71-4E74-A726-50C6557BB99E}" destId="{452630AA-A3C1-491F-AA53-3513FF9883F1}" srcOrd="0" destOrd="0" presId="urn:microsoft.com/office/officeart/2005/8/layout/hList7"/>
    <dgm:cxn modelId="{FB28F03C-DAF7-4BE5-9849-2455C7984727}" type="presOf" srcId="{BB1451C2-A85F-4497-8011-8F982F1EFC6C}" destId="{0D8C653C-4DC8-4D92-93ED-F322F097D66D}" srcOrd="1" destOrd="0" presId="urn:microsoft.com/office/officeart/2005/8/layout/hList7"/>
    <dgm:cxn modelId="{570C8B54-C4D5-4F15-B2B7-7E58C8326852}" srcId="{4D69B963-7D90-464F-8A33-E446F1B8642F}" destId="{CBF886E5-15A9-47B9-9705-3A9C48447677}" srcOrd="0" destOrd="0" parTransId="{B7DD6552-7078-457E-BD27-B4580D9CF277}" sibTransId="{E6FBB328-6A59-4F31-90D4-D2AC239D36CF}"/>
    <dgm:cxn modelId="{6B49A756-57AE-4F89-9C55-83E223073DF6}" type="presParOf" srcId="{9B2E9BFB-5026-41BB-834D-7F6C614D47CE}" destId="{E9016953-3E12-4C29-A84A-7B1463D68C91}" srcOrd="0" destOrd="0" presId="urn:microsoft.com/office/officeart/2005/8/layout/hList7"/>
    <dgm:cxn modelId="{A2B0AE45-EBE9-484C-B71A-213C94A784A9}" type="presParOf" srcId="{9B2E9BFB-5026-41BB-834D-7F6C614D47CE}" destId="{8C47FC1D-AB72-478D-B6C6-679972B3FEE5}" srcOrd="1" destOrd="0" presId="urn:microsoft.com/office/officeart/2005/8/layout/hList7"/>
    <dgm:cxn modelId="{1C38063D-7E21-48F1-B7C1-3531D3D8A14A}" type="presParOf" srcId="{8C47FC1D-AB72-478D-B6C6-679972B3FEE5}" destId="{9F9B586A-61E8-47C4-899A-DAE57ADDEDFB}" srcOrd="0" destOrd="0" presId="urn:microsoft.com/office/officeart/2005/8/layout/hList7"/>
    <dgm:cxn modelId="{476CFB79-B329-49D4-B854-60BC94BC9801}" type="presParOf" srcId="{9F9B586A-61E8-47C4-899A-DAE57ADDEDFB}" destId="{78EBFD68-F933-4AE8-9C11-2FCF80C4E138}" srcOrd="0" destOrd="0" presId="urn:microsoft.com/office/officeart/2005/8/layout/hList7"/>
    <dgm:cxn modelId="{FA41ABB8-A1D9-496A-9726-85FAFAFAF4E6}" type="presParOf" srcId="{9F9B586A-61E8-47C4-899A-DAE57ADDEDFB}" destId="{66BD9DAA-A6F6-4802-AABF-D3D5E124EE24}" srcOrd="1" destOrd="0" presId="urn:microsoft.com/office/officeart/2005/8/layout/hList7"/>
    <dgm:cxn modelId="{21FB4EF8-59BC-4D43-BDD4-3EEDA1C02EDA}" type="presParOf" srcId="{9F9B586A-61E8-47C4-899A-DAE57ADDEDFB}" destId="{E8252F9B-04D9-4E16-8646-CC2A730D38F9}" srcOrd="2" destOrd="0" presId="urn:microsoft.com/office/officeart/2005/8/layout/hList7"/>
    <dgm:cxn modelId="{ED50B2FA-5E42-48AF-8710-C4D310E0D4E5}" type="presParOf" srcId="{9F9B586A-61E8-47C4-899A-DAE57ADDEDFB}" destId="{72BA00AB-CAF3-45B9-AEF3-E45F18389AC1}" srcOrd="3" destOrd="0" presId="urn:microsoft.com/office/officeart/2005/8/layout/hList7"/>
    <dgm:cxn modelId="{01E2711D-02A1-490B-8510-66F9974DB79B}" type="presParOf" srcId="{8C47FC1D-AB72-478D-B6C6-679972B3FEE5}" destId="{FC8DE7D8-4881-4813-81A9-D0834911353D}" srcOrd="1" destOrd="0" presId="urn:microsoft.com/office/officeart/2005/8/layout/hList7"/>
    <dgm:cxn modelId="{3A015551-2524-4505-9C8C-0A064C6A89FB}" type="presParOf" srcId="{8C47FC1D-AB72-478D-B6C6-679972B3FEE5}" destId="{E04B1687-7C4A-4E9A-B2D0-6824A442EEA9}" srcOrd="2" destOrd="0" presId="urn:microsoft.com/office/officeart/2005/8/layout/hList7"/>
    <dgm:cxn modelId="{F5531A36-9A14-4210-B2EB-6B61B13A0453}" type="presParOf" srcId="{E04B1687-7C4A-4E9A-B2D0-6824A442EEA9}" destId="{F8C32553-8A10-480F-8566-256D4367CB33}" srcOrd="0" destOrd="0" presId="urn:microsoft.com/office/officeart/2005/8/layout/hList7"/>
    <dgm:cxn modelId="{CAFE7893-2408-4181-A061-A29A2731E137}" type="presParOf" srcId="{E04B1687-7C4A-4E9A-B2D0-6824A442EEA9}" destId="{79D61D15-D309-4B0E-9A91-19F583D257AC}" srcOrd="1" destOrd="0" presId="urn:microsoft.com/office/officeart/2005/8/layout/hList7"/>
    <dgm:cxn modelId="{BD7126E9-88AB-4D74-8D74-749BB1BAB8F0}" type="presParOf" srcId="{E04B1687-7C4A-4E9A-B2D0-6824A442EEA9}" destId="{A93FD7FC-1ECD-4130-B986-6BCFBB39FFCC}" srcOrd="2" destOrd="0" presId="urn:microsoft.com/office/officeart/2005/8/layout/hList7"/>
    <dgm:cxn modelId="{1D7200E4-69AB-4B37-A77A-87295DCEBD20}" type="presParOf" srcId="{E04B1687-7C4A-4E9A-B2D0-6824A442EEA9}" destId="{5CB2FFE0-0B2D-4F4F-AD24-4AD0A2094808}" srcOrd="3" destOrd="0" presId="urn:microsoft.com/office/officeart/2005/8/layout/hList7"/>
    <dgm:cxn modelId="{B1AD1B36-C614-48A3-B86A-E1B0728468CF}" type="presParOf" srcId="{8C47FC1D-AB72-478D-B6C6-679972B3FEE5}" destId="{6FD14B3A-06A8-4458-A275-5D8204D5F1F1}" srcOrd="3" destOrd="0" presId="urn:microsoft.com/office/officeart/2005/8/layout/hList7"/>
    <dgm:cxn modelId="{FCE2002F-6437-4246-AB32-7BB7602112E6}" type="presParOf" srcId="{8C47FC1D-AB72-478D-B6C6-679972B3FEE5}" destId="{5BD3B5A9-B7D8-4207-863C-C7B24138B1C2}" srcOrd="4" destOrd="0" presId="urn:microsoft.com/office/officeart/2005/8/layout/hList7"/>
    <dgm:cxn modelId="{C2C5B391-5033-471E-AE47-F015089BE4E3}" type="presParOf" srcId="{5BD3B5A9-B7D8-4207-863C-C7B24138B1C2}" destId="{98E18AD0-9FCF-4F06-B125-CCC7502C0140}" srcOrd="0" destOrd="0" presId="urn:microsoft.com/office/officeart/2005/8/layout/hList7"/>
    <dgm:cxn modelId="{C30116FB-360C-42D7-A34E-9622D61148C8}" type="presParOf" srcId="{5BD3B5A9-B7D8-4207-863C-C7B24138B1C2}" destId="{0D8C653C-4DC8-4D92-93ED-F322F097D66D}" srcOrd="1" destOrd="0" presId="urn:microsoft.com/office/officeart/2005/8/layout/hList7"/>
    <dgm:cxn modelId="{A6CBE5C4-4923-4CD8-908D-483B2902F7C5}" type="presParOf" srcId="{5BD3B5A9-B7D8-4207-863C-C7B24138B1C2}" destId="{25B74819-C1C1-411B-B102-28566C94149C}" srcOrd="2" destOrd="0" presId="urn:microsoft.com/office/officeart/2005/8/layout/hList7"/>
    <dgm:cxn modelId="{B91AB89D-DB15-43F9-9B41-A1229F3ED018}" type="presParOf" srcId="{5BD3B5A9-B7D8-4207-863C-C7B24138B1C2}" destId="{C3687CD6-A566-4676-8A2C-C5E6EB37400B}" srcOrd="3" destOrd="0" presId="urn:microsoft.com/office/officeart/2005/8/layout/hList7"/>
    <dgm:cxn modelId="{B7149D2C-5039-4521-ABC0-49507CFFAEAF}" type="presParOf" srcId="{8C47FC1D-AB72-478D-B6C6-679972B3FEE5}" destId="{452630AA-A3C1-491F-AA53-3513FF9883F1}" srcOrd="5" destOrd="0" presId="urn:microsoft.com/office/officeart/2005/8/layout/hList7"/>
    <dgm:cxn modelId="{717A5D6A-FF59-4B02-A71E-8F7E486208BE}" type="presParOf" srcId="{8C47FC1D-AB72-478D-B6C6-679972B3FEE5}" destId="{0E54F1A4-92B1-4E3C-907F-E45E3826562E}" srcOrd="6" destOrd="0" presId="urn:microsoft.com/office/officeart/2005/8/layout/hList7"/>
    <dgm:cxn modelId="{D3E4805D-4292-4A51-B6DC-8542C2958C6F}" type="presParOf" srcId="{0E54F1A4-92B1-4E3C-907F-E45E3826562E}" destId="{78758851-2B17-44FD-B8FA-A933DCD0C8CB}" srcOrd="0" destOrd="0" presId="urn:microsoft.com/office/officeart/2005/8/layout/hList7"/>
    <dgm:cxn modelId="{407E3721-B602-4938-9280-3AE36F815BA9}" type="presParOf" srcId="{0E54F1A4-92B1-4E3C-907F-E45E3826562E}" destId="{725372F1-E013-4131-BE7D-95C42691EF0F}" srcOrd="1" destOrd="0" presId="urn:microsoft.com/office/officeart/2005/8/layout/hList7"/>
    <dgm:cxn modelId="{B7099AF3-CFE2-42F4-A50E-5311AECCB63E}" type="presParOf" srcId="{0E54F1A4-92B1-4E3C-907F-E45E3826562E}" destId="{2E5272AF-3E30-4610-8449-2213A595E028}" srcOrd="2" destOrd="0" presId="urn:microsoft.com/office/officeart/2005/8/layout/hList7"/>
    <dgm:cxn modelId="{E04B50ED-CCDF-42DE-92E8-B25745F9E5D1}" type="presParOf" srcId="{0E54F1A4-92B1-4E3C-907F-E45E3826562E}" destId="{7F716333-67CD-4633-ACA3-125960B7EC20}" srcOrd="3" destOrd="0" presId="urn:microsoft.com/office/officeart/2005/8/layout/hList7"/>
    <dgm:cxn modelId="{0EEB6BD8-E301-4AE3-849B-3D316FDF81ED}" type="presParOf" srcId="{8C47FC1D-AB72-478D-B6C6-679972B3FEE5}" destId="{5CB6D96F-467B-411C-9BAD-43BC40DD7027}" srcOrd="7" destOrd="0" presId="urn:microsoft.com/office/officeart/2005/8/layout/hList7"/>
    <dgm:cxn modelId="{CB4B920F-3FE7-468A-A938-415FB3653DCC}" type="presParOf" srcId="{8C47FC1D-AB72-478D-B6C6-679972B3FEE5}" destId="{D0C31EC2-BACE-4504-863C-BD43BB0E7A16}" srcOrd="8" destOrd="0" presId="urn:microsoft.com/office/officeart/2005/8/layout/hList7"/>
    <dgm:cxn modelId="{3C32A82C-AD37-414E-A82E-08449FCF7A10}" type="presParOf" srcId="{D0C31EC2-BACE-4504-863C-BD43BB0E7A16}" destId="{51C74286-E4C6-4B29-B65B-56EC5310F816}" srcOrd="0" destOrd="0" presId="urn:microsoft.com/office/officeart/2005/8/layout/hList7"/>
    <dgm:cxn modelId="{2941A0E2-93B2-4933-A451-760C342FA052}" type="presParOf" srcId="{D0C31EC2-BACE-4504-863C-BD43BB0E7A16}" destId="{B134B823-7C0C-458B-82C4-30B0869D0A9E}" srcOrd="1" destOrd="0" presId="urn:microsoft.com/office/officeart/2005/8/layout/hList7"/>
    <dgm:cxn modelId="{666929CD-20B9-4C20-814B-D50CFCE217C6}" type="presParOf" srcId="{D0C31EC2-BACE-4504-863C-BD43BB0E7A16}" destId="{701591E3-DD56-4FEF-99A1-0B49BC91E9CD}" srcOrd="2" destOrd="0" presId="urn:microsoft.com/office/officeart/2005/8/layout/hList7"/>
    <dgm:cxn modelId="{9FA278CD-D31B-4416-AB64-08315066757C}" type="presParOf" srcId="{D0C31EC2-BACE-4504-863C-BD43BB0E7A16}" destId="{8100EF5C-C523-4002-942D-D8177E0AC8CD}" srcOrd="3" destOrd="0" presId="urn:microsoft.com/office/officeart/2005/8/layout/hList7"/>
    <dgm:cxn modelId="{1E8484CA-EE2E-4CCF-9EDD-21D778682F77}" type="presParOf" srcId="{8C47FC1D-AB72-478D-B6C6-679972B3FEE5}" destId="{0AA56977-7BB4-4D73-B5B3-D9DAC08EEF0A}" srcOrd="9" destOrd="0" presId="urn:microsoft.com/office/officeart/2005/8/layout/hList7"/>
    <dgm:cxn modelId="{E3EC5BF6-E4DB-4641-94B1-B5571FAF8544}" type="presParOf" srcId="{8C47FC1D-AB72-478D-B6C6-679972B3FEE5}" destId="{8543F877-994C-4DE1-BB96-6E64BCCA15B7}" srcOrd="10" destOrd="0" presId="urn:microsoft.com/office/officeart/2005/8/layout/hList7"/>
    <dgm:cxn modelId="{6CE6929F-2F7E-4D63-8845-67FABE2962A1}" type="presParOf" srcId="{8543F877-994C-4DE1-BB96-6E64BCCA15B7}" destId="{D9EB3D0C-1374-4F09-BDC0-4AABD7E9CF5E}" srcOrd="0" destOrd="0" presId="urn:microsoft.com/office/officeart/2005/8/layout/hList7"/>
    <dgm:cxn modelId="{6C62177D-21E4-4A49-849E-D27A836259FB}" type="presParOf" srcId="{8543F877-994C-4DE1-BB96-6E64BCCA15B7}" destId="{D9A27951-3438-4DDF-96AB-BCE7D07D4385}" srcOrd="1" destOrd="0" presId="urn:microsoft.com/office/officeart/2005/8/layout/hList7"/>
    <dgm:cxn modelId="{7EA48348-87FF-434C-AFC8-9A87C71B05B4}" type="presParOf" srcId="{8543F877-994C-4DE1-BB96-6E64BCCA15B7}" destId="{525EC356-BBA0-4B78-96A9-78DCA820952C}" srcOrd="2" destOrd="0" presId="urn:microsoft.com/office/officeart/2005/8/layout/hList7"/>
    <dgm:cxn modelId="{CC644716-15EB-4D55-86FA-AEE6B2E396A0}" type="presParOf" srcId="{8543F877-994C-4DE1-BB96-6E64BCCA15B7}" destId="{D4F93E17-584F-4F81-8EB3-389497FB615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96E70F6-9079-4AA9-8D9F-C59878D897D2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96ECE17-5F63-4926-BDC5-A633BF1DCCF3}">
      <dgm:prSet phldrT="[Text]"/>
      <dgm:spPr/>
      <dgm:t>
        <a:bodyPr/>
        <a:lstStyle/>
        <a:p>
          <a:r>
            <a:rPr lang="en-US" dirty="0" smtClean="0"/>
            <a:t>Water use reductions</a:t>
          </a:r>
          <a:endParaRPr lang="en-US" dirty="0"/>
        </a:p>
      </dgm:t>
    </dgm:pt>
    <dgm:pt modelId="{16E207F6-DE59-4455-B1D7-E6DCC142667B}" type="parTrans" cxnId="{79517DD4-CDA5-44C8-9C28-E74E19F11E70}">
      <dgm:prSet/>
      <dgm:spPr/>
      <dgm:t>
        <a:bodyPr/>
        <a:lstStyle/>
        <a:p>
          <a:endParaRPr lang="en-US"/>
        </a:p>
      </dgm:t>
    </dgm:pt>
    <dgm:pt modelId="{45088D85-353A-4682-AAD1-805FA54EC7A9}" type="sibTrans" cxnId="{79517DD4-CDA5-44C8-9C28-E74E19F11E70}">
      <dgm:prSet/>
      <dgm:spPr/>
      <dgm:t>
        <a:bodyPr/>
        <a:lstStyle/>
        <a:p>
          <a:endParaRPr lang="en-US"/>
        </a:p>
      </dgm:t>
    </dgm:pt>
    <dgm:pt modelId="{ACF0707F-A3B5-42ED-9A27-F282AABAAF13}">
      <dgm:prSet phldrT="[Text]"/>
      <dgm:spPr/>
      <dgm:t>
        <a:bodyPr/>
        <a:lstStyle/>
        <a:p>
          <a:r>
            <a:rPr lang="en-US" dirty="0" smtClean="0"/>
            <a:t>Expenditures exceed revenues</a:t>
          </a:r>
          <a:endParaRPr lang="en-US" dirty="0"/>
        </a:p>
      </dgm:t>
    </dgm:pt>
    <dgm:pt modelId="{52C718B5-C459-455F-A07F-B029F1D62C03}" type="parTrans" cxnId="{F6C589CD-B887-4D4A-AA64-6145A0122A68}">
      <dgm:prSet/>
      <dgm:spPr/>
      <dgm:t>
        <a:bodyPr/>
        <a:lstStyle/>
        <a:p>
          <a:endParaRPr lang="en-US"/>
        </a:p>
      </dgm:t>
    </dgm:pt>
    <dgm:pt modelId="{57481792-CC97-43FB-8F4D-2713FAD750DF}" type="sibTrans" cxnId="{F6C589CD-B887-4D4A-AA64-6145A0122A68}">
      <dgm:prSet/>
      <dgm:spPr/>
      <dgm:t>
        <a:bodyPr/>
        <a:lstStyle/>
        <a:p>
          <a:endParaRPr lang="en-US"/>
        </a:p>
      </dgm:t>
    </dgm:pt>
    <dgm:pt modelId="{F9FE0F8B-4867-412C-9581-5318A116EE27}">
      <dgm:prSet phldrT="[Text]"/>
      <dgm:spPr/>
      <dgm:t>
        <a:bodyPr/>
        <a:lstStyle/>
        <a:p>
          <a:r>
            <a:rPr lang="en-US" dirty="0" smtClean="0"/>
            <a:t>Customer understanding</a:t>
          </a:r>
          <a:endParaRPr lang="en-US" dirty="0"/>
        </a:p>
      </dgm:t>
    </dgm:pt>
    <dgm:pt modelId="{A01BD33D-3B4D-4C1C-A675-2BFE78396D2C}" type="parTrans" cxnId="{B60EFEC7-0F28-4085-AAA4-D9111E75EB30}">
      <dgm:prSet/>
      <dgm:spPr/>
      <dgm:t>
        <a:bodyPr/>
        <a:lstStyle/>
        <a:p>
          <a:endParaRPr lang="en-US"/>
        </a:p>
      </dgm:t>
    </dgm:pt>
    <dgm:pt modelId="{6D1EAF49-3470-4B21-96FC-9510B1820AAB}" type="sibTrans" cxnId="{B60EFEC7-0F28-4085-AAA4-D9111E75EB30}">
      <dgm:prSet/>
      <dgm:spPr/>
      <dgm:t>
        <a:bodyPr/>
        <a:lstStyle/>
        <a:p>
          <a:endParaRPr lang="en-US"/>
        </a:p>
      </dgm:t>
    </dgm:pt>
    <dgm:pt modelId="{8443084E-A0A5-472D-8E46-6E5D1AAEA218}">
      <dgm:prSet phldrT="[Text]"/>
      <dgm:spPr/>
      <dgm:t>
        <a:bodyPr/>
        <a:lstStyle/>
        <a:p>
          <a:r>
            <a:rPr lang="en-US" dirty="0" smtClean="0"/>
            <a:t>Customer impacts</a:t>
          </a:r>
          <a:endParaRPr lang="en-US" dirty="0"/>
        </a:p>
      </dgm:t>
    </dgm:pt>
    <dgm:pt modelId="{9E014A73-ECC9-4A58-9091-15A763A1E9F7}" type="parTrans" cxnId="{0E33E66E-B82A-4D55-9017-AB32FA1A10A6}">
      <dgm:prSet/>
      <dgm:spPr/>
      <dgm:t>
        <a:bodyPr/>
        <a:lstStyle/>
        <a:p>
          <a:endParaRPr lang="en-US"/>
        </a:p>
      </dgm:t>
    </dgm:pt>
    <dgm:pt modelId="{190DDEB5-484F-4B93-A942-33A81C800520}" type="sibTrans" cxnId="{0E33E66E-B82A-4D55-9017-AB32FA1A10A6}">
      <dgm:prSet/>
      <dgm:spPr/>
      <dgm:t>
        <a:bodyPr/>
        <a:lstStyle/>
        <a:p>
          <a:endParaRPr lang="en-US" dirty="0"/>
        </a:p>
      </dgm:t>
    </dgm:pt>
    <dgm:pt modelId="{B20078FA-FB46-4F80-81AB-358BD8E5A14E}">
      <dgm:prSet phldrT="[Text]"/>
      <dgm:spPr/>
      <dgm:t>
        <a:bodyPr/>
        <a:lstStyle/>
        <a:p>
          <a:r>
            <a:rPr lang="en-US" dirty="0" smtClean="0"/>
            <a:t>Legal considerations</a:t>
          </a:r>
          <a:endParaRPr lang="en-US" dirty="0"/>
        </a:p>
      </dgm:t>
    </dgm:pt>
    <dgm:pt modelId="{67458924-7AA0-4B6F-A077-D9C7577EC262}" type="parTrans" cxnId="{85E633E3-CA22-4ABC-A012-7B0655DFD960}">
      <dgm:prSet/>
      <dgm:spPr/>
      <dgm:t>
        <a:bodyPr/>
        <a:lstStyle/>
        <a:p>
          <a:endParaRPr lang="en-US"/>
        </a:p>
      </dgm:t>
    </dgm:pt>
    <dgm:pt modelId="{FD4EDB2E-CEC0-41D7-A771-1B5E3C44DC36}" type="sibTrans" cxnId="{85E633E3-CA22-4ABC-A012-7B0655DFD960}">
      <dgm:prSet/>
      <dgm:spPr/>
      <dgm:t>
        <a:bodyPr/>
        <a:lstStyle/>
        <a:p>
          <a:endParaRPr lang="en-US"/>
        </a:p>
      </dgm:t>
    </dgm:pt>
    <dgm:pt modelId="{86856EA4-6E08-43AA-94E8-B59CDF8207B1}">
      <dgm:prSet phldrT="[Text]"/>
      <dgm:spPr/>
      <dgm:t>
        <a:bodyPr/>
        <a:lstStyle/>
        <a:p>
          <a:r>
            <a:rPr lang="en-US" dirty="0" smtClean="0"/>
            <a:t>Future funding viability</a:t>
          </a:r>
          <a:endParaRPr lang="en-US" dirty="0"/>
        </a:p>
      </dgm:t>
    </dgm:pt>
    <dgm:pt modelId="{9AD3F293-F4FF-41E9-B744-427BF22063A6}" type="parTrans" cxnId="{CEB73BFC-05A1-47F6-89AA-F6345BCB4C69}">
      <dgm:prSet/>
      <dgm:spPr/>
      <dgm:t>
        <a:bodyPr/>
        <a:lstStyle/>
        <a:p>
          <a:endParaRPr lang="en-US"/>
        </a:p>
      </dgm:t>
    </dgm:pt>
    <dgm:pt modelId="{06E7AAFF-7E0C-41EE-9292-95B24EEA85C4}" type="sibTrans" cxnId="{CEB73BFC-05A1-47F6-89AA-F6345BCB4C69}">
      <dgm:prSet/>
      <dgm:spPr/>
      <dgm:t>
        <a:bodyPr/>
        <a:lstStyle/>
        <a:p>
          <a:endParaRPr lang="en-US"/>
        </a:p>
      </dgm:t>
    </dgm:pt>
    <dgm:pt modelId="{59F158CC-C722-49D7-8154-D4D856925510}">
      <dgm:prSet phldrT="[Text]"/>
      <dgm:spPr/>
      <dgm:t>
        <a:bodyPr/>
        <a:lstStyle/>
        <a:p>
          <a:r>
            <a:rPr lang="en-US" dirty="0" smtClean="0"/>
            <a:t>Revenue resiliency</a:t>
          </a:r>
          <a:endParaRPr lang="en-US" dirty="0"/>
        </a:p>
      </dgm:t>
    </dgm:pt>
    <dgm:pt modelId="{D7F08094-4575-4B0C-89B6-DA299BB02410}" type="sibTrans" cxnId="{D2B12BDB-3CA7-49B9-934B-767570D53B40}">
      <dgm:prSet/>
      <dgm:spPr/>
      <dgm:t>
        <a:bodyPr/>
        <a:lstStyle/>
        <a:p>
          <a:endParaRPr lang="en-US"/>
        </a:p>
      </dgm:t>
    </dgm:pt>
    <dgm:pt modelId="{EE1E9FFE-9B9A-405B-B965-CC3C48662AF6}" type="parTrans" cxnId="{D2B12BDB-3CA7-49B9-934B-767570D53B40}">
      <dgm:prSet/>
      <dgm:spPr/>
      <dgm:t>
        <a:bodyPr/>
        <a:lstStyle/>
        <a:p>
          <a:endParaRPr lang="en-US"/>
        </a:p>
      </dgm:t>
    </dgm:pt>
    <dgm:pt modelId="{D2F74E76-409D-4E99-B875-6E5D6A7760E3}" type="pres">
      <dgm:prSet presAssocID="{696E70F6-9079-4AA9-8D9F-C59878D897D2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2779DE-4ABE-4607-B1DF-47FEB7D09B9E}" type="pres">
      <dgm:prSet presAssocID="{696E70F6-9079-4AA9-8D9F-C59878D897D2}" presName="ellipse1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7C5F1-EAD7-4935-9583-19137C81400E}" type="pres">
      <dgm:prSet presAssocID="{696E70F6-9079-4AA9-8D9F-C59878D897D2}" presName="ellipse2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A257C-B86E-4241-9F03-F753C79BBF45}" type="pres">
      <dgm:prSet presAssocID="{696E70F6-9079-4AA9-8D9F-C59878D897D2}" presName="ellipse3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79966-6371-4056-AA60-8A958F48BC29}" type="pres">
      <dgm:prSet presAssocID="{696E70F6-9079-4AA9-8D9F-C59878D897D2}" presName="ellipse4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CAD93-D1F9-4B11-A709-2A672B25D190}" type="pres">
      <dgm:prSet presAssocID="{696E70F6-9079-4AA9-8D9F-C59878D897D2}" presName="ellips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6636A-767A-4C52-8343-50AE6BB2FD4A}" type="pres">
      <dgm:prSet presAssocID="{696E70F6-9079-4AA9-8D9F-C59878D897D2}" presName="ellipse6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5E183-DD04-4DEE-98BF-16C5E7F51348}" type="pres">
      <dgm:prSet presAssocID="{696E70F6-9079-4AA9-8D9F-C59878D897D2}" presName="ellipse7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33E66E-B82A-4D55-9017-AB32FA1A10A6}" srcId="{696E70F6-9079-4AA9-8D9F-C59878D897D2}" destId="{8443084E-A0A5-472D-8E46-6E5D1AAEA218}" srcOrd="6" destOrd="0" parTransId="{9E014A73-ECC9-4A58-9091-15A763A1E9F7}" sibTransId="{190DDEB5-484F-4B93-A942-33A81C800520}"/>
    <dgm:cxn modelId="{27ED471B-500C-4024-8E39-F93CDFC5E994}" type="presOf" srcId="{86856EA4-6E08-43AA-94E8-B59CDF8207B1}" destId="{BF7A257C-B86E-4241-9F03-F753C79BBF45}" srcOrd="0" destOrd="0" presId="urn:microsoft.com/office/officeart/2005/8/layout/rings+Icon"/>
    <dgm:cxn modelId="{79517DD4-CDA5-44C8-9C28-E74E19F11E70}" srcId="{696E70F6-9079-4AA9-8D9F-C59878D897D2}" destId="{196ECE17-5F63-4926-BDC5-A633BF1DCCF3}" srcOrd="0" destOrd="0" parTransId="{16E207F6-DE59-4455-B1D7-E6DCC142667B}" sibTransId="{45088D85-353A-4682-AAD1-805FA54EC7A9}"/>
    <dgm:cxn modelId="{EA46A01C-9FC2-4740-8BAD-0F7D394916E6}" type="presOf" srcId="{696E70F6-9079-4AA9-8D9F-C59878D897D2}" destId="{D2F74E76-409D-4E99-B875-6E5D6A7760E3}" srcOrd="0" destOrd="0" presId="urn:microsoft.com/office/officeart/2005/8/layout/rings+Icon"/>
    <dgm:cxn modelId="{B60EFEC7-0F28-4085-AAA4-D9111E75EB30}" srcId="{696E70F6-9079-4AA9-8D9F-C59878D897D2}" destId="{F9FE0F8B-4867-412C-9581-5318A116EE27}" srcOrd="3" destOrd="0" parTransId="{A01BD33D-3B4D-4C1C-A675-2BFE78396D2C}" sibTransId="{6D1EAF49-3470-4B21-96FC-9510B1820AAB}"/>
    <dgm:cxn modelId="{085072A2-A542-4544-A552-9EF44202FF2F}" type="presOf" srcId="{B20078FA-FB46-4F80-81AB-358BD8E5A14E}" destId="{B7D6636A-767A-4C52-8343-50AE6BB2FD4A}" srcOrd="0" destOrd="0" presId="urn:microsoft.com/office/officeart/2005/8/layout/rings+Icon"/>
    <dgm:cxn modelId="{D2B12BDB-3CA7-49B9-934B-767570D53B40}" srcId="{696E70F6-9079-4AA9-8D9F-C59878D897D2}" destId="{59F158CC-C722-49D7-8154-D4D856925510}" srcOrd="4" destOrd="0" parTransId="{EE1E9FFE-9B9A-405B-B965-CC3C48662AF6}" sibTransId="{D7F08094-4575-4B0C-89B6-DA299BB02410}"/>
    <dgm:cxn modelId="{375C78F8-6905-49F8-B4C5-042B49E40E0B}" type="presOf" srcId="{F9FE0F8B-4867-412C-9581-5318A116EE27}" destId="{64579966-6371-4056-AA60-8A958F48BC29}" srcOrd="0" destOrd="0" presId="urn:microsoft.com/office/officeart/2005/8/layout/rings+Icon"/>
    <dgm:cxn modelId="{5853DD3F-180C-4F9B-AE75-89ABDA2534D4}" type="presOf" srcId="{196ECE17-5F63-4926-BDC5-A633BF1DCCF3}" destId="{3A2779DE-4ABE-4607-B1DF-47FEB7D09B9E}" srcOrd="0" destOrd="0" presId="urn:microsoft.com/office/officeart/2005/8/layout/rings+Icon"/>
    <dgm:cxn modelId="{85E633E3-CA22-4ABC-A012-7B0655DFD960}" srcId="{696E70F6-9079-4AA9-8D9F-C59878D897D2}" destId="{B20078FA-FB46-4F80-81AB-358BD8E5A14E}" srcOrd="5" destOrd="0" parTransId="{67458924-7AA0-4B6F-A077-D9C7577EC262}" sibTransId="{FD4EDB2E-CEC0-41D7-A771-1B5E3C44DC36}"/>
    <dgm:cxn modelId="{88C6A7E8-4EC8-439A-82A5-374F0BF528ED}" type="presOf" srcId="{8443084E-A0A5-472D-8E46-6E5D1AAEA218}" destId="{3DA5E183-DD04-4DEE-98BF-16C5E7F51348}" srcOrd="0" destOrd="0" presId="urn:microsoft.com/office/officeart/2005/8/layout/rings+Icon"/>
    <dgm:cxn modelId="{CD660878-9DF3-4F05-87E7-D26FBC321D11}" type="presOf" srcId="{ACF0707F-A3B5-42ED-9A27-F282AABAAF13}" destId="{0377C5F1-EAD7-4935-9583-19137C81400E}" srcOrd="0" destOrd="0" presId="urn:microsoft.com/office/officeart/2005/8/layout/rings+Icon"/>
    <dgm:cxn modelId="{CEB73BFC-05A1-47F6-89AA-F6345BCB4C69}" srcId="{696E70F6-9079-4AA9-8D9F-C59878D897D2}" destId="{86856EA4-6E08-43AA-94E8-B59CDF8207B1}" srcOrd="2" destOrd="0" parTransId="{9AD3F293-F4FF-41E9-B744-427BF22063A6}" sibTransId="{06E7AAFF-7E0C-41EE-9292-95B24EEA85C4}"/>
    <dgm:cxn modelId="{6F73618F-9F1E-42A5-B94B-46719A006A67}" type="presOf" srcId="{59F158CC-C722-49D7-8154-D4D856925510}" destId="{2ACCAD93-D1F9-4B11-A709-2A672B25D190}" srcOrd="0" destOrd="0" presId="urn:microsoft.com/office/officeart/2005/8/layout/rings+Icon"/>
    <dgm:cxn modelId="{F6C589CD-B887-4D4A-AA64-6145A0122A68}" srcId="{696E70F6-9079-4AA9-8D9F-C59878D897D2}" destId="{ACF0707F-A3B5-42ED-9A27-F282AABAAF13}" srcOrd="1" destOrd="0" parTransId="{52C718B5-C459-455F-A07F-B029F1D62C03}" sibTransId="{57481792-CC97-43FB-8F4D-2713FAD750DF}"/>
    <dgm:cxn modelId="{5F0F4002-0270-48ED-BD43-FEFEA42D1344}" type="presParOf" srcId="{D2F74E76-409D-4E99-B875-6E5D6A7760E3}" destId="{3A2779DE-4ABE-4607-B1DF-47FEB7D09B9E}" srcOrd="0" destOrd="0" presId="urn:microsoft.com/office/officeart/2005/8/layout/rings+Icon"/>
    <dgm:cxn modelId="{9090DA79-E74A-49CC-AD05-CA9D6F03B3B6}" type="presParOf" srcId="{D2F74E76-409D-4E99-B875-6E5D6A7760E3}" destId="{0377C5F1-EAD7-4935-9583-19137C81400E}" srcOrd="1" destOrd="0" presId="urn:microsoft.com/office/officeart/2005/8/layout/rings+Icon"/>
    <dgm:cxn modelId="{A1B48462-73A2-4321-8650-8E92F96172DE}" type="presParOf" srcId="{D2F74E76-409D-4E99-B875-6E5D6A7760E3}" destId="{BF7A257C-B86E-4241-9F03-F753C79BBF45}" srcOrd="2" destOrd="0" presId="urn:microsoft.com/office/officeart/2005/8/layout/rings+Icon"/>
    <dgm:cxn modelId="{2AAE2465-30FE-48F8-9847-62064789A865}" type="presParOf" srcId="{D2F74E76-409D-4E99-B875-6E5D6A7760E3}" destId="{64579966-6371-4056-AA60-8A958F48BC29}" srcOrd="3" destOrd="0" presId="urn:microsoft.com/office/officeart/2005/8/layout/rings+Icon"/>
    <dgm:cxn modelId="{37C27D1C-B994-4DAD-98F6-EF95FD0EA6A6}" type="presParOf" srcId="{D2F74E76-409D-4E99-B875-6E5D6A7760E3}" destId="{2ACCAD93-D1F9-4B11-A709-2A672B25D190}" srcOrd="4" destOrd="0" presId="urn:microsoft.com/office/officeart/2005/8/layout/rings+Icon"/>
    <dgm:cxn modelId="{FE61D01F-A545-4AED-A410-1F5D8A73DEB2}" type="presParOf" srcId="{D2F74E76-409D-4E99-B875-6E5D6A7760E3}" destId="{B7D6636A-767A-4C52-8343-50AE6BB2FD4A}" srcOrd="5" destOrd="0" presId="urn:microsoft.com/office/officeart/2005/8/layout/rings+Icon"/>
    <dgm:cxn modelId="{C544A5F0-3DFA-446B-A61B-FA7F916EF1E7}" type="presParOf" srcId="{D2F74E76-409D-4E99-B875-6E5D6A7760E3}" destId="{3DA5E183-DD04-4DEE-98BF-16C5E7F51348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01D7A48-D8CE-4900-974F-853B35602060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8116EF-5A17-43EF-8BEA-C80F46AE4387}">
      <dgm:prSet/>
      <dgm:spPr/>
      <dgm:t>
        <a:bodyPr/>
        <a:lstStyle/>
        <a:p>
          <a:r>
            <a:rPr lang="en-US" b="1" dirty="0" smtClean="0"/>
            <a:t>Fixed Cost Recovery: </a:t>
          </a:r>
          <a:r>
            <a:rPr lang="en-US" i="1" dirty="0" smtClean="0"/>
            <a:t>Increase fixed percentage of total cost recovery</a:t>
          </a:r>
          <a:endParaRPr lang="en-US" i="1" dirty="0"/>
        </a:p>
      </dgm:t>
    </dgm:pt>
    <dgm:pt modelId="{EC00B55C-4B3F-44DC-BA63-CB8F423B4437}" type="parTrans" cxnId="{293F48A8-E62C-4A82-93A4-BFA27A585731}">
      <dgm:prSet/>
      <dgm:spPr/>
      <dgm:t>
        <a:bodyPr/>
        <a:lstStyle/>
        <a:p>
          <a:endParaRPr lang="en-US"/>
        </a:p>
      </dgm:t>
    </dgm:pt>
    <dgm:pt modelId="{97C1B0C8-A2FA-4080-9EC2-C4D0F1F9CCF7}" type="sibTrans" cxnId="{293F48A8-E62C-4A82-93A4-BFA27A585731}">
      <dgm:prSet/>
      <dgm:spPr/>
      <dgm:t>
        <a:bodyPr/>
        <a:lstStyle/>
        <a:p>
          <a:endParaRPr lang="en-US"/>
        </a:p>
      </dgm:t>
    </dgm:pt>
    <dgm:pt modelId="{7C5DA55B-6431-4926-A315-D79A018D0DB2}">
      <dgm:prSet/>
      <dgm:spPr/>
      <dgm:t>
        <a:bodyPr/>
        <a:lstStyle/>
        <a:p>
          <a:r>
            <a:rPr lang="en-US" b="1" dirty="0" smtClean="0"/>
            <a:t>Pass Through: </a:t>
          </a:r>
          <a:r>
            <a:rPr lang="en-US" i="1" dirty="0" smtClean="0"/>
            <a:t>Decouple water supply from current rates</a:t>
          </a:r>
          <a:endParaRPr lang="en-US" i="1" dirty="0"/>
        </a:p>
      </dgm:t>
    </dgm:pt>
    <dgm:pt modelId="{C540C4B2-782F-47C7-A619-E937DB0A937D}" type="parTrans" cxnId="{0F9D3F9B-EC25-4CEB-AC2A-83158DB7F2C6}">
      <dgm:prSet/>
      <dgm:spPr/>
      <dgm:t>
        <a:bodyPr/>
        <a:lstStyle/>
        <a:p>
          <a:endParaRPr lang="en-US"/>
        </a:p>
      </dgm:t>
    </dgm:pt>
    <dgm:pt modelId="{2911248A-E43B-4E05-B389-793DBDD2AC4C}" type="sibTrans" cxnId="{0F9D3F9B-EC25-4CEB-AC2A-83158DB7F2C6}">
      <dgm:prSet/>
      <dgm:spPr/>
      <dgm:t>
        <a:bodyPr/>
        <a:lstStyle/>
        <a:p>
          <a:endParaRPr lang="en-US"/>
        </a:p>
      </dgm:t>
    </dgm:pt>
    <dgm:pt modelId="{FC945690-D1BA-4EEC-8111-446BDBD62422}">
      <dgm:prSet/>
      <dgm:spPr/>
      <dgm:t>
        <a:bodyPr/>
        <a:lstStyle/>
        <a:p>
          <a:r>
            <a:rPr lang="en-US" b="1" i="0" dirty="0" smtClean="0"/>
            <a:t>Drought-Rates: </a:t>
          </a:r>
          <a:r>
            <a:rPr lang="en-US" b="0" i="1" dirty="0" smtClean="0"/>
            <a:t>Additional rates that can be implemented in times of need (drought) to safeguard cost recovery</a:t>
          </a:r>
          <a:endParaRPr lang="en-US" b="1" i="0" dirty="0"/>
        </a:p>
      </dgm:t>
    </dgm:pt>
    <dgm:pt modelId="{90EC086D-B39C-41C7-BB40-AD904EF5826C}" type="parTrans" cxnId="{D99EC132-45D8-4457-979D-BABAA0C737CD}">
      <dgm:prSet/>
      <dgm:spPr/>
      <dgm:t>
        <a:bodyPr/>
        <a:lstStyle/>
        <a:p>
          <a:endParaRPr lang="en-US"/>
        </a:p>
      </dgm:t>
    </dgm:pt>
    <dgm:pt modelId="{88550196-7FD8-48BD-9020-23A4122D9268}" type="sibTrans" cxnId="{D99EC132-45D8-4457-979D-BABAA0C737CD}">
      <dgm:prSet/>
      <dgm:spPr/>
      <dgm:t>
        <a:bodyPr/>
        <a:lstStyle/>
        <a:p>
          <a:endParaRPr lang="en-US"/>
        </a:p>
      </dgm:t>
    </dgm:pt>
    <dgm:pt modelId="{44BA2A11-999C-40C8-B8E5-AACB189ABAB5}" type="pres">
      <dgm:prSet presAssocID="{801D7A48-D8CE-4900-974F-853B356020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C18189C-927F-40B4-B4B8-6AE446DD8ABC}" type="pres">
      <dgm:prSet presAssocID="{801D7A48-D8CE-4900-974F-853B35602060}" presName="Name1" presStyleCnt="0"/>
      <dgm:spPr/>
    </dgm:pt>
    <dgm:pt modelId="{A03B792B-B5BD-4115-BD2E-00E763174B83}" type="pres">
      <dgm:prSet presAssocID="{801D7A48-D8CE-4900-974F-853B35602060}" presName="cycle" presStyleCnt="0"/>
      <dgm:spPr/>
    </dgm:pt>
    <dgm:pt modelId="{878F80EE-3738-4503-BBC0-7D78794F41E2}" type="pres">
      <dgm:prSet presAssocID="{801D7A48-D8CE-4900-974F-853B35602060}" presName="srcNode" presStyleLbl="node1" presStyleIdx="0" presStyleCnt="3"/>
      <dgm:spPr/>
    </dgm:pt>
    <dgm:pt modelId="{36BE35FF-8877-46E7-89C9-01DDFC94C0E1}" type="pres">
      <dgm:prSet presAssocID="{801D7A48-D8CE-4900-974F-853B35602060}" presName="conn" presStyleLbl="parChTrans1D2" presStyleIdx="0" presStyleCnt="1"/>
      <dgm:spPr/>
      <dgm:t>
        <a:bodyPr/>
        <a:lstStyle/>
        <a:p>
          <a:endParaRPr lang="en-US"/>
        </a:p>
      </dgm:t>
    </dgm:pt>
    <dgm:pt modelId="{EA305F87-854B-4F1D-9AD4-DBDA7ACE6952}" type="pres">
      <dgm:prSet presAssocID="{801D7A48-D8CE-4900-974F-853B35602060}" presName="extraNode" presStyleLbl="node1" presStyleIdx="0" presStyleCnt="3"/>
      <dgm:spPr/>
    </dgm:pt>
    <dgm:pt modelId="{4715E23A-A016-4149-A83C-E06EFBC143C2}" type="pres">
      <dgm:prSet presAssocID="{801D7A48-D8CE-4900-974F-853B35602060}" presName="dstNode" presStyleLbl="node1" presStyleIdx="0" presStyleCnt="3"/>
      <dgm:spPr/>
    </dgm:pt>
    <dgm:pt modelId="{08C0F5FC-74DD-4A75-A972-D66CA9D45D4F}" type="pres">
      <dgm:prSet presAssocID="{008116EF-5A17-43EF-8BEA-C80F46AE438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BEC32-99CF-45FD-B418-7AF890B63CFE}" type="pres">
      <dgm:prSet presAssocID="{008116EF-5A17-43EF-8BEA-C80F46AE4387}" presName="accent_1" presStyleCnt="0"/>
      <dgm:spPr/>
    </dgm:pt>
    <dgm:pt modelId="{50860054-8FA8-4310-AB8A-E35D8DBB7B83}" type="pres">
      <dgm:prSet presAssocID="{008116EF-5A17-43EF-8BEA-C80F46AE4387}" presName="accentRepeatNode" presStyleLbl="solidFgAcc1" presStyleIdx="0" presStyleCnt="3"/>
      <dgm:spPr/>
    </dgm:pt>
    <dgm:pt modelId="{2A449698-C58A-4904-B084-B6814BFCB219}" type="pres">
      <dgm:prSet presAssocID="{7C5DA55B-6431-4926-A315-D79A018D0DB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0356C-4298-40C8-93F3-A078B13410CB}" type="pres">
      <dgm:prSet presAssocID="{7C5DA55B-6431-4926-A315-D79A018D0DB2}" presName="accent_2" presStyleCnt="0"/>
      <dgm:spPr/>
    </dgm:pt>
    <dgm:pt modelId="{ABBE8104-DBA0-4C79-B91D-E0EAD6B5DC19}" type="pres">
      <dgm:prSet presAssocID="{7C5DA55B-6431-4926-A315-D79A018D0DB2}" presName="accentRepeatNode" presStyleLbl="solidFgAcc1" presStyleIdx="1" presStyleCnt="3"/>
      <dgm:spPr/>
    </dgm:pt>
    <dgm:pt modelId="{E43A589B-39C6-4517-BFAE-B6480C12A7EA}" type="pres">
      <dgm:prSet presAssocID="{FC945690-D1BA-4EEC-8111-446BDBD6242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8B448-388A-4806-8F8C-B4BDCB7A7379}" type="pres">
      <dgm:prSet presAssocID="{FC945690-D1BA-4EEC-8111-446BDBD62422}" presName="accent_3" presStyleCnt="0"/>
      <dgm:spPr/>
    </dgm:pt>
    <dgm:pt modelId="{9B7D9D21-5400-4143-95B2-70D35B06BEB2}" type="pres">
      <dgm:prSet presAssocID="{FC945690-D1BA-4EEC-8111-446BDBD62422}" presName="accentRepeatNode" presStyleLbl="solidFgAcc1" presStyleIdx="2" presStyleCnt="3"/>
      <dgm:spPr/>
    </dgm:pt>
  </dgm:ptLst>
  <dgm:cxnLst>
    <dgm:cxn modelId="{293F48A8-E62C-4A82-93A4-BFA27A585731}" srcId="{801D7A48-D8CE-4900-974F-853B35602060}" destId="{008116EF-5A17-43EF-8BEA-C80F46AE4387}" srcOrd="0" destOrd="0" parTransId="{EC00B55C-4B3F-44DC-BA63-CB8F423B4437}" sibTransId="{97C1B0C8-A2FA-4080-9EC2-C4D0F1F9CCF7}"/>
    <dgm:cxn modelId="{5FF5B156-65B4-4A59-A6CA-EC69322D0B93}" type="presOf" srcId="{FC945690-D1BA-4EEC-8111-446BDBD62422}" destId="{E43A589B-39C6-4517-BFAE-B6480C12A7EA}" srcOrd="0" destOrd="0" presId="urn:microsoft.com/office/officeart/2008/layout/VerticalCurvedList"/>
    <dgm:cxn modelId="{E68D9D3D-5189-4163-BD81-8FF63669CB10}" type="presOf" srcId="{801D7A48-D8CE-4900-974F-853B35602060}" destId="{44BA2A11-999C-40C8-B8E5-AACB189ABAB5}" srcOrd="0" destOrd="0" presId="urn:microsoft.com/office/officeart/2008/layout/VerticalCurvedList"/>
    <dgm:cxn modelId="{8103AD98-DFE0-4BDC-9C89-E6358470EF88}" type="presOf" srcId="{97C1B0C8-A2FA-4080-9EC2-C4D0F1F9CCF7}" destId="{36BE35FF-8877-46E7-89C9-01DDFC94C0E1}" srcOrd="0" destOrd="0" presId="urn:microsoft.com/office/officeart/2008/layout/VerticalCurvedList"/>
    <dgm:cxn modelId="{FEE62A6D-A1C2-4192-8886-0DCB69256641}" type="presOf" srcId="{7C5DA55B-6431-4926-A315-D79A018D0DB2}" destId="{2A449698-C58A-4904-B084-B6814BFCB219}" srcOrd="0" destOrd="0" presId="urn:microsoft.com/office/officeart/2008/layout/VerticalCurvedList"/>
    <dgm:cxn modelId="{0F9D3F9B-EC25-4CEB-AC2A-83158DB7F2C6}" srcId="{801D7A48-D8CE-4900-974F-853B35602060}" destId="{7C5DA55B-6431-4926-A315-D79A018D0DB2}" srcOrd="1" destOrd="0" parTransId="{C540C4B2-782F-47C7-A619-E937DB0A937D}" sibTransId="{2911248A-E43B-4E05-B389-793DBDD2AC4C}"/>
    <dgm:cxn modelId="{D99EC132-45D8-4457-979D-BABAA0C737CD}" srcId="{801D7A48-D8CE-4900-974F-853B35602060}" destId="{FC945690-D1BA-4EEC-8111-446BDBD62422}" srcOrd="2" destOrd="0" parTransId="{90EC086D-B39C-41C7-BB40-AD904EF5826C}" sibTransId="{88550196-7FD8-48BD-9020-23A4122D9268}"/>
    <dgm:cxn modelId="{CEC3C16F-9247-44AC-BBBD-7ED5CA2CC357}" type="presOf" srcId="{008116EF-5A17-43EF-8BEA-C80F46AE4387}" destId="{08C0F5FC-74DD-4A75-A972-D66CA9D45D4F}" srcOrd="0" destOrd="0" presId="urn:microsoft.com/office/officeart/2008/layout/VerticalCurvedList"/>
    <dgm:cxn modelId="{28017E55-2231-4455-8440-92078631E7F3}" type="presParOf" srcId="{44BA2A11-999C-40C8-B8E5-AACB189ABAB5}" destId="{BC18189C-927F-40B4-B4B8-6AE446DD8ABC}" srcOrd="0" destOrd="0" presId="urn:microsoft.com/office/officeart/2008/layout/VerticalCurvedList"/>
    <dgm:cxn modelId="{C0BDFA8E-8AC1-488C-85DF-24DFFB2B4E2A}" type="presParOf" srcId="{BC18189C-927F-40B4-B4B8-6AE446DD8ABC}" destId="{A03B792B-B5BD-4115-BD2E-00E763174B83}" srcOrd="0" destOrd="0" presId="urn:microsoft.com/office/officeart/2008/layout/VerticalCurvedList"/>
    <dgm:cxn modelId="{665C73FA-9951-4626-A049-854DC77CE88F}" type="presParOf" srcId="{A03B792B-B5BD-4115-BD2E-00E763174B83}" destId="{878F80EE-3738-4503-BBC0-7D78794F41E2}" srcOrd="0" destOrd="0" presId="urn:microsoft.com/office/officeart/2008/layout/VerticalCurvedList"/>
    <dgm:cxn modelId="{4FF30377-4D3F-4CA2-8A96-E6D8C96762C3}" type="presParOf" srcId="{A03B792B-B5BD-4115-BD2E-00E763174B83}" destId="{36BE35FF-8877-46E7-89C9-01DDFC94C0E1}" srcOrd="1" destOrd="0" presId="urn:microsoft.com/office/officeart/2008/layout/VerticalCurvedList"/>
    <dgm:cxn modelId="{B80A4E85-E567-4642-A60B-78AEC555FD52}" type="presParOf" srcId="{A03B792B-B5BD-4115-BD2E-00E763174B83}" destId="{EA305F87-854B-4F1D-9AD4-DBDA7ACE6952}" srcOrd="2" destOrd="0" presId="urn:microsoft.com/office/officeart/2008/layout/VerticalCurvedList"/>
    <dgm:cxn modelId="{C7D4EC8C-9E9E-4999-B583-AF13DA1783FF}" type="presParOf" srcId="{A03B792B-B5BD-4115-BD2E-00E763174B83}" destId="{4715E23A-A016-4149-A83C-E06EFBC143C2}" srcOrd="3" destOrd="0" presId="urn:microsoft.com/office/officeart/2008/layout/VerticalCurvedList"/>
    <dgm:cxn modelId="{B368E98B-B858-4C39-9752-5C4B5D51E901}" type="presParOf" srcId="{BC18189C-927F-40B4-B4B8-6AE446DD8ABC}" destId="{08C0F5FC-74DD-4A75-A972-D66CA9D45D4F}" srcOrd="1" destOrd="0" presId="urn:microsoft.com/office/officeart/2008/layout/VerticalCurvedList"/>
    <dgm:cxn modelId="{6EAA3C2A-D4F8-4485-91F7-3DFC3625E77C}" type="presParOf" srcId="{BC18189C-927F-40B4-B4B8-6AE446DD8ABC}" destId="{6CFBEC32-99CF-45FD-B418-7AF890B63CFE}" srcOrd="2" destOrd="0" presId="urn:microsoft.com/office/officeart/2008/layout/VerticalCurvedList"/>
    <dgm:cxn modelId="{B2ECC80F-7F8C-4776-B85F-75F788994AB4}" type="presParOf" srcId="{6CFBEC32-99CF-45FD-B418-7AF890B63CFE}" destId="{50860054-8FA8-4310-AB8A-E35D8DBB7B83}" srcOrd="0" destOrd="0" presId="urn:microsoft.com/office/officeart/2008/layout/VerticalCurvedList"/>
    <dgm:cxn modelId="{EFD30E66-0F8E-456A-B984-7151A979B985}" type="presParOf" srcId="{BC18189C-927F-40B4-B4B8-6AE446DD8ABC}" destId="{2A449698-C58A-4904-B084-B6814BFCB219}" srcOrd="3" destOrd="0" presId="urn:microsoft.com/office/officeart/2008/layout/VerticalCurvedList"/>
    <dgm:cxn modelId="{2E509A0A-C228-4DD7-8F08-4AF61AE2FFD5}" type="presParOf" srcId="{BC18189C-927F-40B4-B4B8-6AE446DD8ABC}" destId="{6430356C-4298-40C8-93F3-A078B13410CB}" srcOrd="4" destOrd="0" presId="urn:microsoft.com/office/officeart/2008/layout/VerticalCurvedList"/>
    <dgm:cxn modelId="{B7CF42C3-E781-4719-86A8-324C08741376}" type="presParOf" srcId="{6430356C-4298-40C8-93F3-A078B13410CB}" destId="{ABBE8104-DBA0-4C79-B91D-E0EAD6B5DC19}" srcOrd="0" destOrd="0" presId="urn:microsoft.com/office/officeart/2008/layout/VerticalCurvedList"/>
    <dgm:cxn modelId="{493199BD-4D9E-42B5-AB3D-0D202EE464F2}" type="presParOf" srcId="{BC18189C-927F-40B4-B4B8-6AE446DD8ABC}" destId="{E43A589B-39C6-4517-BFAE-B6480C12A7EA}" srcOrd="5" destOrd="0" presId="urn:microsoft.com/office/officeart/2008/layout/VerticalCurvedList"/>
    <dgm:cxn modelId="{B9123E59-8881-422D-B12D-383BA53C7632}" type="presParOf" srcId="{BC18189C-927F-40B4-B4B8-6AE446DD8ABC}" destId="{9B38B448-388A-4806-8F8C-B4BDCB7A7379}" srcOrd="6" destOrd="0" presId="urn:microsoft.com/office/officeart/2008/layout/VerticalCurvedList"/>
    <dgm:cxn modelId="{A23358E9-D7BC-4909-8EAF-A53EAED927A1}" type="presParOf" srcId="{9B38B448-388A-4806-8F8C-B4BDCB7A7379}" destId="{9B7D9D21-5400-4143-95B2-70D35B06BE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83CACD3-4E33-4EEC-A8EA-285B57A583F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E13FBE-F047-4AFF-A4F0-374C99C1F338}">
      <dgm:prSet phldrT="[Text]" custT="1"/>
      <dgm:spPr/>
      <dgm:t>
        <a:bodyPr/>
        <a:lstStyle/>
        <a:p>
          <a:r>
            <a:rPr lang="en-US" sz="4800" smtClean="0"/>
            <a:t>Large Lots</a:t>
          </a:r>
          <a:endParaRPr lang="en-US" sz="4800"/>
        </a:p>
      </dgm:t>
    </dgm:pt>
    <dgm:pt modelId="{566256C0-1F5A-414A-9E5F-118B576233FC}" type="parTrans" cxnId="{8662A973-0E11-4060-94B5-9852491AA1CB}">
      <dgm:prSet/>
      <dgm:spPr/>
      <dgm:t>
        <a:bodyPr/>
        <a:lstStyle/>
        <a:p>
          <a:endParaRPr lang="en-US"/>
        </a:p>
      </dgm:t>
    </dgm:pt>
    <dgm:pt modelId="{5009603C-8BC1-40C2-A950-27E50585AE98}" type="sibTrans" cxnId="{8662A973-0E11-4060-94B5-9852491AA1CB}">
      <dgm:prSet/>
      <dgm:spPr/>
      <dgm:t>
        <a:bodyPr/>
        <a:lstStyle/>
        <a:p>
          <a:endParaRPr lang="en-US"/>
        </a:p>
      </dgm:t>
    </dgm:pt>
    <dgm:pt modelId="{2D86B8FB-EEE4-4A2A-B584-F3E82DF898CB}">
      <dgm:prSet custT="1"/>
      <dgm:spPr/>
      <dgm:t>
        <a:bodyPr/>
        <a:lstStyle/>
        <a:p>
          <a:r>
            <a:rPr lang="en-US" sz="4800" dirty="0" smtClean="0"/>
            <a:t>Summer / Winter Designation</a:t>
          </a:r>
        </a:p>
      </dgm:t>
    </dgm:pt>
    <dgm:pt modelId="{DA21A514-CAC8-415D-9243-62E4BEE636B4}" type="parTrans" cxnId="{CCF537DB-ACA7-410E-94C0-FB578F38EA78}">
      <dgm:prSet/>
      <dgm:spPr/>
      <dgm:t>
        <a:bodyPr/>
        <a:lstStyle/>
        <a:p>
          <a:endParaRPr lang="en-US"/>
        </a:p>
      </dgm:t>
    </dgm:pt>
    <dgm:pt modelId="{4C88D8FA-F9D9-4A69-B597-CB36BB0EAB58}" type="sibTrans" cxnId="{CCF537DB-ACA7-410E-94C0-FB578F38EA78}">
      <dgm:prSet/>
      <dgm:spPr/>
      <dgm:t>
        <a:bodyPr/>
        <a:lstStyle/>
        <a:p>
          <a:endParaRPr lang="en-US"/>
        </a:p>
      </dgm:t>
    </dgm:pt>
    <dgm:pt modelId="{770C6854-3A9E-44DF-9879-293D3D2439A2}" type="pres">
      <dgm:prSet presAssocID="{983CACD3-4E33-4EEC-A8EA-285B57A583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20EE5-F3FC-40F7-9E48-B4E795730CB6}" type="pres">
      <dgm:prSet presAssocID="{D4E13FBE-F047-4AFF-A4F0-374C99C1F33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EF5EB-AAB3-4EC4-A71C-74192D5AFA24}" type="pres">
      <dgm:prSet presAssocID="{5009603C-8BC1-40C2-A950-27E50585AE98}" presName="sibTrans" presStyleCnt="0"/>
      <dgm:spPr/>
    </dgm:pt>
    <dgm:pt modelId="{E69F17DE-9444-467C-B590-0F0BECFE8FE5}" type="pres">
      <dgm:prSet presAssocID="{2D86B8FB-EEE4-4A2A-B584-F3E82DF898C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62A973-0E11-4060-94B5-9852491AA1CB}" srcId="{983CACD3-4E33-4EEC-A8EA-285B57A583FF}" destId="{D4E13FBE-F047-4AFF-A4F0-374C99C1F338}" srcOrd="0" destOrd="0" parTransId="{566256C0-1F5A-414A-9E5F-118B576233FC}" sibTransId="{5009603C-8BC1-40C2-A950-27E50585AE98}"/>
    <dgm:cxn modelId="{7520BDA4-005B-42EC-ADA7-C1D505B82476}" type="presOf" srcId="{D4E13FBE-F047-4AFF-A4F0-374C99C1F338}" destId="{FC920EE5-F3FC-40F7-9E48-B4E795730CB6}" srcOrd="0" destOrd="0" presId="urn:microsoft.com/office/officeart/2005/8/layout/default"/>
    <dgm:cxn modelId="{CB71F406-62B1-465E-B342-41A1A262C1EC}" type="presOf" srcId="{983CACD3-4E33-4EEC-A8EA-285B57A583FF}" destId="{770C6854-3A9E-44DF-9879-293D3D2439A2}" srcOrd="0" destOrd="0" presId="urn:microsoft.com/office/officeart/2005/8/layout/default"/>
    <dgm:cxn modelId="{5BD485EF-BD0A-4FCD-B992-F6A16B396058}" type="presOf" srcId="{2D86B8FB-EEE4-4A2A-B584-F3E82DF898CB}" destId="{E69F17DE-9444-467C-B590-0F0BECFE8FE5}" srcOrd="0" destOrd="0" presId="urn:microsoft.com/office/officeart/2005/8/layout/default"/>
    <dgm:cxn modelId="{CCF537DB-ACA7-410E-94C0-FB578F38EA78}" srcId="{983CACD3-4E33-4EEC-A8EA-285B57A583FF}" destId="{2D86B8FB-EEE4-4A2A-B584-F3E82DF898CB}" srcOrd="1" destOrd="0" parTransId="{DA21A514-CAC8-415D-9243-62E4BEE636B4}" sibTransId="{4C88D8FA-F9D9-4A69-B597-CB36BB0EAB58}"/>
    <dgm:cxn modelId="{037175DE-1C4A-422E-A389-3B2379B77ED7}" type="presParOf" srcId="{770C6854-3A9E-44DF-9879-293D3D2439A2}" destId="{FC920EE5-F3FC-40F7-9E48-B4E795730CB6}" srcOrd="0" destOrd="0" presId="urn:microsoft.com/office/officeart/2005/8/layout/default"/>
    <dgm:cxn modelId="{ACC5C0E4-8389-401A-BEF0-C8D11BD67692}" type="presParOf" srcId="{770C6854-3A9E-44DF-9879-293D3D2439A2}" destId="{9E6EF5EB-AAB3-4EC4-A71C-74192D5AFA24}" srcOrd="1" destOrd="0" presId="urn:microsoft.com/office/officeart/2005/8/layout/default"/>
    <dgm:cxn modelId="{81D6FD12-51E0-479C-B446-9F71493DC6EC}" type="presParOf" srcId="{770C6854-3A9E-44DF-9879-293D3D2439A2}" destId="{E69F17DE-9444-467C-B590-0F0BECFE8FE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1D7A48-D8CE-4900-974F-853B3560206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8116EF-5A17-43EF-8BEA-C80F46AE4387}">
      <dgm:prSet/>
      <dgm:spPr/>
      <dgm:t>
        <a:bodyPr/>
        <a:lstStyle/>
        <a:p>
          <a:r>
            <a:rPr lang="en-US" dirty="0" smtClean="0"/>
            <a:t>Increase Fixed Cost Recovery</a:t>
          </a:r>
          <a:endParaRPr lang="en-US" dirty="0"/>
        </a:p>
      </dgm:t>
    </dgm:pt>
    <dgm:pt modelId="{EC00B55C-4B3F-44DC-BA63-CB8F423B4437}" type="parTrans" cxnId="{293F48A8-E62C-4A82-93A4-BFA27A585731}">
      <dgm:prSet/>
      <dgm:spPr/>
      <dgm:t>
        <a:bodyPr/>
        <a:lstStyle/>
        <a:p>
          <a:endParaRPr lang="en-US"/>
        </a:p>
      </dgm:t>
    </dgm:pt>
    <dgm:pt modelId="{97C1B0C8-A2FA-4080-9EC2-C4D0F1F9CCF7}" type="sibTrans" cxnId="{293F48A8-E62C-4A82-93A4-BFA27A585731}">
      <dgm:prSet/>
      <dgm:spPr/>
      <dgm:t>
        <a:bodyPr/>
        <a:lstStyle/>
        <a:p>
          <a:endParaRPr lang="en-US"/>
        </a:p>
      </dgm:t>
    </dgm:pt>
    <dgm:pt modelId="{7C5DA55B-6431-4926-A315-D79A018D0DB2}">
      <dgm:prSet/>
      <dgm:spPr/>
      <dgm:t>
        <a:bodyPr/>
        <a:lstStyle/>
        <a:p>
          <a:r>
            <a:rPr lang="en-US" dirty="0" smtClean="0"/>
            <a:t>Implement Water Pass Through</a:t>
          </a:r>
          <a:endParaRPr lang="en-US" dirty="0"/>
        </a:p>
      </dgm:t>
    </dgm:pt>
    <dgm:pt modelId="{C540C4B2-782F-47C7-A619-E937DB0A937D}" type="parTrans" cxnId="{0F9D3F9B-EC25-4CEB-AC2A-83158DB7F2C6}">
      <dgm:prSet/>
      <dgm:spPr/>
      <dgm:t>
        <a:bodyPr/>
        <a:lstStyle/>
        <a:p>
          <a:endParaRPr lang="en-US"/>
        </a:p>
      </dgm:t>
    </dgm:pt>
    <dgm:pt modelId="{2911248A-E43B-4E05-B389-793DBDD2AC4C}" type="sibTrans" cxnId="{0F9D3F9B-EC25-4CEB-AC2A-83158DB7F2C6}">
      <dgm:prSet/>
      <dgm:spPr/>
      <dgm:t>
        <a:bodyPr/>
        <a:lstStyle/>
        <a:p>
          <a:endParaRPr lang="en-US"/>
        </a:p>
      </dgm:t>
    </dgm:pt>
    <dgm:pt modelId="{FC945690-D1BA-4EEC-8111-446BDBD62422}">
      <dgm:prSet/>
      <dgm:spPr/>
      <dgm:t>
        <a:bodyPr/>
        <a:lstStyle/>
        <a:p>
          <a:r>
            <a:rPr lang="en-US" dirty="0" smtClean="0"/>
            <a:t>Introduce Demand Management Rates</a:t>
          </a:r>
        </a:p>
      </dgm:t>
    </dgm:pt>
    <dgm:pt modelId="{90EC086D-B39C-41C7-BB40-AD904EF5826C}" type="parTrans" cxnId="{D99EC132-45D8-4457-979D-BABAA0C737CD}">
      <dgm:prSet/>
      <dgm:spPr/>
      <dgm:t>
        <a:bodyPr/>
        <a:lstStyle/>
        <a:p>
          <a:endParaRPr lang="en-US"/>
        </a:p>
      </dgm:t>
    </dgm:pt>
    <dgm:pt modelId="{88550196-7FD8-48BD-9020-23A4122D9268}" type="sibTrans" cxnId="{D99EC132-45D8-4457-979D-BABAA0C737CD}">
      <dgm:prSet/>
      <dgm:spPr/>
      <dgm:t>
        <a:bodyPr/>
        <a:lstStyle/>
        <a:p>
          <a:endParaRPr lang="en-US"/>
        </a:p>
      </dgm:t>
    </dgm:pt>
    <dgm:pt modelId="{39DB2293-74C6-40D8-9CB9-065281F4B524}">
      <dgm:prSet/>
      <dgm:spPr/>
      <dgm:t>
        <a:bodyPr/>
        <a:lstStyle/>
        <a:p>
          <a:r>
            <a:rPr lang="en-US" dirty="0" smtClean="0"/>
            <a:t>Employ Two-Tiered or Uniform (SFR) &amp; Uniform for all remaining classes</a:t>
          </a:r>
        </a:p>
      </dgm:t>
    </dgm:pt>
    <dgm:pt modelId="{C2795DEF-C8EE-4BD6-8817-7964C2DA8E81}" type="parTrans" cxnId="{280D16CF-501B-46D0-8B70-08F8DE0B4FCF}">
      <dgm:prSet/>
      <dgm:spPr/>
      <dgm:t>
        <a:bodyPr/>
        <a:lstStyle/>
        <a:p>
          <a:endParaRPr lang="en-US"/>
        </a:p>
      </dgm:t>
    </dgm:pt>
    <dgm:pt modelId="{DDFB8389-BB79-4533-B2CB-31C3E96E6E97}" type="sibTrans" cxnId="{280D16CF-501B-46D0-8B70-08F8DE0B4FCF}">
      <dgm:prSet/>
      <dgm:spPr/>
      <dgm:t>
        <a:bodyPr/>
        <a:lstStyle/>
        <a:p>
          <a:endParaRPr lang="en-US"/>
        </a:p>
      </dgm:t>
    </dgm:pt>
    <dgm:pt modelId="{8E23DA68-20FE-40BC-AFE8-DA73D5EEC621}">
      <dgm:prSet/>
      <dgm:spPr/>
      <dgm:t>
        <a:bodyPr/>
        <a:lstStyle/>
        <a:p>
          <a:r>
            <a:rPr lang="en-US" dirty="0" smtClean="0"/>
            <a:t>Establish 5-year Rate Program</a:t>
          </a:r>
        </a:p>
      </dgm:t>
    </dgm:pt>
    <dgm:pt modelId="{8B5F54FE-7FC4-4159-A370-2B3DCA418AB4}" type="parTrans" cxnId="{AE2D4DA2-415F-459D-AF74-F97993E3E77F}">
      <dgm:prSet/>
      <dgm:spPr/>
      <dgm:t>
        <a:bodyPr/>
        <a:lstStyle/>
        <a:p>
          <a:endParaRPr lang="en-US"/>
        </a:p>
      </dgm:t>
    </dgm:pt>
    <dgm:pt modelId="{17DC68B8-454C-46BF-8684-273427F93FF6}" type="sibTrans" cxnId="{AE2D4DA2-415F-459D-AF74-F97993E3E77F}">
      <dgm:prSet/>
      <dgm:spPr/>
      <dgm:t>
        <a:bodyPr/>
        <a:lstStyle/>
        <a:p>
          <a:endParaRPr lang="en-US"/>
        </a:p>
      </dgm:t>
    </dgm:pt>
    <dgm:pt modelId="{44BA2A11-999C-40C8-B8E5-AACB189ABAB5}" type="pres">
      <dgm:prSet presAssocID="{801D7A48-D8CE-4900-974F-853B356020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C18189C-927F-40B4-B4B8-6AE446DD8ABC}" type="pres">
      <dgm:prSet presAssocID="{801D7A48-D8CE-4900-974F-853B35602060}" presName="Name1" presStyleCnt="0"/>
      <dgm:spPr/>
      <dgm:t>
        <a:bodyPr/>
        <a:lstStyle/>
        <a:p>
          <a:endParaRPr lang="en-US"/>
        </a:p>
      </dgm:t>
    </dgm:pt>
    <dgm:pt modelId="{A03B792B-B5BD-4115-BD2E-00E763174B83}" type="pres">
      <dgm:prSet presAssocID="{801D7A48-D8CE-4900-974F-853B35602060}" presName="cycle" presStyleCnt="0"/>
      <dgm:spPr/>
      <dgm:t>
        <a:bodyPr/>
        <a:lstStyle/>
        <a:p>
          <a:endParaRPr lang="en-US"/>
        </a:p>
      </dgm:t>
    </dgm:pt>
    <dgm:pt modelId="{878F80EE-3738-4503-BBC0-7D78794F41E2}" type="pres">
      <dgm:prSet presAssocID="{801D7A48-D8CE-4900-974F-853B35602060}" presName="srcNode" presStyleLbl="node1" presStyleIdx="0" presStyleCnt="5"/>
      <dgm:spPr/>
      <dgm:t>
        <a:bodyPr/>
        <a:lstStyle/>
        <a:p>
          <a:endParaRPr lang="en-US"/>
        </a:p>
      </dgm:t>
    </dgm:pt>
    <dgm:pt modelId="{36BE35FF-8877-46E7-89C9-01DDFC94C0E1}" type="pres">
      <dgm:prSet presAssocID="{801D7A48-D8CE-4900-974F-853B35602060}" presName="conn" presStyleLbl="parChTrans1D2" presStyleIdx="0" presStyleCnt="1"/>
      <dgm:spPr/>
      <dgm:t>
        <a:bodyPr/>
        <a:lstStyle/>
        <a:p>
          <a:endParaRPr lang="en-US"/>
        </a:p>
      </dgm:t>
    </dgm:pt>
    <dgm:pt modelId="{EA305F87-854B-4F1D-9AD4-DBDA7ACE6952}" type="pres">
      <dgm:prSet presAssocID="{801D7A48-D8CE-4900-974F-853B35602060}" presName="extraNode" presStyleLbl="node1" presStyleIdx="0" presStyleCnt="5"/>
      <dgm:spPr/>
      <dgm:t>
        <a:bodyPr/>
        <a:lstStyle/>
        <a:p>
          <a:endParaRPr lang="en-US"/>
        </a:p>
      </dgm:t>
    </dgm:pt>
    <dgm:pt modelId="{4715E23A-A016-4149-A83C-E06EFBC143C2}" type="pres">
      <dgm:prSet presAssocID="{801D7A48-D8CE-4900-974F-853B35602060}" presName="dstNode" presStyleLbl="node1" presStyleIdx="0" presStyleCnt="5"/>
      <dgm:spPr/>
      <dgm:t>
        <a:bodyPr/>
        <a:lstStyle/>
        <a:p>
          <a:endParaRPr lang="en-US"/>
        </a:p>
      </dgm:t>
    </dgm:pt>
    <dgm:pt modelId="{08C0F5FC-74DD-4A75-A972-D66CA9D45D4F}" type="pres">
      <dgm:prSet presAssocID="{008116EF-5A17-43EF-8BEA-C80F46AE438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BEC32-99CF-45FD-B418-7AF890B63CFE}" type="pres">
      <dgm:prSet presAssocID="{008116EF-5A17-43EF-8BEA-C80F46AE4387}" presName="accent_1" presStyleCnt="0"/>
      <dgm:spPr/>
      <dgm:t>
        <a:bodyPr/>
        <a:lstStyle/>
        <a:p>
          <a:endParaRPr lang="en-US"/>
        </a:p>
      </dgm:t>
    </dgm:pt>
    <dgm:pt modelId="{50860054-8FA8-4310-AB8A-E35D8DBB7B83}" type="pres">
      <dgm:prSet presAssocID="{008116EF-5A17-43EF-8BEA-C80F46AE4387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2A449698-C58A-4904-B084-B6814BFCB219}" type="pres">
      <dgm:prSet presAssocID="{7C5DA55B-6431-4926-A315-D79A018D0DB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0356C-4298-40C8-93F3-A078B13410CB}" type="pres">
      <dgm:prSet presAssocID="{7C5DA55B-6431-4926-A315-D79A018D0DB2}" presName="accent_2" presStyleCnt="0"/>
      <dgm:spPr/>
      <dgm:t>
        <a:bodyPr/>
        <a:lstStyle/>
        <a:p>
          <a:endParaRPr lang="en-US"/>
        </a:p>
      </dgm:t>
    </dgm:pt>
    <dgm:pt modelId="{ABBE8104-DBA0-4C79-B91D-E0EAD6B5DC19}" type="pres">
      <dgm:prSet presAssocID="{7C5DA55B-6431-4926-A315-D79A018D0DB2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E43A589B-39C6-4517-BFAE-B6480C12A7EA}" type="pres">
      <dgm:prSet presAssocID="{FC945690-D1BA-4EEC-8111-446BDBD6242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8B448-388A-4806-8F8C-B4BDCB7A7379}" type="pres">
      <dgm:prSet presAssocID="{FC945690-D1BA-4EEC-8111-446BDBD62422}" presName="accent_3" presStyleCnt="0"/>
      <dgm:spPr/>
      <dgm:t>
        <a:bodyPr/>
        <a:lstStyle/>
        <a:p>
          <a:endParaRPr lang="en-US"/>
        </a:p>
      </dgm:t>
    </dgm:pt>
    <dgm:pt modelId="{9B7D9D21-5400-4143-95B2-70D35B06BEB2}" type="pres">
      <dgm:prSet presAssocID="{FC945690-D1BA-4EEC-8111-446BDBD62422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B9CD2F8D-5D66-4480-A6E8-2CCDA7F83076}" type="pres">
      <dgm:prSet presAssocID="{8E23DA68-20FE-40BC-AFE8-DA73D5EEC62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A77B8-3CEA-45AB-8E79-D8C256D942E3}" type="pres">
      <dgm:prSet presAssocID="{8E23DA68-20FE-40BC-AFE8-DA73D5EEC621}" presName="accent_4" presStyleCnt="0"/>
      <dgm:spPr/>
      <dgm:t>
        <a:bodyPr/>
        <a:lstStyle/>
        <a:p>
          <a:endParaRPr lang="en-US"/>
        </a:p>
      </dgm:t>
    </dgm:pt>
    <dgm:pt modelId="{EBB423DD-B763-4CD3-8392-74A73004993A}" type="pres">
      <dgm:prSet presAssocID="{8E23DA68-20FE-40BC-AFE8-DA73D5EEC621}" presName="accentRepeatNode" presStyleLbl="solidFgAcc1" presStyleIdx="3" presStyleCnt="5"/>
      <dgm:spPr/>
      <dgm:t>
        <a:bodyPr/>
        <a:lstStyle/>
        <a:p>
          <a:endParaRPr lang="en-US"/>
        </a:p>
      </dgm:t>
    </dgm:pt>
    <dgm:pt modelId="{6123498B-8759-4C9A-B508-CDB448D5A3F8}" type="pres">
      <dgm:prSet presAssocID="{39DB2293-74C6-40D8-9CB9-065281F4B52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AADAE-ECBD-4193-B514-B6E179B06D46}" type="pres">
      <dgm:prSet presAssocID="{39DB2293-74C6-40D8-9CB9-065281F4B524}" presName="accent_5" presStyleCnt="0"/>
      <dgm:spPr/>
      <dgm:t>
        <a:bodyPr/>
        <a:lstStyle/>
        <a:p>
          <a:endParaRPr lang="en-US"/>
        </a:p>
      </dgm:t>
    </dgm:pt>
    <dgm:pt modelId="{4B91E8F7-F9FA-4B5E-8ED3-FCB7B364B3FF}" type="pres">
      <dgm:prSet presAssocID="{39DB2293-74C6-40D8-9CB9-065281F4B524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AE2D4DA2-415F-459D-AF74-F97993E3E77F}" srcId="{801D7A48-D8CE-4900-974F-853B35602060}" destId="{8E23DA68-20FE-40BC-AFE8-DA73D5EEC621}" srcOrd="3" destOrd="0" parTransId="{8B5F54FE-7FC4-4159-A370-2B3DCA418AB4}" sibTransId="{17DC68B8-454C-46BF-8684-273427F93FF6}"/>
    <dgm:cxn modelId="{6448DA87-684F-4DA4-A746-BDEA41ECFFC3}" type="presOf" srcId="{39DB2293-74C6-40D8-9CB9-065281F4B524}" destId="{6123498B-8759-4C9A-B508-CDB448D5A3F8}" srcOrd="0" destOrd="0" presId="urn:microsoft.com/office/officeart/2008/layout/VerticalCurvedList"/>
    <dgm:cxn modelId="{2B000462-13C3-46A6-A925-8ADEFC792B93}" type="presOf" srcId="{8E23DA68-20FE-40BC-AFE8-DA73D5EEC621}" destId="{B9CD2F8D-5D66-4480-A6E8-2CCDA7F83076}" srcOrd="0" destOrd="0" presId="urn:microsoft.com/office/officeart/2008/layout/VerticalCurvedList"/>
    <dgm:cxn modelId="{ADDCED7D-7578-49A0-8FF1-0E6181539E84}" type="presOf" srcId="{7C5DA55B-6431-4926-A315-D79A018D0DB2}" destId="{2A449698-C58A-4904-B084-B6814BFCB219}" srcOrd="0" destOrd="0" presId="urn:microsoft.com/office/officeart/2008/layout/VerticalCurvedList"/>
    <dgm:cxn modelId="{0F9D3F9B-EC25-4CEB-AC2A-83158DB7F2C6}" srcId="{801D7A48-D8CE-4900-974F-853B35602060}" destId="{7C5DA55B-6431-4926-A315-D79A018D0DB2}" srcOrd="1" destOrd="0" parTransId="{C540C4B2-782F-47C7-A619-E937DB0A937D}" sibTransId="{2911248A-E43B-4E05-B389-793DBDD2AC4C}"/>
    <dgm:cxn modelId="{D99EC132-45D8-4457-979D-BABAA0C737CD}" srcId="{801D7A48-D8CE-4900-974F-853B35602060}" destId="{FC945690-D1BA-4EEC-8111-446BDBD62422}" srcOrd="2" destOrd="0" parTransId="{90EC086D-B39C-41C7-BB40-AD904EF5826C}" sibTransId="{88550196-7FD8-48BD-9020-23A4122D9268}"/>
    <dgm:cxn modelId="{280D16CF-501B-46D0-8B70-08F8DE0B4FCF}" srcId="{801D7A48-D8CE-4900-974F-853B35602060}" destId="{39DB2293-74C6-40D8-9CB9-065281F4B524}" srcOrd="4" destOrd="0" parTransId="{C2795DEF-C8EE-4BD6-8817-7964C2DA8E81}" sibTransId="{DDFB8389-BB79-4533-B2CB-31C3E96E6E97}"/>
    <dgm:cxn modelId="{C16107D6-AE6B-405A-A440-B938E36C0B70}" type="presOf" srcId="{008116EF-5A17-43EF-8BEA-C80F46AE4387}" destId="{08C0F5FC-74DD-4A75-A972-D66CA9D45D4F}" srcOrd="0" destOrd="0" presId="urn:microsoft.com/office/officeart/2008/layout/VerticalCurvedList"/>
    <dgm:cxn modelId="{293F48A8-E62C-4A82-93A4-BFA27A585731}" srcId="{801D7A48-D8CE-4900-974F-853B35602060}" destId="{008116EF-5A17-43EF-8BEA-C80F46AE4387}" srcOrd="0" destOrd="0" parTransId="{EC00B55C-4B3F-44DC-BA63-CB8F423B4437}" sibTransId="{97C1B0C8-A2FA-4080-9EC2-C4D0F1F9CCF7}"/>
    <dgm:cxn modelId="{26916CC0-9D16-4AEE-84A8-C002BB4D54CB}" type="presOf" srcId="{97C1B0C8-A2FA-4080-9EC2-C4D0F1F9CCF7}" destId="{36BE35FF-8877-46E7-89C9-01DDFC94C0E1}" srcOrd="0" destOrd="0" presId="urn:microsoft.com/office/officeart/2008/layout/VerticalCurvedList"/>
    <dgm:cxn modelId="{22D7A800-9897-4F49-A214-443A850B8090}" type="presOf" srcId="{801D7A48-D8CE-4900-974F-853B35602060}" destId="{44BA2A11-999C-40C8-B8E5-AACB189ABAB5}" srcOrd="0" destOrd="0" presId="urn:microsoft.com/office/officeart/2008/layout/VerticalCurvedList"/>
    <dgm:cxn modelId="{9E199D0A-2879-40CB-AEEA-61DDEA94CF75}" type="presOf" srcId="{FC945690-D1BA-4EEC-8111-446BDBD62422}" destId="{E43A589B-39C6-4517-BFAE-B6480C12A7EA}" srcOrd="0" destOrd="0" presId="urn:microsoft.com/office/officeart/2008/layout/VerticalCurvedList"/>
    <dgm:cxn modelId="{737454C6-5ABE-4B2A-A2C0-9FD7285FA3A7}" type="presParOf" srcId="{44BA2A11-999C-40C8-B8E5-AACB189ABAB5}" destId="{BC18189C-927F-40B4-B4B8-6AE446DD8ABC}" srcOrd="0" destOrd="0" presId="urn:microsoft.com/office/officeart/2008/layout/VerticalCurvedList"/>
    <dgm:cxn modelId="{0BDBDA27-EF10-4D68-9DCF-519A49736525}" type="presParOf" srcId="{BC18189C-927F-40B4-B4B8-6AE446DD8ABC}" destId="{A03B792B-B5BD-4115-BD2E-00E763174B83}" srcOrd="0" destOrd="0" presId="urn:microsoft.com/office/officeart/2008/layout/VerticalCurvedList"/>
    <dgm:cxn modelId="{D89FD3EB-F81B-4BB7-AA8F-DD2EDDFF5E1B}" type="presParOf" srcId="{A03B792B-B5BD-4115-BD2E-00E763174B83}" destId="{878F80EE-3738-4503-BBC0-7D78794F41E2}" srcOrd="0" destOrd="0" presId="urn:microsoft.com/office/officeart/2008/layout/VerticalCurvedList"/>
    <dgm:cxn modelId="{8A7688D5-4E8E-47A0-B0F3-F5108AC5CC4F}" type="presParOf" srcId="{A03B792B-B5BD-4115-BD2E-00E763174B83}" destId="{36BE35FF-8877-46E7-89C9-01DDFC94C0E1}" srcOrd="1" destOrd="0" presId="urn:microsoft.com/office/officeart/2008/layout/VerticalCurvedList"/>
    <dgm:cxn modelId="{ED2BC4C3-A127-4FBD-8460-075DD334CDCE}" type="presParOf" srcId="{A03B792B-B5BD-4115-BD2E-00E763174B83}" destId="{EA305F87-854B-4F1D-9AD4-DBDA7ACE6952}" srcOrd="2" destOrd="0" presId="urn:microsoft.com/office/officeart/2008/layout/VerticalCurvedList"/>
    <dgm:cxn modelId="{1571B0A5-0370-4836-9774-F6210F2F1637}" type="presParOf" srcId="{A03B792B-B5BD-4115-BD2E-00E763174B83}" destId="{4715E23A-A016-4149-A83C-E06EFBC143C2}" srcOrd="3" destOrd="0" presId="urn:microsoft.com/office/officeart/2008/layout/VerticalCurvedList"/>
    <dgm:cxn modelId="{57B19DA2-F926-4FDB-98C8-2DC1D5EF7701}" type="presParOf" srcId="{BC18189C-927F-40B4-B4B8-6AE446DD8ABC}" destId="{08C0F5FC-74DD-4A75-A972-D66CA9D45D4F}" srcOrd="1" destOrd="0" presId="urn:microsoft.com/office/officeart/2008/layout/VerticalCurvedList"/>
    <dgm:cxn modelId="{473CEAB6-55FA-4D06-8847-FC84F281C9AE}" type="presParOf" srcId="{BC18189C-927F-40B4-B4B8-6AE446DD8ABC}" destId="{6CFBEC32-99CF-45FD-B418-7AF890B63CFE}" srcOrd="2" destOrd="0" presId="urn:microsoft.com/office/officeart/2008/layout/VerticalCurvedList"/>
    <dgm:cxn modelId="{31F898FB-D28F-4164-ACB1-815D5F49B408}" type="presParOf" srcId="{6CFBEC32-99CF-45FD-B418-7AF890B63CFE}" destId="{50860054-8FA8-4310-AB8A-E35D8DBB7B83}" srcOrd="0" destOrd="0" presId="urn:microsoft.com/office/officeart/2008/layout/VerticalCurvedList"/>
    <dgm:cxn modelId="{5DD5AA4C-BAB7-404F-B0AD-FE680164585D}" type="presParOf" srcId="{BC18189C-927F-40B4-B4B8-6AE446DD8ABC}" destId="{2A449698-C58A-4904-B084-B6814BFCB219}" srcOrd="3" destOrd="0" presId="urn:microsoft.com/office/officeart/2008/layout/VerticalCurvedList"/>
    <dgm:cxn modelId="{8B8B8A00-B8CB-4A8F-8C6E-37ADDB7D0702}" type="presParOf" srcId="{BC18189C-927F-40B4-B4B8-6AE446DD8ABC}" destId="{6430356C-4298-40C8-93F3-A078B13410CB}" srcOrd="4" destOrd="0" presId="urn:microsoft.com/office/officeart/2008/layout/VerticalCurvedList"/>
    <dgm:cxn modelId="{92C42FE8-36D0-41C8-93B5-E05BDFA47715}" type="presParOf" srcId="{6430356C-4298-40C8-93F3-A078B13410CB}" destId="{ABBE8104-DBA0-4C79-B91D-E0EAD6B5DC19}" srcOrd="0" destOrd="0" presId="urn:microsoft.com/office/officeart/2008/layout/VerticalCurvedList"/>
    <dgm:cxn modelId="{A9F24272-4572-471B-B14C-E3DB144ED92B}" type="presParOf" srcId="{BC18189C-927F-40B4-B4B8-6AE446DD8ABC}" destId="{E43A589B-39C6-4517-BFAE-B6480C12A7EA}" srcOrd="5" destOrd="0" presId="urn:microsoft.com/office/officeart/2008/layout/VerticalCurvedList"/>
    <dgm:cxn modelId="{C0B0CB89-E9D8-4AC5-8836-E62D6938E4EA}" type="presParOf" srcId="{BC18189C-927F-40B4-B4B8-6AE446DD8ABC}" destId="{9B38B448-388A-4806-8F8C-B4BDCB7A7379}" srcOrd="6" destOrd="0" presId="urn:microsoft.com/office/officeart/2008/layout/VerticalCurvedList"/>
    <dgm:cxn modelId="{9A881A01-AB0D-461B-989D-1DA649C6061D}" type="presParOf" srcId="{9B38B448-388A-4806-8F8C-B4BDCB7A7379}" destId="{9B7D9D21-5400-4143-95B2-70D35B06BEB2}" srcOrd="0" destOrd="0" presId="urn:microsoft.com/office/officeart/2008/layout/VerticalCurvedList"/>
    <dgm:cxn modelId="{C52E5B8D-8F1A-4B35-957A-8CF4EBD52F98}" type="presParOf" srcId="{BC18189C-927F-40B4-B4B8-6AE446DD8ABC}" destId="{B9CD2F8D-5D66-4480-A6E8-2CCDA7F83076}" srcOrd="7" destOrd="0" presId="urn:microsoft.com/office/officeart/2008/layout/VerticalCurvedList"/>
    <dgm:cxn modelId="{FED13ED7-B9AB-47EC-9F9E-08A2B9147A55}" type="presParOf" srcId="{BC18189C-927F-40B4-B4B8-6AE446DD8ABC}" destId="{452A77B8-3CEA-45AB-8E79-D8C256D942E3}" srcOrd="8" destOrd="0" presId="urn:microsoft.com/office/officeart/2008/layout/VerticalCurvedList"/>
    <dgm:cxn modelId="{5D734D43-BC5E-4C32-8CD5-04149A87499D}" type="presParOf" srcId="{452A77B8-3CEA-45AB-8E79-D8C256D942E3}" destId="{EBB423DD-B763-4CD3-8392-74A73004993A}" srcOrd="0" destOrd="0" presId="urn:microsoft.com/office/officeart/2008/layout/VerticalCurvedList"/>
    <dgm:cxn modelId="{38EE45A6-889C-443A-8043-572438BB3AD5}" type="presParOf" srcId="{BC18189C-927F-40B4-B4B8-6AE446DD8ABC}" destId="{6123498B-8759-4C9A-B508-CDB448D5A3F8}" srcOrd="9" destOrd="0" presId="urn:microsoft.com/office/officeart/2008/layout/VerticalCurvedList"/>
    <dgm:cxn modelId="{E187A5C9-214A-4016-97D9-D838D6F4B365}" type="presParOf" srcId="{BC18189C-927F-40B4-B4B8-6AE446DD8ABC}" destId="{005AADAE-ECBD-4193-B514-B6E179B06D46}" srcOrd="10" destOrd="0" presId="urn:microsoft.com/office/officeart/2008/layout/VerticalCurvedList"/>
    <dgm:cxn modelId="{E148059C-A5BF-48CD-BFE1-6B5F8B6EE01C}" type="presParOf" srcId="{005AADAE-ECBD-4193-B514-B6E179B06D46}" destId="{4B91E8F7-F9FA-4B5E-8ED3-FCB7B364B3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3CACD3-4E33-4EEC-A8EA-285B57A583F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E13FBE-F047-4AFF-A4F0-374C99C1F338}">
      <dgm:prSet phldrT="[Text]"/>
      <dgm:spPr/>
      <dgm:t>
        <a:bodyPr/>
        <a:lstStyle/>
        <a:p>
          <a:r>
            <a:rPr lang="en-US" dirty="0" smtClean="0"/>
            <a:t>Uniform Rates</a:t>
          </a:r>
          <a:endParaRPr lang="en-US" dirty="0"/>
        </a:p>
      </dgm:t>
    </dgm:pt>
    <dgm:pt modelId="{566256C0-1F5A-414A-9E5F-118B576233FC}" type="parTrans" cxnId="{8662A973-0E11-4060-94B5-9852491AA1CB}">
      <dgm:prSet/>
      <dgm:spPr/>
      <dgm:t>
        <a:bodyPr/>
        <a:lstStyle/>
        <a:p>
          <a:endParaRPr lang="en-US"/>
        </a:p>
      </dgm:t>
    </dgm:pt>
    <dgm:pt modelId="{5009603C-8BC1-40C2-A950-27E50585AE98}" type="sibTrans" cxnId="{8662A973-0E11-4060-94B5-9852491AA1CB}">
      <dgm:prSet/>
      <dgm:spPr/>
      <dgm:t>
        <a:bodyPr/>
        <a:lstStyle/>
        <a:p>
          <a:endParaRPr lang="en-US"/>
        </a:p>
      </dgm:t>
    </dgm:pt>
    <dgm:pt modelId="{2D86B8FB-EEE4-4A2A-B584-F3E82DF898CB}">
      <dgm:prSet/>
      <dgm:spPr/>
      <dgm:t>
        <a:bodyPr/>
        <a:lstStyle/>
        <a:p>
          <a:r>
            <a:rPr lang="en-US" dirty="0" smtClean="0"/>
            <a:t>Two-Tiered Rates</a:t>
          </a:r>
        </a:p>
      </dgm:t>
    </dgm:pt>
    <dgm:pt modelId="{DA21A514-CAC8-415D-9243-62E4BEE636B4}" type="parTrans" cxnId="{CCF537DB-ACA7-410E-94C0-FB578F38EA78}">
      <dgm:prSet/>
      <dgm:spPr/>
      <dgm:t>
        <a:bodyPr/>
        <a:lstStyle/>
        <a:p>
          <a:endParaRPr lang="en-US"/>
        </a:p>
      </dgm:t>
    </dgm:pt>
    <dgm:pt modelId="{4C88D8FA-F9D9-4A69-B597-CB36BB0EAB58}" type="sibTrans" cxnId="{CCF537DB-ACA7-410E-94C0-FB578F38EA78}">
      <dgm:prSet/>
      <dgm:spPr/>
      <dgm:t>
        <a:bodyPr/>
        <a:lstStyle/>
        <a:p>
          <a:endParaRPr lang="en-US"/>
        </a:p>
      </dgm:t>
    </dgm:pt>
    <dgm:pt modelId="{546A0141-21F6-4937-A328-876DC1B19BD5}">
      <dgm:prSet/>
      <dgm:spPr/>
      <dgm:t>
        <a:bodyPr/>
        <a:lstStyle/>
        <a:p>
          <a:r>
            <a:rPr lang="en-US" dirty="0" smtClean="0"/>
            <a:t>Budget Based Rates</a:t>
          </a:r>
        </a:p>
      </dgm:t>
    </dgm:pt>
    <dgm:pt modelId="{607A9418-1936-4BAE-963A-B1E6D31957F4}" type="parTrans" cxnId="{C7D1D17C-195C-44EA-8167-694FF0802DA6}">
      <dgm:prSet/>
      <dgm:spPr/>
      <dgm:t>
        <a:bodyPr/>
        <a:lstStyle/>
        <a:p>
          <a:endParaRPr lang="en-US"/>
        </a:p>
      </dgm:t>
    </dgm:pt>
    <dgm:pt modelId="{94A51BC3-1865-4E82-B9D0-BB7FA6C93365}" type="sibTrans" cxnId="{C7D1D17C-195C-44EA-8167-694FF0802DA6}">
      <dgm:prSet/>
      <dgm:spPr/>
      <dgm:t>
        <a:bodyPr/>
        <a:lstStyle/>
        <a:p>
          <a:endParaRPr lang="en-US"/>
        </a:p>
      </dgm:t>
    </dgm:pt>
    <dgm:pt modelId="{07210C97-2DCE-4389-95D0-2A83507D535C}">
      <dgm:prSet/>
      <dgm:spPr/>
      <dgm:t>
        <a:bodyPr/>
        <a:lstStyle/>
        <a:p>
          <a:r>
            <a:rPr lang="en-US" dirty="0" smtClean="0"/>
            <a:t>Seasonal Rates</a:t>
          </a:r>
        </a:p>
      </dgm:t>
    </dgm:pt>
    <dgm:pt modelId="{B5E2441F-4E0B-4949-A416-FB62F98F6BA9}" type="parTrans" cxnId="{9B1755A3-4B54-4858-8285-ADE1CCE2FE93}">
      <dgm:prSet/>
      <dgm:spPr/>
      <dgm:t>
        <a:bodyPr/>
        <a:lstStyle/>
        <a:p>
          <a:endParaRPr lang="en-US"/>
        </a:p>
      </dgm:t>
    </dgm:pt>
    <dgm:pt modelId="{F8FE20A4-E20F-406C-B4AD-77496C227D07}" type="sibTrans" cxnId="{9B1755A3-4B54-4858-8285-ADE1CCE2FE93}">
      <dgm:prSet/>
      <dgm:spPr/>
      <dgm:t>
        <a:bodyPr/>
        <a:lstStyle/>
        <a:p>
          <a:endParaRPr lang="en-US"/>
        </a:p>
      </dgm:t>
    </dgm:pt>
    <dgm:pt modelId="{FD6C23F0-5A98-4403-A6B9-FA5195585624}" type="pres">
      <dgm:prSet presAssocID="{983CACD3-4E33-4EEC-A8EA-285B57A583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0AE0B32-9806-4D94-AB9A-35C7323C0327}" type="pres">
      <dgm:prSet presAssocID="{983CACD3-4E33-4EEC-A8EA-285B57A583FF}" presName="Name1" presStyleCnt="0"/>
      <dgm:spPr/>
    </dgm:pt>
    <dgm:pt modelId="{8E8A55A0-9DED-4521-A754-44E9D03D1963}" type="pres">
      <dgm:prSet presAssocID="{983CACD3-4E33-4EEC-A8EA-285B57A583FF}" presName="cycle" presStyleCnt="0"/>
      <dgm:spPr/>
    </dgm:pt>
    <dgm:pt modelId="{A66A3124-5DF7-41B2-B43A-A34EBF8B8013}" type="pres">
      <dgm:prSet presAssocID="{983CACD3-4E33-4EEC-A8EA-285B57A583FF}" presName="srcNode" presStyleLbl="node1" presStyleIdx="0" presStyleCnt="4"/>
      <dgm:spPr/>
    </dgm:pt>
    <dgm:pt modelId="{F473DC9C-BE53-403E-945D-7397922DFCA1}" type="pres">
      <dgm:prSet presAssocID="{983CACD3-4E33-4EEC-A8EA-285B57A583FF}" presName="conn" presStyleLbl="parChTrans1D2" presStyleIdx="0" presStyleCnt="1"/>
      <dgm:spPr/>
      <dgm:t>
        <a:bodyPr/>
        <a:lstStyle/>
        <a:p>
          <a:endParaRPr lang="en-US"/>
        </a:p>
      </dgm:t>
    </dgm:pt>
    <dgm:pt modelId="{AB9D18B8-6BF3-48B6-AC82-0C81792F56BB}" type="pres">
      <dgm:prSet presAssocID="{983CACD3-4E33-4EEC-A8EA-285B57A583FF}" presName="extraNode" presStyleLbl="node1" presStyleIdx="0" presStyleCnt="4"/>
      <dgm:spPr/>
    </dgm:pt>
    <dgm:pt modelId="{076E0BDE-3C60-4DC6-AAFF-F628F0E07411}" type="pres">
      <dgm:prSet presAssocID="{983CACD3-4E33-4EEC-A8EA-285B57A583FF}" presName="dstNode" presStyleLbl="node1" presStyleIdx="0" presStyleCnt="4"/>
      <dgm:spPr/>
    </dgm:pt>
    <dgm:pt modelId="{50C97C74-2032-4E24-A048-C61327DEDE5F}" type="pres">
      <dgm:prSet presAssocID="{D4E13FBE-F047-4AFF-A4F0-374C99C1F33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DD887-67E2-4A5E-95B5-EB2792B02441}" type="pres">
      <dgm:prSet presAssocID="{D4E13FBE-F047-4AFF-A4F0-374C99C1F338}" presName="accent_1" presStyleCnt="0"/>
      <dgm:spPr/>
    </dgm:pt>
    <dgm:pt modelId="{F5F303B0-C6B8-4762-AE83-1E85B5C5F96E}" type="pres">
      <dgm:prSet presAssocID="{D4E13FBE-F047-4AFF-A4F0-374C99C1F338}" presName="accentRepeatNode" presStyleLbl="solidFgAcc1" presStyleIdx="0" presStyleCnt="4"/>
      <dgm:spPr/>
    </dgm:pt>
    <dgm:pt modelId="{FEA389E9-0854-4A76-8DD8-282605D76B48}" type="pres">
      <dgm:prSet presAssocID="{2D86B8FB-EEE4-4A2A-B584-F3E82DF898C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09E3F-B1E4-415B-88A0-80173D6CD024}" type="pres">
      <dgm:prSet presAssocID="{2D86B8FB-EEE4-4A2A-B584-F3E82DF898CB}" presName="accent_2" presStyleCnt="0"/>
      <dgm:spPr/>
    </dgm:pt>
    <dgm:pt modelId="{339E34CD-C9BB-4138-AEC7-B104126D9251}" type="pres">
      <dgm:prSet presAssocID="{2D86B8FB-EEE4-4A2A-B584-F3E82DF898CB}" presName="accentRepeatNode" presStyleLbl="solidFgAcc1" presStyleIdx="1" presStyleCnt="4"/>
      <dgm:spPr/>
    </dgm:pt>
    <dgm:pt modelId="{D710175A-E8BF-4E13-BF72-059FC10E0EF6}" type="pres">
      <dgm:prSet presAssocID="{546A0141-21F6-4937-A328-876DC1B19BD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A5A14-A728-4160-B200-81A5AA90E8EA}" type="pres">
      <dgm:prSet presAssocID="{546A0141-21F6-4937-A328-876DC1B19BD5}" presName="accent_3" presStyleCnt="0"/>
      <dgm:spPr/>
    </dgm:pt>
    <dgm:pt modelId="{0EFAB56A-6617-4DAB-85F7-F004B866968E}" type="pres">
      <dgm:prSet presAssocID="{546A0141-21F6-4937-A328-876DC1B19BD5}" presName="accentRepeatNode" presStyleLbl="solidFgAcc1" presStyleIdx="2" presStyleCnt="4"/>
      <dgm:spPr/>
    </dgm:pt>
    <dgm:pt modelId="{906914B7-C4D5-4E48-9E22-30AAEFAC10A9}" type="pres">
      <dgm:prSet presAssocID="{07210C97-2DCE-4389-95D0-2A83507D535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EA4F3-2BD4-4250-8674-5B7F5C173C91}" type="pres">
      <dgm:prSet presAssocID="{07210C97-2DCE-4389-95D0-2A83507D535C}" presName="accent_4" presStyleCnt="0"/>
      <dgm:spPr/>
    </dgm:pt>
    <dgm:pt modelId="{4B39AC06-1FBC-461B-9CF7-502771BD0007}" type="pres">
      <dgm:prSet presAssocID="{07210C97-2DCE-4389-95D0-2A83507D535C}" presName="accentRepeatNode" presStyleLbl="solidFgAcc1" presStyleIdx="3" presStyleCnt="4"/>
      <dgm:spPr/>
    </dgm:pt>
  </dgm:ptLst>
  <dgm:cxnLst>
    <dgm:cxn modelId="{8264D2F3-1D5F-41E5-AF4C-3ADF9B1BE5DE}" type="presOf" srcId="{D4E13FBE-F047-4AFF-A4F0-374C99C1F338}" destId="{50C97C74-2032-4E24-A048-C61327DEDE5F}" srcOrd="0" destOrd="0" presId="urn:microsoft.com/office/officeart/2008/layout/VerticalCurvedList"/>
    <dgm:cxn modelId="{8662A973-0E11-4060-94B5-9852491AA1CB}" srcId="{983CACD3-4E33-4EEC-A8EA-285B57A583FF}" destId="{D4E13FBE-F047-4AFF-A4F0-374C99C1F338}" srcOrd="0" destOrd="0" parTransId="{566256C0-1F5A-414A-9E5F-118B576233FC}" sibTransId="{5009603C-8BC1-40C2-A950-27E50585AE98}"/>
    <dgm:cxn modelId="{1C73FD8F-440B-4F53-B172-24D6C1661A8A}" type="presOf" srcId="{2D86B8FB-EEE4-4A2A-B584-F3E82DF898CB}" destId="{FEA389E9-0854-4A76-8DD8-282605D76B48}" srcOrd="0" destOrd="0" presId="urn:microsoft.com/office/officeart/2008/layout/VerticalCurvedList"/>
    <dgm:cxn modelId="{E337D789-B784-4993-81E7-165BB135E816}" type="presOf" srcId="{983CACD3-4E33-4EEC-A8EA-285B57A583FF}" destId="{FD6C23F0-5A98-4403-A6B9-FA5195585624}" srcOrd="0" destOrd="0" presId="urn:microsoft.com/office/officeart/2008/layout/VerticalCurvedList"/>
    <dgm:cxn modelId="{9B1755A3-4B54-4858-8285-ADE1CCE2FE93}" srcId="{983CACD3-4E33-4EEC-A8EA-285B57A583FF}" destId="{07210C97-2DCE-4389-95D0-2A83507D535C}" srcOrd="3" destOrd="0" parTransId="{B5E2441F-4E0B-4949-A416-FB62F98F6BA9}" sibTransId="{F8FE20A4-E20F-406C-B4AD-77496C227D07}"/>
    <dgm:cxn modelId="{CCF537DB-ACA7-410E-94C0-FB578F38EA78}" srcId="{983CACD3-4E33-4EEC-A8EA-285B57A583FF}" destId="{2D86B8FB-EEE4-4A2A-B584-F3E82DF898CB}" srcOrd="1" destOrd="0" parTransId="{DA21A514-CAC8-415D-9243-62E4BEE636B4}" sibTransId="{4C88D8FA-F9D9-4A69-B597-CB36BB0EAB58}"/>
    <dgm:cxn modelId="{C7D1D17C-195C-44EA-8167-694FF0802DA6}" srcId="{983CACD3-4E33-4EEC-A8EA-285B57A583FF}" destId="{546A0141-21F6-4937-A328-876DC1B19BD5}" srcOrd="2" destOrd="0" parTransId="{607A9418-1936-4BAE-963A-B1E6D31957F4}" sibTransId="{94A51BC3-1865-4E82-B9D0-BB7FA6C93365}"/>
    <dgm:cxn modelId="{D59B5C59-41AF-49B1-9475-ABD8D0443B59}" type="presOf" srcId="{546A0141-21F6-4937-A328-876DC1B19BD5}" destId="{D710175A-E8BF-4E13-BF72-059FC10E0EF6}" srcOrd="0" destOrd="0" presId="urn:microsoft.com/office/officeart/2008/layout/VerticalCurvedList"/>
    <dgm:cxn modelId="{2EA7EDA4-F927-4DAE-AE7C-FF4D7ABD08C3}" type="presOf" srcId="{07210C97-2DCE-4389-95D0-2A83507D535C}" destId="{906914B7-C4D5-4E48-9E22-30AAEFAC10A9}" srcOrd="0" destOrd="0" presId="urn:microsoft.com/office/officeart/2008/layout/VerticalCurvedList"/>
    <dgm:cxn modelId="{B7C9EF61-46D5-46EE-A176-DE63C818A0CA}" type="presOf" srcId="{5009603C-8BC1-40C2-A950-27E50585AE98}" destId="{F473DC9C-BE53-403E-945D-7397922DFCA1}" srcOrd="0" destOrd="0" presId="urn:microsoft.com/office/officeart/2008/layout/VerticalCurvedList"/>
    <dgm:cxn modelId="{35D8A9AB-E98A-4986-9F7A-11862C78FEE1}" type="presParOf" srcId="{FD6C23F0-5A98-4403-A6B9-FA5195585624}" destId="{30AE0B32-9806-4D94-AB9A-35C7323C0327}" srcOrd="0" destOrd="0" presId="urn:microsoft.com/office/officeart/2008/layout/VerticalCurvedList"/>
    <dgm:cxn modelId="{3CA7E1FE-66C0-488E-9C81-FC2E69FF084E}" type="presParOf" srcId="{30AE0B32-9806-4D94-AB9A-35C7323C0327}" destId="{8E8A55A0-9DED-4521-A754-44E9D03D1963}" srcOrd="0" destOrd="0" presId="urn:microsoft.com/office/officeart/2008/layout/VerticalCurvedList"/>
    <dgm:cxn modelId="{B0FA088B-3F80-4549-B82F-233F4E7C6FDC}" type="presParOf" srcId="{8E8A55A0-9DED-4521-A754-44E9D03D1963}" destId="{A66A3124-5DF7-41B2-B43A-A34EBF8B8013}" srcOrd="0" destOrd="0" presId="urn:microsoft.com/office/officeart/2008/layout/VerticalCurvedList"/>
    <dgm:cxn modelId="{BD07CBB0-ECD8-4D79-ACD1-754ECB86947F}" type="presParOf" srcId="{8E8A55A0-9DED-4521-A754-44E9D03D1963}" destId="{F473DC9C-BE53-403E-945D-7397922DFCA1}" srcOrd="1" destOrd="0" presId="urn:microsoft.com/office/officeart/2008/layout/VerticalCurvedList"/>
    <dgm:cxn modelId="{94624990-1F07-4A23-B953-EC79A9A2E1C2}" type="presParOf" srcId="{8E8A55A0-9DED-4521-A754-44E9D03D1963}" destId="{AB9D18B8-6BF3-48B6-AC82-0C81792F56BB}" srcOrd="2" destOrd="0" presId="urn:microsoft.com/office/officeart/2008/layout/VerticalCurvedList"/>
    <dgm:cxn modelId="{64ACC378-F5AB-407D-9BE6-DCA3F1D21A8E}" type="presParOf" srcId="{8E8A55A0-9DED-4521-A754-44E9D03D1963}" destId="{076E0BDE-3C60-4DC6-AAFF-F628F0E07411}" srcOrd="3" destOrd="0" presId="urn:microsoft.com/office/officeart/2008/layout/VerticalCurvedList"/>
    <dgm:cxn modelId="{A67754AF-D76F-4858-A3FF-5F768EFD78FB}" type="presParOf" srcId="{30AE0B32-9806-4D94-AB9A-35C7323C0327}" destId="{50C97C74-2032-4E24-A048-C61327DEDE5F}" srcOrd="1" destOrd="0" presId="urn:microsoft.com/office/officeart/2008/layout/VerticalCurvedList"/>
    <dgm:cxn modelId="{FD65E6C0-F31E-4178-9E09-D2B17AD7072A}" type="presParOf" srcId="{30AE0B32-9806-4D94-AB9A-35C7323C0327}" destId="{9C5DD887-67E2-4A5E-95B5-EB2792B02441}" srcOrd="2" destOrd="0" presId="urn:microsoft.com/office/officeart/2008/layout/VerticalCurvedList"/>
    <dgm:cxn modelId="{1EFB4B0B-B9DF-4D81-8E77-E6C0BAEB4B15}" type="presParOf" srcId="{9C5DD887-67E2-4A5E-95B5-EB2792B02441}" destId="{F5F303B0-C6B8-4762-AE83-1E85B5C5F96E}" srcOrd="0" destOrd="0" presId="urn:microsoft.com/office/officeart/2008/layout/VerticalCurvedList"/>
    <dgm:cxn modelId="{37CEEADC-AB1D-4BC0-B8E8-8F9813426C8D}" type="presParOf" srcId="{30AE0B32-9806-4D94-AB9A-35C7323C0327}" destId="{FEA389E9-0854-4A76-8DD8-282605D76B48}" srcOrd="3" destOrd="0" presId="urn:microsoft.com/office/officeart/2008/layout/VerticalCurvedList"/>
    <dgm:cxn modelId="{C36B127A-E490-4491-9B48-36D1FD4FBC40}" type="presParOf" srcId="{30AE0B32-9806-4D94-AB9A-35C7323C0327}" destId="{1DD09E3F-B1E4-415B-88A0-80173D6CD024}" srcOrd="4" destOrd="0" presId="urn:microsoft.com/office/officeart/2008/layout/VerticalCurvedList"/>
    <dgm:cxn modelId="{C5D37997-4A22-468E-A6D4-88F0D12D7FA6}" type="presParOf" srcId="{1DD09E3F-B1E4-415B-88A0-80173D6CD024}" destId="{339E34CD-C9BB-4138-AEC7-B104126D9251}" srcOrd="0" destOrd="0" presId="urn:microsoft.com/office/officeart/2008/layout/VerticalCurvedList"/>
    <dgm:cxn modelId="{1E01F577-F739-4498-8174-DCE2026A7DF5}" type="presParOf" srcId="{30AE0B32-9806-4D94-AB9A-35C7323C0327}" destId="{D710175A-E8BF-4E13-BF72-059FC10E0EF6}" srcOrd="5" destOrd="0" presId="urn:microsoft.com/office/officeart/2008/layout/VerticalCurvedList"/>
    <dgm:cxn modelId="{D6FEFD75-BA87-49F4-8493-C11040674ABE}" type="presParOf" srcId="{30AE0B32-9806-4D94-AB9A-35C7323C0327}" destId="{E08A5A14-A728-4160-B200-81A5AA90E8EA}" srcOrd="6" destOrd="0" presId="urn:microsoft.com/office/officeart/2008/layout/VerticalCurvedList"/>
    <dgm:cxn modelId="{C3394C44-2E85-4DF2-9DE5-BE044D5B11C2}" type="presParOf" srcId="{E08A5A14-A728-4160-B200-81A5AA90E8EA}" destId="{0EFAB56A-6617-4DAB-85F7-F004B866968E}" srcOrd="0" destOrd="0" presId="urn:microsoft.com/office/officeart/2008/layout/VerticalCurvedList"/>
    <dgm:cxn modelId="{26A54264-9DE6-4364-A0B6-05BD8DF2A038}" type="presParOf" srcId="{30AE0B32-9806-4D94-AB9A-35C7323C0327}" destId="{906914B7-C4D5-4E48-9E22-30AAEFAC10A9}" srcOrd="7" destOrd="0" presId="urn:microsoft.com/office/officeart/2008/layout/VerticalCurvedList"/>
    <dgm:cxn modelId="{CD39B722-3C9A-4A6E-AD02-83EEFAF949B9}" type="presParOf" srcId="{30AE0B32-9806-4D94-AB9A-35C7323C0327}" destId="{930EA4F3-2BD4-4250-8674-5B7F5C173C91}" srcOrd="8" destOrd="0" presId="urn:microsoft.com/office/officeart/2008/layout/VerticalCurvedList"/>
    <dgm:cxn modelId="{991D5CFF-C4F9-4312-B74C-F4CC042D872C}" type="presParOf" srcId="{930EA4F3-2BD4-4250-8674-5B7F5C173C91}" destId="{4B39AC06-1FBC-461B-9CF7-502771BD00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6F6CE1-5FC9-4815-AE3D-519539297FC3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A4561-127B-42C2-B3E6-022FCEA6488D}">
      <dgm:prSet phldrT="[Text]"/>
      <dgm:spPr/>
      <dgm:t>
        <a:bodyPr/>
        <a:lstStyle/>
        <a:p>
          <a:r>
            <a:rPr lang="en-US" b="1" dirty="0" smtClean="0"/>
            <a:t>Increases: </a:t>
          </a:r>
          <a:br>
            <a:rPr lang="en-US" b="1" dirty="0" smtClean="0"/>
          </a:br>
          <a:r>
            <a:rPr lang="en-US" dirty="0" smtClean="0"/>
            <a:t>12%, 8%, 8%, 4%, 2%</a:t>
          </a:r>
          <a:endParaRPr lang="en-US" dirty="0"/>
        </a:p>
      </dgm:t>
    </dgm:pt>
    <dgm:pt modelId="{D7379591-7C78-4695-A3A0-E3DD5CDE3666}" type="parTrans" cxnId="{DCA0B347-4715-456C-ADC1-F8C9B1FD3C3C}">
      <dgm:prSet/>
      <dgm:spPr/>
      <dgm:t>
        <a:bodyPr/>
        <a:lstStyle/>
        <a:p>
          <a:endParaRPr lang="en-US"/>
        </a:p>
      </dgm:t>
    </dgm:pt>
    <dgm:pt modelId="{8D1E57D4-CB71-41DD-A8A1-6697DDC23C0E}" type="sibTrans" cxnId="{DCA0B347-4715-456C-ADC1-F8C9B1FD3C3C}">
      <dgm:prSet/>
      <dgm:spPr/>
      <dgm:t>
        <a:bodyPr/>
        <a:lstStyle/>
        <a:p>
          <a:endParaRPr lang="en-US"/>
        </a:p>
      </dgm:t>
    </dgm:pt>
    <dgm:pt modelId="{8456113E-CAC4-4B89-A62F-99F7E2263E8A}">
      <dgm:prSet/>
      <dgm:spPr/>
      <dgm:t>
        <a:bodyPr/>
        <a:lstStyle/>
        <a:p>
          <a:r>
            <a:rPr lang="en-US" b="1" smtClean="0"/>
            <a:t>Reserves:</a:t>
          </a:r>
          <a:endParaRPr lang="en-US" b="1" dirty="0"/>
        </a:p>
      </dgm:t>
    </dgm:pt>
    <dgm:pt modelId="{6CCC57B2-6075-460B-8399-1C019D4765E0}" type="parTrans" cxnId="{0ED4000B-3EC6-425A-AB38-57FB034DFCCA}">
      <dgm:prSet/>
      <dgm:spPr/>
      <dgm:t>
        <a:bodyPr/>
        <a:lstStyle/>
        <a:p>
          <a:endParaRPr lang="en-US"/>
        </a:p>
      </dgm:t>
    </dgm:pt>
    <dgm:pt modelId="{C6101C9D-894A-4FF3-A94D-48E95EE5595A}" type="sibTrans" cxnId="{0ED4000B-3EC6-425A-AB38-57FB034DFCCA}">
      <dgm:prSet/>
      <dgm:spPr/>
      <dgm:t>
        <a:bodyPr/>
        <a:lstStyle/>
        <a:p>
          <a:endParaRPr lang="en-US"/>
        </a:p>
      </dgm:t>
    </dgm:pt>
    <dgm:pt modelId="{56AC2EC0-9904-4BA9-85F7-AC39D3CC8F1D}">
      <dgm:prSet/>
      <dgm:spPr/>
      <dgm:t>
        <a:bodyPr/>
        <a:lstStyle/>
        <a:p>
          <a:r>
            <a:rPr lang="en-US" b="0" dirty="0" smtClean="0"/>
            <a:t>Year 1: $</a:t>
          </a:r>
          <a:r>
            <a:rPr lang="en-US" b="0" dirty="0" err="1" smtClean="0"/>
            <a:t>3.8M</a:t>
          </a:r>
          <a:r>
            <a:rPr lang="en-US" b="0" dirty="0" smtClean="0"/>
            <a:t> </a:t>
          </a:r>
          <a:endParaRPr lang="en-US" b="0" dirty="0"/>
        </a:p>
      </dgm:t>
    </dgm:pt>
    <dgm:pt modelId="{70AC5240-B3C5-46DA-9D8D-7C2FE4CCFA1C}" type="parTrans" cxnId="{780587A4-053A-4881-B96F-7298ECE5419C}">
      <dgm:prSet/>
      <dgm:spPr/>
      <dgm:t>
        <a:bodyPr/>
        <a:lstStyle/>
        <a:p>
          <a:endParaRPr lang="en-US"/>
        </a:p>
      </dgm:t>
    </dgm:pt>
    <dgm:pt modelId="{2B3E0ACB-EBC7-4A02-A857-07B98824F8AD}" type="sibTrans" cxnId="{780587A4-053A-4881-B96F-7298ECE5419C}">
      <dgm:prSet/>
      <dgm:spPr/>
      <dgm:t>
        <a:bodyPr/>
        <a:lstStyle/>
        <a:p>
          <a:endParaRPr lang="en-US"/>
        </a:p>
      </dgm:t>
    </dgm:pt>
    <dgm:pt modelId="{0EB9A7E6-0318-47A6-9BC7-B0E881528C89}">
      <dgm:prSet/>
      <dgm:spPr/>
      <dgm:t>
        <a:bodyPr/>
        <a:lstStyle/>
        <a:p>
          <a:r>
            <a:rPr lang="en-US" b="1" dirty="0" smtClean="0"/>
            <a:t>Highlights</a:t>
          </a:r>
          <a:endParaRPr lang="en-US" b="1" dirty="0"/>
        </a:p>
      </dgm:t>
    </dgm:pt>
    <dgm:pt modelId="{3D1473BC-B8BE-491D-8AE8-E4D514D6314D}" type="parTrans" cxnId="{481BB295-D8D6-4855-AFBB-BDE957056B58}">
      <dgm:prSet/>
      <dgm:spPr/>
      <dgm:t>
        <a:bodyPr/>
        <a:lstStyle/>
        <a:p>
          <a:endParaRPr lang="en-US"/>
        </a:p>
      </dgm:t>
    </dgm:pt>
    <dgm:pt modelId="{2EFB2713-D74A-45DD-9C5B-44C8B3FBFE6B}" type="sibTrans" cxnId="{481BB295-D8D6-4855-AFBB-BDE957056B58}">
      <dgm:prSet/>
      <dgm:spPr/>
      <dgm:t>
        <a:bodyPr/>
        <a:lstStyle/>
        <a:p>
          <a:endParaRPr lang="en-US"/>
        </a:p>
      </dgm:t>
    </dgm:pt>
    <dgm:pt modelId="{AD8E0DAD-D389-4E44-8868-59837F28D970}">
      <dgm:prSet/>
      <dgm:spPr/>
      <dgm:t>
        <a:bodyPr/>
        <a:lstStyle/>
        <a:p>
          <a:r>
            <a:rPr lang="en-US" b="1" dirty="0" smtClean="0"/>
            <a:t>Typical Customer Impact:* </a:t>
          </a:r>
          <a:r>
            <a:rPr lang="en-US" b="0" dirty="0" smtClean="0"/>
            <a:t>$8.80/Month</a:t>
          </a:r>
          <a:endParaRPr lang="en-US" b="1" dirty="0"/>
        </a:p>
      </dgm:t>
    </dgm:pt>
    <dgm:pt modelId="{86A8F760-81BD-433B-8B0E-377D57EF98FA}" type="parTrans" cxnId="{0414EAB4-B276-454E-8A9E-76F13901EF22}">
      <dgm:prSet/>
      <dgm:spPr/>
      <dgm:t>
        <a:bodyPr/>
        <a:lstStyle/>
        <a:p>
          <a:endParaRPr lang="en-US"/>
        </a:p>
      </dgm:t>
    </dgm:pt>
    <dgm:pt modelId="{4B61F0D8-B278-4BE0-B9A7-714D37A6EF93}" type="sibTrans" cxnId="{0414EAB4-B276-454E-8A9E-76F13901EF22}">
      <dgm:prSet/>
      <dgm:spPr/>
      <dgm:t>
        <a:bodyPr/>
        <a:lstStyle/>
        <a:p>
          <a:endParaRPr lang="en-US"/>
        </a:p>
      </dgm:t>
    </dgm:pt>
    <dgm:pt modelId="{07C09F30-843D-4E1E-947E-DEA1C8A65D4F}">
      <dgm:prSet/>
      <dgm:spPr/>
      <dgm:t>
        <a:bodyPr/>
        <a:lstStyle/>
        <a:p>
          <a:r>
            <a:rPr lang="en-US" b="0" dirty="0" smtClean="0"/>
            <a:t>Year 3: $</a:t>
          </a:r>
          <a:r>
            <a:rPr lang="en-US" b="0" dirty="0" err="1" smtClean="0"/>
            <a:t>6.1M</a:t>
          </a:r>
          <a:endParaRPr lang="en-US" b="0" dirty="0"/>
        </a:p>
      </dgm:t>
    </dgm:pt>
    <dgm:pt modelId="{3EE7CCCB-FA89-4201-A9ED-E868E84F7DD5}" type="parTrans" cxnId="{586D9679-4D08-49DB-AAA8-19F020ED07C2}">
      <dgm:prSet/>
      <dgm:spPr/>
      <dgm:t>
        <a:bodyPr/>
        <a:lstStyle/>
        <a:p>
          <a:endParaRPr lang="en-US"/>
        </a:p>
      </dgm:t>
    </dgm:pt>
    <dgm:pt modelId="{1FE6FAA1-E5DA-409D-9B61-38A7905F3F53}" type="sibTrans" cxnId="{586D9679-4D08-49DB-AAA8-19F020ED07C2}">
      <dgm:prSet/>
      <dgm:spPr/>
      <dgm:t>
        <a:bodyPr/>
        <a:lstStyle/>
        <a:p>
          <a:endParaRPr lang="en-US"/>
        </a:p>
      </dgm:t>
    </dgm:pt>
    <dgm:pt modelId="{60C28F91-22D4-4A44-B64E-577B1EBB5346}">
      <dgm:prSet/>
      <dgm:spPr/>
      <dgm:t>
        <a:bodyPr/>
        <a:lstStyle/>
        <a:p>
          <a:r>
            <a:rPr lang="en-US" b="0" dirty="0" smtClean="0"/>
            <a:t>Year 5: $</a:t>
          </a:r>
          <a:r>
            <a:rPr lang="en-US" b="0" dirty="0" err="1" smtClean="0"/>
            <a:t>8.5M</a:t>
          </a:r>
          <a:endParaRPr lang="en-US" b="0" dirty="0"/>
        </a:p>
      </dgm:t>
    </dgm:pt>
    <dgm:pt modelId="{EAA0E5E6-DF66-4535-BC53-E4DEFC599CCD}" type="parTrans" cxnId="{DE651A13-50C4-42E4-A86E-703FCFA1D1A3}">
      <dgm:prSet/>
      <dgm:spPr/>
      <dgm:t>
        <a:bodyPr/>
        <a:lstStyle/>
        <a:p>
          <a:endParaRPr lang="en-US"/>
        </a:p>
      </dgm:t>
    </dgm:pt>
    <dgm:pt modelId="{105D69F3-F43C-4B5D-B322-424E6911BAA3}" type="sibTrans" cxnId="{DE651A13-50C4-42E4-A86E-703FCFA1D1A3}">
      <dgm:prSet/>
      <dgm:spPr/>
      <dgm:t>
        <a:bodyPr/>
        <a:lstStyle/>
        <a:p>
          <a:endParaRPr lang="en-US"/>
        </a:p>
      </dgm:t>
    </dgm:pt>
    <dgm:pt modelId="{352026ED-1881-462F-8EE2-42509595127F}">
      <dgm:prSet/>
      <dgm:spPr/>
      <dgm:t>
        <a:bodyPr/>
        <a:lstStyle/>
        <a:p>
          <a:r>
            <a:rPr lang="en-US" b="0" dirty="0" smtClean="0"/>
            <a:t>Min Target &gt;$</a:t>
          </a:r>
          <a:r>
            <a:rPr lang="en-US" b="0" dirty="0" err="1" smtClean="0"/>
            <a:t>9.2M</a:t>
          </a:r>
          <a:endParaRPr lang="en-US" b="0" dirty="0"/>
        </a:p>
      </dgm:t>
    </dgm:pt>
    <dgm:pt modelId="{C6164A70-9760-4298-BBBD-A2E3F012DBE8}" type="parTrans" cxnId="{4ED6044E-F22D-44A6-8E65-6757B07F90BC}">
      <dgm:prSet/>
      <dgm:spPr/>
      <dgm:t>
        <a:bodyPr/>
        <a:lstStyle/>
        <a:p>
          <a:endParaRPr lang="en-US"/>
        </a:p>
      </dgm:t>
    </dgm:pt>
    <dgm:pt modelId="{F569ED32-4145-4B7F-B87B-FAC793A8A6E4}" type="sibTrans" cxnId="{4ED6044E-F22D-44A6-8E65-6757B07F90BC}">
      <dgm:prSet/>
      <dgm:spPr/>
      <dgm:t>
        <a:bodyPr/>
        <a:lstStyle/>
        <a:p>
          <a:endParaRPr lang="en-US"/>
        </a:p>
      </dgm:t>
    </dgm:pt>
    <dgm:pt modelId="{35E1DE90-22C8-4FD8-A890-53EECC28CEC1}">
      <dgm:prSet/>
      <dgm:spPr/>
      <dgm:t>
        <a:bodyPr/>
        <a:lstStyle/>
        <a:p>
          <a:r>
            <a:rPr lang="en-US" b="1" dirty="0" smtClean="0"/>
            <a:t>$</a:t>
          </a:r>
          <a:r>
            <a:rPr lang="en-US" b="1" dirty="0" err="1" smtClean="0"/>
            <a:t>645k</a:t>
          </a:r>
          <a:r>
            <a:rPr lang="en-US" b="1" dirty="0" smtClean="0"/>
            <a:t> shortfall in year 1</a:t>
          </a:r>
          <a:endParaRPr lang="en-US" b="1" dirty="0"/>
        </a:p>
      </dgm:t>
    </dgm:pt>
    <dgm:pt modelId="{C3230781-EA4E-453D-BAF2-D26018364728}" type="parTrans" cxnId="{A6BACB04-EB6E-4847-AEEA-B75D9973EAF1}">
      <dgm:prSet/>
      <dgm:spPr/>
      <dgm:t>
        <a:bodyPr/>
        <a:lstStyle/>
        <a:p>
          <a:endParaRPr lang="en-US"/>
        </a:p>
      </dgm:t>
    </dgm:pt>
    <dgm:pt modelId="{73C72ADD-0299-4DB2-A5D6-541440C6D010}" type="sibTrans" cxnId="{A6BACB04-EB6E-4847-AEEA-B75D9973EAF1}">
      <dgm:prSet/>
      <dgm:spPr/>
      <dgm:t>
        <a:bodyPr/>
        <a:lstStyle/>
        <a:p>
          <a:endParaRPr lang="en-US"/>
        </a:p>
      </dgm:t>
    </dgm:pt>
    <dgm:pt modelId="{2C646880-8BD7-4170-8FC8-A69CD1AF044D}">
      <dgm:prSet/>
      <dgm:spPr/>
      <dgm:t>
        <a:bodyPr/>
        <a:lstStyle/>
        <a:p>
          <a:r>
            <a:rPr lang="en-US" b="0" dirty="0" smtClean="0"/>
            <a:t>Min reserves met in year 6</a:t>
          </a:r>
          <a:endParaRPr lang="en-US" b="0" dirty="0"/>
        </a:p>
      </dgm:t>
    </dgm:pt>
    <dgm:pt modelId="{2BD264F1-2AFA-428E-8C06-4F9B8AAC0A01}" type="parTrans" cxnId="{D08FD6E4-DDB6-40AB-936E-DC6CDB47F55F}">
      <dgm:prSet/>
      <dgm:spPr/>
      <dgm:t>
        <a:bodyPr/>
        <a:lstStyle/>
        <a:p>
          <a:endParaRPr lang="en-US"/>
        </a:p>
      </dgm:t>
    </dgm:pt>
    <dgm:pt modelId="{37BF969E-03E4-468E-9101-2253D0B6DDA0}" type="sibTrans" cxnId="{D08FD6E4-DDB6-40AB-936E-DC6CDB47F55F}">
      <dgm:prSet/>
      <dgm:spPr/>
      <dgm:t>
        <a:bodyPr/>
        <a:lstStyle/>
        <a:p>
          <a:endParaRPr lang="en-US"/>
        </a:p>
      </dgm:t>
    </dgm:pt>
    <dgm:pt modelId="{6CB8109F-2497-4812-80FB-198F0292ACDF}">
      <dgm:prSet phldrT="[Text]"/>
      <dgm:spPr/>
      <dgm:t>
        <a:bodyPr/>
        <a:lstStyle/>
        <a:p>
          <a:r>
            <a:rPr lang="en-US" dirty="0" smtClean="0"/>
            <a:t>Balanced</a:t>
          </a:r>
          <a:endParaRPr lang="en-US" dirty="0"/>
        </a:p>
      </dgm:t>
    </dgm:pt>
    <dgm:pt modelId="{72351966-EAD1-49E8-9F4C-B568DDA01998}" type="sibTrans" cxnId="{B7EF363B-C828-496A-8F83-6456638B4945}">
      <dgm:prSet/>
      <dgm:spPr/>
      <dgm:t>
        <a:bodyPr/>
        <a:lstStyle/>
        <a:p>
          <a:endParaRPr lang="en-US"/>
        </a:p>
      </dgm:t>
    </dgm:pt>
    <dgm:pt modelId="{F19897B4-C2C4-4C5A-AE9E-F2F96A09BD48}" type="parTrans" cxnId="{B7EF363B-C828-496A-8F83-6456638B4945}">
      <dgm:prSet/>
      <dgm:spPr/>
      <dgm:t>
        <a:bodyPr/>
        <a:lstStyle/>
        <a:p>
          <a:endParaRPr lang="en-US"/>
        </a:p>
      </dgm:t>
    </dgm:pt>
    <dgm:pt modelId="{87AE6BF8-F2D7-4AAF-BB4C-F269F243859F}" type="pres">
      <dgm:prSet presAssocID="{F86F6CE1-5FC9-4815-AE3D-519539297FC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D0AD60-B989-417B-9FEC-07BCBB268D0F}" type="pres">
      <dgm:prSet presAssocID="{6CB8109F-2497-4812-80FB-198F0292ACDF}" presName="compositeNode" presStyleCnt="0">
        <dgm:presLayoutVars>
          <dgm:bulletEnabled val="1"/>
        </dgm:presLayoutVars>
      </dgm:prSet>
      <dgm:spPr/>
    </dgm:pt>
    <dgm:pt modelId="{6DDB9C1B-4032-4B78-ACCD-29EFC3D1718A}" type="pres">
      <dgm:prSet presAssocID="{6CB8109F-2497-4812-80FB-198F0292ACDF}" presName="image" presStyleLbl="fgImgPlace1" presStyleIdx="0" presStyleCnt="1"/>
      <dgm:spPr>
        <a:blipFill rotWithShape="1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795A0E65-3EE8-4BC1-8AA3-789AB613A42D}" type="pres">
      <dgm:prSet presAssocID="{6CB8109F-2497-4812-80FB-198F0292ACDF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BA867-D97D-4061-A45E-D57CC208EA21}" type="pres">
      <dgm:prSet presAssocID="{6CB8109F-2497-4812-80FB-198F0292ACDF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D6044E-F22D-44A6-8E65-6757B07F90BC}" srcId="{8456113E-CAC4-4B89-A62F-99F7E2263E8A}" destId="{352026ED-1881-462F-8EE2-42509595127F}" srcOrd="3" destOrd="0" parTransId="{C6164A70-9760-4298-BBBD-A2E3F012DBE8}" sibTransId="{F569ED32-4145-4B7F-B87B-FAC793A8A6E4}"/>
    <dgm:cxn modelId="{B7EF363B-C828-496A-8F83-6456638B4945}" srcId="{F86F6CE1-5FC9-4815-AE3D-519539297FC3}" destId="{6CB8109F-2497-4812-80FB-198F0292ACDF}" srcOrd="0" destOrd="0" parTransId="{F19897B4-C2C4-4C5A-AE9E-F2F96A09BD48}" sibTransId="{72351966-EAD1-49E8-9F4C-B568DDA01998}"/>
    <dgm:cxn modelId="{A6BACB04-EB6E-4847-AEEA-B75D9973EAF1}" srcId="{0EB9A7E6-0318-47A6-9BC7-B0E881528C89}" destId="{35E1DE90-22C8-4FD8-A890-53EECC28CEC1}" srcOrd="0" destOrd="0" parTransId="{C3230781-EA4E-453D-BAF2-D26018364728}" sibTransId="{73C72ADD-0299-4DB2-A5D6-541440C6D010}"/>
    <dgm:cxn modelId="{DC79FB42-F3C0-48F1-9FA7-1E91B0C18879}" type="presOf" srcId="{60C28F91-22D4-4A44-B64E-577B1EBB5346}" destId="{795A0E65-3EE8-4BC1-8AA3-789AB613A42D}" srcOrd="0" destOrd="4" presId="urn:microsoft.com/office/officeart/2005/8/layout/hList2"/>
    <dgm:cxn modelId="{DCA0B347-4715-456C-ADC1-F8C9B1FD3C3C}" srcId="{6CB8109F-2497-4812-80FB-198F0292ACDF}" destId="{E32A4561-127B-42C2-B3E6-022FCEA6488D}" srcOrd="0" destOrd="0" parTransId="{D7379591-7C78-4695-A3A0-E3DD5CDE3666}" sibTransId="{8D1E57D4-CB71-41DD-A8A1-6697DDC23C0E}"/>
    <dgm:cxn modelId="{481BB295-D8D6-4855-AFBB-BDE957056B58}" srcId="{6CB8109F-2497-4812-80FB-198F0292ACDF}" destId="{0EB9A7E6-0318-47A6-9BC7-B0E881528C89}" srcOrd="2" destOrd="0" parTransId="{3D1473BC-B8BE-491D-8AE8-E4D514D6314D}" sibTransId="{2EFB2713-D74A-45DD-9C5B-44C8B3FBFE6B}"/>
    <dgm:cxn modelId="{DE651A13-50C4-42E4-A86E-703FCFA1D1A3}" srcId="{8456113E-CAC4-4B89-A62F-99F7E2263E8A}" destId="{60C28F91-22D4-4A44-B64E-577B1EBB5346}" srcOrd="2" destOrd="0" parTransId="{EAA0E5E6-DF66-4535-BC53-E4DEFC599CCD}" sibTransId="{105D69F3-F43C-4B5D-B322-424E6911BAA3}"/>
    <dgm:cxn modelId="{8D536B79-7611-4DBB-9D0B-7CE7D3B78C08}" type="presOf" srcId="{35E1DE90-22C8-4FD8-A890-53EECC28CEC1}" destId="{795A0E65-3EE8-4BC1-8AA3-789AB613A42D}" srcOrd="0" destOrd="7" presId="urn:microsoft.com/office/officeart/2005/8/layout/hList2"/>
    <dgm:cxn modelId="{0ED4000B-3EC6-425A-AB38-57FB034DFCCA}" srcId="{6CB8109F-2497-4812-80FB-198F0292ACDF}" destId="{8456113E-CAC4-4B89-A62F-99F7E2263E8A}" srcOrd="1" destOrd="0" parTransId="{6CCC57B2-6075-460B-8399-1C019D4765E0}" sibTransId="{C6101C9D-894A-4FF3-A94D-48E95EE5595A}"/>
    <dgm:cxn modelId="{CED70987-8303-48A0-9C55-6CD4FAF5A932}" type="presOf" srcId="{F86F6CE1-5FC9-4815-AE3D-519539297FC3}" destId="{87AE6BF8-F2D7-4AAF-BB4C-F269F243859F}" srcOrd="0" destOrd="0" presId="urn:microsoft.com/office/officeart/2005/8/layout/hList2"/>
    <dgm:cxn modelId="{329AE8DE-2B67-4524-9E70-9CADC2C51290}" type="presOf" srcId="{2C646880-8BD7-4170-8FC8-A69CD1AF044D}" destId="{795A0E65-3EE8-4BC1-8AA3-789AB613A42D}" srcOrd="0" destOrd="8" presId="urn:microsoft.com/office/officeart/2005/8/layout/hList2"/>
    <dgm:cxn modelId="{0414EAB4-B276-454E-8A9E-76F13901EF22}" srcId="{6CB8109F-2497-4812-80FB-198F0292ACDF}" destId="{AD8E0DAD-D389-4E44-8868-59837F28D970}" srcOrd="3" destOrd="0" parTransId="{86A8F760-81BD-433B-8B0E-377D57EF98FA}" sibTransId="{4B61F0D8-B278-4BE0-B9A7-714D37A6EF93}"/>
    <dgm:cxn modelId="{732EDC4E-A22D-4D63-92D5-B2DC9B1146CA}" type="presOf" srcId="{0EB9A7E6-0318-47A6-9BC7-B0E881528C89}" destId="{795A0E65-3EE8-4BC1-8AA3-789AB613A42D}" srcOrd="0" destOrd="6" presId="urn:microsoft.com/office/officeart/2005/8/layout/hList2"/>
    <dgm:cxn modelId="{4F9E678C-A108-4AF9-A1E9-D24265A69B1B}" type="presOf" srcId="{352026ED-1881-462F-8EE2-42509595127F}" destId="{795A0E65-3EE8-4BC1-8AA3-789AB613A42D}" srcOrd="0" destOrd="5" presId="urn:microsoft.com/office/officeart/2005/8/layout/hList2"/>
    <dgm:cxn modelId="{B244D5B8-B4FB-4FF8-B257-3F2DEFE5248C}" type="presOf" srcId="{AD8E0DAD-D389-4E44-8868-59837F28D970}" destId="{795A0E65-3EE8-4BC1-8AA3-789AB613A42D}" srcOrd="0" destOrd="9" presId="urn:microsoft.com/office/officeart/2005/8/layout/hList2"/>
    <dgm:cxn modelId="{586D9679-4D08-49DB-AAA8-19F020ED07C2}" srcId="{8456113E-CAC4-4B89-A62F-99F7E2263E8A}" destId="{07C09F30-843D-4E1E-947E-DEA1C8A65D4F}" srcOrd="1" destOrd="0" parTransId="{3EE7CCCB-FA89-4201-A9ED-E868E84F7DD5}" sibTransId="{1FE6FAA1-E5DA-409D-9B61-38A7905F3F53}"/>
    <dgm:cxn modelId="{3862AB28-27E3-4376-848D-3AD5B7EB7F19}" type="presOf" srcId="{8456113E-CAC4-4B89-A62F-99F7E2263E8A}" destId="{795A0E65-3EE8-4BC1-8AA3-789AB613A42D}" srcOrd="0" destOrd="1" presId="urn:microsoft.com/office/officeart/2005/8/layout/hList2"/>
    <dgm:cxn modelId="{780587A4-053A-4881-B96F-7298ECE5419C}" srcId="{8456113E-CAC4-4B89-A62F-99F7E2263E8A}" destId="{56AC2EC0-9904-4BA9-85F7-AC39D3CC8F1D}" srcOrd="0" destOrd="0" parTransId="{70AC5240-B3C5-46DA-9D8D-7C2FE4CCFA1C}" sibTransId="{2B3E0ACB-EBC7-4A02-A857-07B98824F8AD}"/>
    <dgm:cxn modelId="{14743F6E-0667-4A1C-96D0-7F42C430B443}" type="presOf" srcId="{6CB8109F-2497-4812-80FB-198F0292ACDF}" destId="{6B4BA867-D97D-4061-A45E-D57CC208EA21}" srcOrd="0" destOrd="0" presId="urn:microsoft.com/office/officeart/2005/8/layout/hList2"/>
    <dgm:cxn modelId="{D4C7296F-D8AC-4F59-9BD4-11379D18322C}" type="presOf" srcId="{56AC2EC0-9904-4BA9-85F7-AC39D3CC8F1D}" destId="{795A0E65-3EE8-4BC1-8AA3-789AB613A42D}" srcOrd="0" destOrd="2" presId="urn:microsoft.com/office/officeart/2005/8/layout/hList2"/>
    <dgm:cxn modelId="{7ABD9AB5-8816-4F01-85B6-98E1FC1BF34D}" type="presOf" srcId="{E32A4561-127B-42C2-B3E6-022FCEA6488D}" destId="{795A0E65-3EE8-4BC1-8AA3-789AB613A42D}" srcOrd="0" destOrd="0" presId="urn:microsoft.com/office/officeart/2005/8/layout/hList2"/>
    <dgm:cxn modelId="{D08FD6E4-DDB6-40AB-936E-DC6CDB47F55F}" srcId="{0EB9A7E6-0318-47A6-9BC7-B0E881528C89}" destId="{2C646880-8BD7-4170-8FC8-A69CD1AF044D}" srcOrd="1" destOrd="0" parTransId="{2BD264F1-2AFA-428E-8C06-4F9B8AAC0A01}" sibTransId="{37BF969E-03E4-468E-9101-2253D0B6DDA0}"/>
    <dgm:cxn modelId="{5F5BA173-CBFF-4374-8B61-33684DAFCE4B}" type="presOf" srcId="{07C09F30-843D-4E1E-947E-DEA1C8A65D4F}" destId="{795A0E65-3EE8-4BC1-8AA3-789AB613A42D}" srcOrd="0" destOrd="3" presId="urn:microsoft.com/office/officeart/2005/8/layout/hList2"/>
    <dgm:cxn modelId="{B3B94AC9-8583-453F-ABCC-B9AB28BFA5B5}" type="presParOf" srcId="{87AE6BF8-F2D7-4AAF-BB4C-F269F243859F}" destId="{6BD0AD60-B989-417B-9FEC-07BCBB268D0F}" srcOrd="0" destOrd="0" presId="urn:microsoft.com/office/officeart/2005/8/layout/hList2"/>
    <dgm:cxn modelId="{08E94FD9-4C54-48B1-8B25-EEDCF7ADBD9F}" type="presParOf" srcId="{6BD0AD60-B989-417B-9FEC-07BCBB268D0F}" destId="{6DDB9C1B-4032-4B78-ACCD-29EFC3D1718A}" srcOrd="0" destOrd="0" presId="urn:microsoft.com/office/officeart/2005/8/layout/hList2"/>
    <dgm:cxn modelId="{ECCBD256-98BE-471D-924B-873A55C8C179}" type="presParOf" srcId="{6BD0AD60-B989-417B-9FEC-07BCBB268D0F}" destId="{795A0E65-3EE8-4BC1-8AA3-789AB613A42D}" srcOrd="1" destOrd="0" presId="urn:microsoft.com/office/officeart/2005/8/layout/hList2"/>
    <dgm:cxn modelId="{BEF4F943-2302-41D3-B7B4-6645CC57930B}" type="presParOf" srcId="{6BD0AD60-B989-417B-9FEC-07BCBB268D0F}" destId="{6B4BA867-D97D-4061-A45E-D57CC208EA2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1D7A48-D8CE-4900-974F-853B35602060}" type="doc">
      <dgm:prSet loTypeId="urn:microsoft.com/office/officeart/2005/8/layout/hProcess9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7B67A21-A214-45B8-9B03-2B92A0FBF93D}">
      <dgm:prSet/>
      <dgm:spPr/>
      <dgm:t>
        <a:bodyPr/>
        <a:lstStyle/>
        <a:p>
          <a:r>
            <a:rPr lang="en-US" b="1" u="sng" dirty="0" smtClean="0"/>
            <a:t>July 18</a:t>
          </a:r>
          <a:r>
            <a:rPr lang="en-US" b="1" u="sng" baseline="30000" dirty="0" smtClean="0"/>
            <a:t>th</a:t>
          </a:r>
          <a:r>
            <a:rPr lang="en-US" b="1" u="sng" dirty="0" smtClean="0"/>
            <a:t/>
          </a:r>
          <a:br>
            <a:rPr lang="en-US" b="1" u="sng" dirty="0" smtClean="0"/>
          </a:br>
          <a:r>
            <a:rPr lang="en-US" dirty="0" smtClean="0"/>
            <a:t>Presentation to Council of Final Cost of Service Study </a:t>
          </a:r>
          <a:br>
            <a:rPr lang="en-US" dirty="0" smtClean="0"/>
          </a:br>
          <a:r>
            <a:rPr lang="en-US" dirty="0" smtClean="0"/>
            <a:t>Approval of Proposition 218 Notice</a:t>
          </a:r>
          <a:endParaRPr lang="en-US" dirty="0"/>
        </a:p>
      </dgm:t>
    </dgm:pt>
    <dgm:pt modelId="{CB1AF534-5F6B-4B4D-973E-ABCAF4944F48}" type="parTrans" cxnId="{DD4DD2D0-D670-4057-AE96-D30D6946A066}">
      <dgm:prSet/>
      <dgm:spPr/>
      <dgm:t>
        <a:bodyPr/>
        <a:lstStyle/>
        <a:p>
          <a:endParaRPr lang="en-US"/>
        </a:p>
      </dgm:t>
    </dgm:pt>
    <dgm:pt modelId="{4713D06A-74F8-4BE1-88FB-5C3FC7FFB2B5}" type="sibTrans" cxnId="{DD4DD2D0-D670-4057-AE96-D30D6946A066}">
      <dgm:prSet/>
      <dgm:spPr/>
      <dgm:t>
        <a:bodyPr/>
        <a:lstStyle/>
        <a:p>
          <a:endParaRPr lang="en-US"/>
        </a:p>
      </dgm:t>
    </dgm:pt>
    <dgm:pt modelId="{D05A641B-1FD6-4C03-B1FB-AF938DF39BC5}">
      <dgm:prSet/>
      <dgm:spPr/>
      <dgm:t>
        <a:bodyPr/>
        <a:lstStyle/>
        <a:p>
          <a:r>
            <a:rPr lang="en-US" b="1" u="sng" dirty="0" smtClean="0"/>
            <a:t>July 21st 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Distribute Proposition 218 Notice to property owners/customers</a:t>
          </a:r>
          <a:endParaRPr lang="en-US" dirty="0"/>
        </a:p>
      </dgm:t>
    </dgm:pt>
    <dgm:pt modelId="{B71612C3-2C4A-48A4-BECB-3FEC052BE522}" type="parTrans" cxnId="{DC809819-46D7-4A52-B9F7-C4AE3561EFD6}">
      <dgm:prSet/>
      <dgm:spPr/>
      <dgm:t>
        <a:bodyPr/>
        <a:lstStyle/>
        <a:p>
          <a:endParaRPr lang="en-US"/>
        </a:p>
      </dgm:t>
    </dgm:pt>
    <dgm:pt modelId="{DE5C7793-4DC7-4756-BB58-FC6BAE4A35BB}" type="sibTrans" cxnId="{DC809819-46D7-4A52-B9F7-C4AE3561EFD6}">
      <dgm:prSet/>
      <dgm:spPr/>
      <dgm:t>
        <a:bodyPr/>
        <a:lstStyle/>
        <a:p>
          <a:endParaRPr lang="en-US"/>
        </a:p>
      </dgm:t>
    </dgm:pt>
    <dgm:pt modelId="{BB00954E-09F5-4683-B94B-C0244D87E03A}">
      <dgm:prSet/>
      <dgm:spPr/>
      <dgm:t>
        <a:bodyPr/>
        <a:lstStyle/>
        <a:p>
          <a:r>
            <a:rPr lang="en-US" b="1" u="sng" dirty="0" smtClean="0"/>
            <a:t>November 1st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Rates take effect</a:t>
          </a:r>
          <a:endParaRPr lang="en-US" dirty="0"/>
        </a:p>
      </dgm:t>
    </dgm:pt>
    <dgm:pt modelId="{22E5FD44-A0A1-4B64-8E97-CDB5500FB1A0}" type="parTrans" cxnId="{53069039-4A27-4DEB-AA35-FA26DF07187F}">
      <dgm:prSet/>
      <dgm:spPr/>
      <dgm:t>
        <a:bodyPr/>
        <a:lstStyle/>
        <a:p>
          <a:endParaRPr lang="en-US"/>
        </a:p>
      </dgm:t>
    </dgm:pt>
    <dgm:pt modelId="{907760AD-14F8-4B11-AFBA-D435A0EEC9D8}" type="sibTrans" cxnId="{53069039-4A27-4DEB-AA35-FA26DF07187F}">
      <dgm:prSet/>
      <dgm:spPr/>
      <dgm:t>
        <a:bodyPr/>
        <a:lstStyle/>
        <a:p>
          <a:endParaRPr lang="en-US"/>
        </a:p>
      </dgm:t>
    </dgm:pt>
    <dgm:pt modelId="{EDCEC29B-48E1-4030-92CE-06E3D188E51B}">
      <dgm:prSet/>
      <dgm:spPr/>
      <dgm:t>
        <a:bodyPr/>
        <a:lstStyle/>
        <a:p>
          <a:r>
            <a:rPr lang="en-US" b="1" u="sng" dirty="0" smtClean="0"/>
            <a:t>September 5th</a:t>
          </a:r>
          <a:br>
            <a:rPr lang="en-US" b="1" u="sng" dirty="0" smtClean="0"/>
          </a:br>
          <a:r>
            <a:rPr lang="en-US" dirty="0" smtClean="0"/>
            <a:t>Public Hearing to consider Water Rate modifications</a:t>
          </a:r>
          <a:endParaRPr lang="en-US" dirty="0"/>
        </a:p>
      </dgm:t>
    </dgm:pt>
    <dgm:pt modelId="{D862E07D-0B54-40DC-A347-0D8DA9414A6C}" type="parTrans" cxnId="{309B12A3-1E5D-435A-8BDA-0CA4E644A68C}">
      <dgm:prSet/>
      <dgm:spPr/>
      <dgm:t>
        <a:bodyPr/>
        <a:lstStyle/>
        <a:p>
          <a:endParaRPr lang="en-US"/>
        </a:p>
      </dgm:t>
    </dgm:pt>
    <dgm:pt modelId="{8E9A8508-BB47-4674-B045-4D2F13DDE267}" type="sibTrans" cxnId="{309B12A3-1E5D-435A-8BDA-0CA4E644A68C}">
      <dgm:prSet/>
      <dgm:spPr/>
      <dgm:t>
        <a:bodyPr/>
        <a:lstStyle/>
        <a:p>
          <a:endParaRPr lang="en-US"/>
        </a:p>
      </dgm:t>
    </dgm:pt>
    <dgm:pt modelId="{B93C3737-2697-4BFC-903E-26E68868FEBD}" type="pres">
      <dgm:prSet presAssocID="{801D7A48-D8CE-4900-974F-853B3560206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E0ACE5-BC93-4BBF-A50D-274A2FE0A20E}" type="pres">
      <dgm:prSet presAssocID="{801D7A48-D8CE-4900-974F-853B35602060}" presName="arrow" presStyleLbl="bgShp" presStyleIdx="0" presStyleCnt="1"/>
      <dgm:spPr/>
    </dgm:pt>
    <dgm:pt modelId="{43E61EC6-5831-4C3C-87E9-21853D455D2F}" type="pres">
      <dgm:prSet presAssocID="{801D7A48-D8CE-4900-974F-853B35602060}" presName="linearProcess" presStyleCnt="0"/>
      <dgm:spPr/>
    </dgm:pt>
    <dgm:pt modelId="{2CABD855-B4C6-42E6-B8B4-7BB9169E1909}" type="pres">
      <dgm:prSet presAssocID="{97B67A21-A214-45B8-9B03-2B92A0FBF93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184B2-F8A2-4BDC-8637-A16182932428}" type="pres">
      <dgm:prSet presAssocID="{4713D06A-74F8-4BE1-88FB-5C3FC7FFB2B5}" presName="sibTrans" presStyleCnt="0"/>
      <dgm:spPr/>
    </dgm:pt>
    <dgm:pt modelId="{8C8BE1BB-0A86-4C4F-8086-BA55EA72442F}" type="pres">
      <dgm:prSet presAssocID="{D05A641B-1FD6-4C03-B1FB-AF938DF39BC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DED1A-E147-4244-9DED-BC8710FA5FC7}" type="pres">
      <dgm:prSet presAssocID="{DE5C7793-4DC7-4756-BB58-FC6BAE4A35BB}" presName="sibTrans" presStyleCnt="0"/>
      <dgm:spPr/>
    </dgm:pt>
    <dgm:pt modelId="{EDF16D65-8FAD-438D-BFE5-2D045A023CB6}" type="pres">
      <dgm:prSet presAssocID="{EDCEC29B-48E1-4030-92CE-06E3D188E51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E7C59-9C7A-466C-99CA-497BC02A1124}" type="pres">
      <dgm:prSet presAssocID="{8E9A8508-BB47-4674-B045-4D2F13DDE267}" presName="sibTrans" presStyleCnt="0"/>
      <dgm:spPr/>
    </dgm:pt>
    <dgm:pt modelId="{C079C660-E6F6-40CC-B5C1-2F0CA3ED55E1}" type="pres">
      <dgm:prSet presAssocID="{BB00954E-09F5-4683-B94B-C0244D87E03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877441-FD89-46D4-B114-8F8667B1D46A}" type="presOf" srcId="{EDCEC29B-48E1-4030-92CE-06E3D188E51B}" destId="{EDF16D65-8FAD-438D-BFE5-2D045A023CB6}" srcOrd="0" destOrd="0" presId="urn:microsoft.com/office/officeart/2005/8/layout/hProcess9"/>
    <dgm:cxn modelId="{309B12A3-1E5D-435A-8BDA-0CA4E644A68C}" srcId="{801D7A48-D8CE-4900-974F-853B35602060}" destId="{EDCEC29B-48E1-4030-92CE-06E3D188E51B}" srcOrd="2" destOrd="0" parTransId="{D862E07D-0B54-40DC-A347-0D8DA9414A6C}" sibTransId="{8E9A8508-BB47-4674-B045-4D2F13DDE267}"/>
    <dgm:cxn modelId="{C5B27F1D-52C9-462C-8785-E89A1210DD59}" type="presOf" srcId="{801D7A48-D8CE-4900-974F-853B35602060}" destId="{B93C3737-2697-4BFC-903E-26E68868FEBD}" srcOrd="0" destOrd="0" presId="urn:microsoft.com/office/officeart/2005/8/layout/hProcess9"/>
    <dgm:cxn modelId="{53069039-4A27-4DEB-AA35-FA26DF07187F}" srcId="{801D7A48-D8CE-4900-974F-853B35602060}" destId="{BB00954E-09F5-4683-B94B-C0244D87E03A}" srcOrd="3" destOrd="0" parTransId="{22E5FD44-A0A1-4B64-8E97-CDB5500FB1A0}" sibTransId="{907760AD-14F8-4B11-AFBA-D435A0EEC9D8}"/>
    <dgm:cxn modelId="{EE208C3B-E70A-4C1F-9A49-23650032DC29}" type="presOf" srcId="{D05A641B-1FD6-4C03-B1FB-AF938DF39BC5}" destId="{8C8BE1BB-0A86-4C4F-8086-BA55EA72442F}" srcOrd="0" destOrd="0" presId="urn:microsoft.com/office/officeart/2005/8/layout/hProcess9"/>
    <dgm:cxn modelId="{DC809819-46D7-4A52-B9F7-C4AE3561EFD6}" srcId="{801D7A48-D8CE-4900-974F-853B35602060}" destId="{D05A641B-1FD6-4C03-B1FB-AF938DF39BC5}" srcOrd="1" destOrd="0" parTransId="{B71612C3-2C4A-48A4-BECB-3FEC052BE522}" sibTransId="{DE5C7793-4DC7-4756-BB58-FC6BAE4A35BB}"/>
    <dgm:cxn modelId="{DD4DD2D0-D670-4057-AE96-D30D6946A066}" srcId="{801D7A48-D8CE-4900-974F-853B35602060}" destId="{97B67A21-A214-45B8-9B03-2B92A0FBF93D}" srcOrd="0" destOrd="0" parTransId="{CB1AF534-5F6B-4B4D-973E-ABCAF4944F48}" sibTransId="{4713D06A-74F8-4BE1-88FB-5C3FC7FFB2B5}"/>
    <dgm:cxn modelId="{932ACC9E-0E1E-4428-8B4F-CFD5D1D924E6}" type="presOf" srcId="{BB00954E-09F5-4683-B94B-C0244D87E03A}" destId="{C079C660-E6F6-40CC-B5C1-2F0CA3ED55E1}" srcOrd="0" destOrd="0" presId="urn:microsoft.com/office/officeart/2005/8/layout/hProcess9"/>
    <dgm:cxn modelId="{A3E65C20-C898-46E5-AF22-703E40F41AD8}" type="presOf" srcId="{97B67A21-A214-45B8-9B03-2B92A0FBF93D}" destId="{2CABD855-B4C6-42E6-B8B4-7BB9169E1909}" srcOrd="0" destOrd="0" presId="urn:microsoft.com/office/officeart/2005/8/layout/hProcess9"/>
    <dgm:cxn modelId="{52DF6BBC-240D-464C-9F14-CCB0BDC113F0}" type="presParOf" srcId="{B93C3737-2697-4BFC-903E-26E68868FEBD}" destId="{83E0ACE5-BC93-4BBF-A50D-274A2FE0A20E}" srcOrd="0" destOrd="0" presId="urn:microsoft.com/office/officeart/2005/8/layout/hProcess9"/>
    <dgm:cxn modelId="{F26161B3-FEB0-4AE6-B257-1644793C9D83}" type="presParOf" srcId="{B93C3737-2697-4BFC-903E-26E68868FEBD}" destId="{43E61EC6-5831-4C3C-87E9-21853D455D2F}" srcOrd="1" destOrd="0" presId="urn:microsoft.com/office/officeart/2005/8/layout/hProcess9"/>
    <dgm:cxn modelId="{C48BEB70-95F2-4F7A-9509-1563646FFAA0}" type="presParOf" srcId="{43E61EC6-5831-4C3C-87E9-21853D455D2F}" destId="{2CABD855-B4C6-42E6-B8B4-7BB9169E1909}" srcOrd="0" destOrd="0" presId="urn:microsoft.com/office/officeart/2005/8/layout/hProcess9"/>
    <dgm:cxn modelId="{879EB91F-E39F-4FB4-834C-ED5035AC2B99}" type="presParOf" srcId="{43E61EC6-5831-4C3C-87E9-21853D455D2F}" destId="{F3B184B2-F8A2-4BDC-8637-A16182932428}" srcOrd="1" destOrd="0" presId="urn:microsoft.com/office/officeart/2005/8/layout/hProcess9"/>
    <dgm:cxn modelId="{1938F466-FB53-475D-AC68-77570BBAE8DB}" type="presParOf" srcId="{43E61EC6-5831-4C3C-87E9-21853D455D2F}" destId="{8C8BE1BB-0A86-4C4F-8086-BA55EA72442F}" srcOrd="2" destOrd="0" presId="urn:microsoft.com/office/officeart/2005/8/layout/hProcess9"/>
    <dgm:cxn modelId="{718345D3-6B04-4440-A2E1-49D82804AD68}" type="presParOf" srcId="{43E61EC6-5831-4C3C-87E9-21853D455D2F}" destId="{3FADED1A-E147-4244-9DED-BC8710FA5FC7}" srcOrd="3" destOrd="0" presId="urn:microsoft.com/office/officeart/2005/8/layout/hProcess9"/>
    <dgm:cxn modelId="{D6A1639B-B27E-4F6C-BB5D-75F5F063FE28}" type="presParOf" srcId="{43E61EC6-5831-4C3C-87E9-21853D455D2F}" destId="{EDF16D65-8FAD-438D-BFE5-2D045A023CB6}" srcOrd="4" destOrd="0" presId="urn:microsoft.com/office/officeart/2005/8/layout/hProcess9"/>
    <dgm:cxn modelId="{43EC32DE-DBE0-402A-8F91-7689EC7B9039}" type="presParOf" srcId="{43E61EC6-5831-4C3C-87E9-21853D455D2F}" destId="{2F3E7C59-9C7A-466C-99CA-497BC02A1124}" srcOrd="5" destOrd="0" presId="urn:microsoft.com/office/officeart/2005/8/layout/hProcess9"/>
    <dgm:cxn modelId="{541A6D20-48EA-4C46-8D1E-6DC35BC21AAF}" type="presParOf" srcId="{43E61EC6-5831-4C3C-87E9-21853D455D2F}" destId="{C079C660-E6F6-40CC-B5C1-2F0CA3ED55E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1D7A48-D8CE-4900-974F-853B3560206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8116EF-5A17-43EF-8BEA-C80F46AE4387}">
      <dgm:prSet/>
      <dgm:spPr/>
      <dgm:t>
        <a:bodyPr/>
        <a:lstStyle/>
        <a:p>
          <a:r>
            <a:rPr lang="en-US" dirty="0" smtClean="0"/>
            <a:t>Increase Fixed Cost Recovery as proposed</a:t>
          </a:r>
          <a:endParaRPr lang="en-US" dirty="0"/>
        </a:p>
      </dgm:t>
    </dgm:pt>
    <dgm:pt modelId="{EC00B55C-4B3F-44DC-BA63-CB8F423B4437}" type="parTrans" cxnId="{293F48A8-E62C-4A82-93A4-BFA27A585731}">
      <dgm:prSet/>
      <dgm:spPr/>
      <dgm:t>
        <a:bodyPr/>
        <a:lstStyle/>
        <a:p>
          <a:endParaRPr lang="en-US"/>
        </a:p>
      </dgm:t>
    </dgm:pt>
    <dgm:pt modelId="{97C1B0C8-A2FA-4080-9EC2-C4D0F1F9CCF7}" type="sibTrans" cxnId="{293F48A8-E62C-4A82-93A4-BFA27A585731}">
      <dgm:prSet/>
      <dgm:spPr/>
      <dgm:t>
        <a:bodyPr/>
        <a:lstStyle/>
        <a:p>
          <a:endParaRPr lang="en-US"/>
        </a:p>
      </dgm:t>
    </dgm:pt>
    <dgm:pt modelId="{7C5DA55B-6431-4926-A315-D79A018D0DB2}">
      <dgm:prSet/>
      <dgm:spPr/>
      <dgm:t>
        <a:bodyPr/>
        <a:lstStyle/>
        <a:p>
          <a:r>
            <a:rPr lang="en-US" dirty="0" smtClean="0"/>
            <a:t>Implement Water Pass Through as proposed</a:t>
          </a:r>
          <a:endParaRPr lang="en-US" dirty="0"/>
        </a:p>
      </dgm:t>
    </dgm:pt>
    <dgm:pt modelId="{C540C4B2-782F-47C7-A619-E937DB0A937D}" type="parTrans" cxnId="{0F9D3F9B-EC25-4CEB-AC2A-83158DB7F2C6}">
      <dgm:prSet/>
      <dgm:spPr/>
      <dgm:t>
        <a:bodyPr/>
        <a:lstStyle/>
        <a:p>
          <a:endParaRPr lang="en-US"/>
        </a:p>
      </dgm:t>
    </dgm:pt>
    <dgm:pt modelId="{2911248A-E43B-4E05-B389-793DBDD2AC4C}" type="sibTrans" cxnId="{0F9D3F9B-EC25-4CEB-AC2A-83158DB7F2C6}">
      <dgm:prSet/>
      <dgm:spPr/>
      <dgm:t>
        <a:bodyPr/>
        <a:lstStyle/>
        <a:p>
          <a:endParaRPr lang="en-US"/>
        </a:p>
      </dgm:t>
    </dgm:pt>
    <dgm:pt modelId="{FC945690-D1BA-4EEC-8111-446BDBD62422}">
      <dgm:prSet/>
      <dgm:spPr/>
      <dgm:t>
        <a:bodyPr/>
        <a:lstStyle/>
        <a:p>
          <a:r>
            <a:rPr lang="en-US" dirty="0" smtClean="0"/>
            <a:t>Introduce Demand Management Rates as proposed</a:t>
          </a:r>
        </a:p>
      </dgm:t>
    </dgm:pt>
    <dgm:pt modelId="{90EC086D-B39C-41C7-BB40-AD904EF5826C}" type="parTrans" cxnId="{D99EC132-45D8-4457-979D-BABAA0C737CD}">
      <dgm:prSet/>
      <dgm:spPr/>
      <dgm:t>
        <a:bodyPr/>
        <a:lstStyle/>
        <a:p>
          <a:endParaRPr lang="en-US"/>
        </a:p>
      </dgm:t>
    </dgm:pt>
    <dgm:pt modelId="{88550196-7FD8-48BD-9020-23A4122D9268}" type="sibTrans" cxnId="{D99EC132-45D8-4457-979D-BABAA0C737CD}">
      <dgm:prSet/>
      <dgm:spPr/>
      <dgm:t>
        <a:bodyPr/>
        <a:lstStyle/>
        <a:p>
          <a:endParaRPr lang="en-US"/>
        </a:p>
      </dgm:t>
    </dgm:pt>
    <dgm:pt modelId="{39DB2293-74C6-40D8-9CB9-065281F4B524}">
      <dgm:prSet/>
      <dgm:spPr/>
      <dgm:t>
        <a:bodyPr/>
        <a:lstStyle/>
        <a:p>
          <a:r>
            <a:rPr lang="en-US" dirty="0" smtClean="0"/>
            <a:t>Employ Two-Tiered or Uniform (SFR) and Uniform (remaining classes)</a:t>
          </a:r>
        </a:p>
      </dgm:t>
    </dgm:pt>
    <dgm:pt modelId="{C2795DEF-C8EE-4BD6-8817-7964C2DA8E81}" type="parTrans" cxnId="{280D16CF-501B-46D0-8B70-08F8DE0B4FCF}">
      <dgm:prSet/>
      <dgm:spPr/>
      <dgm:t>
        <a:bodyPr/>
        <a:lstStyle/>
        <a:p>
          <a:endParaRPr lang="en-US"/>
        </a:p>
      </dgm:t>
    </dgm:pt>
    <dgm:pt modelId="{DDFB8389-BB79-4533-B2CB-31C3E96E6E97}" type="sibTrans" cxnId="{280D16CF-501B-46D0-8B70-08F8DE0B4FCF}">
      <dgm:prSet/>
      <dgm:spPr/>
      <dgm:t>
        <a:bodyPr/>
        <a:lstStyle/>
        <a:p>
          <a:endParaRPr lang="en-US"/>
        </a:p>
      </dgm:t>
    </dgm:pt>
    <dgm:pt modelId="{8E23DA68-20FE-40BC-AFE8-DA73D5EEC621}">
      <dgm:prSet/>
      <dgm:spPr/>
      <dgm:t>
        <a:bodyPr/>
        <a:lstStyle/>
        <a:p>
          <a:r>
            <a:rPr lang="en-US" dirty="0" smtClean="0"/>
            <a:t>Establish “Balanced” 5-year Rate Program as proposed</a:t>
          </a:r>
        </a:p>
      </dgm:t>
    </dgm:pt>
    <dgm:pt modelId="{8B5F54FE-7FC4-4159-A370-2B3DCA418AB4}" type="parTrans" cxnId="{AE2D4DA2-415F-459D-AF74-F97993E3E77F}">
      <dgm:prSet/>
      <dgm:spPr/>
      <dgm:t>
        <a:bodyPr/>
        <a:lstStyle/>
        <a:p>
          <a:endParaRPr lang="en-US"/>
        </a:p>
      </dgm:t>
    </dgm:pt>
    <dgm:pt modelId="{17DC68B8-454C-46BF-8684-273427F93FF6}" type="sibTrans" cxnId="{AE2D4DA2-415F-459D-AF74-F97993E3E77F}">
      <dgm:prSet/>
      <dgm:spPr/>
      <dgm:t>
        <a:bodyPr/>
        <a:lstStyle/>
        <a:p>
          <a:endParaRPr lang="en-US"/>
        </a:p>
      </dgm:t>
    </dgm:pt>
    <dgm:pt modelId="{44BA2A11-999C-40C8-B8E5-AACB189ABAB5}" type="pres">
      <dgm:prSet presAssocID="{801D7A48-D8CE-4900-974F-853B356020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C18189C-927F-40B4-B4B8-6AE446DD8ABC}" type="pres">
      <dgm:prSet presAssocID="{801D7A48-D8CE-4900-974F-853B35602060}" presName="Name1" presStyleCnt="0"/>
      <dgm:spPr/>
      <dgm:t>
        <a:bodyPr/>
        <a:lstStyle/>
        <a:p>
          <a:endParaRPr lang="en-US"/>
        </a:p>
      </dgm:t>
    </dgm:pt>
    <dgm:pt modelId="{A03B792B-B5BD-4115-BD2E-00E763174B83}" type="pres">
      <dgm:prSet presAssocID="{801D7A48-D8CE-4900-974F-853B35602060}" presName="cycle" presStyleCnt="0"/>
      <dgm:spPr/>
      <dgm:t>
        <a:bodyPr/>
        <a:lstStyle/>
        <a:p>
          <a:endParaRPr lang="en-US"/>
        </a:p>
      </dgm:t>
    </dgm:pt>
    <dgm:pt modelId="{878F80EE-3738-4503-BBC0-7D78794F41E2}" type="pres">
      <dgm:prSet presAssocID="{801D7A48-D8CE-4900-974F-853B35602060}" presName="srcNode" presStyleLbl="node1" presStyleIdx="0" presStyleCnt="5"/>
      <dgm:spPr/>
      <dgm:t>
        <a:bodyPr/>
        <a:lstStyle/>
        <a:p>
          <a:endParaRPr lang="en-US"/>
        </a:p>
      </dgm:t>
    </dgm:pt>
    <dgm:pt modelId="{36BE35FF-8877-46E7-89C9-01DDFC94C0E1}" type="pres">
      <dgm:prSet presAssocID="{801D7A48-D8CE-4900-974F-853B35602060}" presName="conn" presStyleLbl="parChTrans1D2" presStyleIdx="0" presStyleCnt="1"/>
      <dgm:spPr/>
      <dgm:t>
        <a:bodyPr/>
        <a:lstStyle/>
        <a:p>
          <a:endParaRPr lang="en-US"/>
        </a:p>
      </dgm:t>
    </dgm:pt>
    <dgm:pt modelId="{EA305F87-854B-4F1D-9AD4-DBDA7ACE6952}" type="pres">
      <dgm:prSet presAssocID="{801D7A48-D8CE-4900-974F-853B35602060}" presName="extraNode" presStyleLbl="node1" presStyleIdx="0" presStyleCnt="5"/>
      <dgm:spPr/>
      <dgm:t>
        <a:bodyPr/>
        <a:lstStyle/>
        <a:p>
          <a:endParaRPr lang="en-US"/>
        </a:p>
      </dgm:t>
    </dgm:pt>
    <dgm:pt modelId="{4715E23A-A016-4149-A83C-E06EFBC143C2}" type="pres">
      <dgm:prSet presAssocID="{801D7A48-D8CE-4900-974F-853B35602060}" presName="dstNode" presStyleLbl="node1" presStyleIdx="0" presStyleCnt="5"/>
      <dgm:spPr/>
      <dgm:t>
        <a:bodyPr/>
        <a:lstStyle/>
        <a:p>
          <a:endParaRPr lang="en-US"/>
        </a:p>
      </dgm:t>
    </dgm:pt>
    <dgm:pt modelId="{08C0F5FC-74DD-4A75-A972-D66CA9D45D4F}" type="pres">
      <dgm:prSet presAssocID="{008116EF-5A17-43EF-8BEA-C80F46AE438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BEC32-99CF-45FD-B418-7AF890B63CFE}" type="pres">
      <dgm:prSet presAssocID="{008116EF-5A17-43EF-8BEA-C80F46AE4387}" presName="accent_1" presStyleCnt="0"/>
      <dgm:spPr/>
      <dgm:t>
        <a:bodyPr/>
        <a:lstStyle/>
        <a:p>
          <a:endParaRPr lang="en-US"/>
        </a:p>
      </dgm:t>
    </dgm:pt>
    <dgm:pt modelId="{50860054-8FA8-4310-AB8A-E35D8DBB7B83}" type="pres">
      <dgm:prSet presAssocID="{008116EF-5A17-43EF-8BEA-C80F46AE4387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2A449698-C58A-4904-B084-B6814BFCB219}" type="pres">
      <dgm:prSet presAssocID="{7C5DA55B-6431-4926-A315-D79A018D0DB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0356C-4298-40C8-93F3-A078B13410CB}" type="pres">
      <dgm:prSet presAssocID="{7C5DA55B-6431-4926-A315-D79A018D0DB2}" presName="accent_2" presStyleCnt="0"/>
      <dgm:spPr/>
      <dgm:t>
        <a:bodyPr/>
        <a:lstStyle/>
        <a:p>
          <a:endParaRPr lang="en-US"/>
        </a:p>
      </dgm:t>
    </dgm:pt>
    <dgm:pt modelId="{ABBE8104-DBA0-4C79-B91D-E0EAD6B5DC19}" type="pres">
      <dgm:prSet presAssocID="{7C5DA55B-6431-4926-A315-D79A018D0DB2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E43A589B-39C6-4517-BFAE-B6480C12A7EA}" type="pres">
      <dgm:prSet presAssocID="{FC945690-D1BA-4EEC-8111-446BDBD6242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8B448-388A-4806-8F8C-B4BDCB7A7379}" type="pres">
      <dgm:prSet presAssocID="{FC945690-D1BA-4EEC-8111-446BDBD62422}" presName="accent_3" presStyleCnt="0"/>
      <dgm:spPr/>
      <dgm:t>
        <a:bodyPr/>
        <a:lstStyle/>
        <a:p>
          <a:endParaRPr lang="en-US"/>
        </a:p>
      </dgm:t>
    </dgm:pt>
    <dgm:pt modelId="{9B7D9D21-5400-4143-95B2-70D35B06BEB2}" type="pres">
      <dgm:prSet presAssocID="{FC945690-D1BA-4EEC-8111-446BDBD62422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B9CD2F8D-5D66-4480-A6E8-2CCDA7F83076}" type="pres">
      <dgm:prSet presAssocID="{8E23DA68-20FE-40BC-AFE8-DA73D5EEC62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A77B8-3CEA-45AB-8E79-D8C256D942E3}" type="pres">
      <dgm:prSet presAssocID="{8E23DA68-20FE-40BC-AFE8-DA73D5EEC621}" presName="accent_4" presStyleCnt="0"/>
      <dgm:spPr/>
      <dgm:t>
        <a:bodyPr/>
        <a:lstStyle/>
        <a:p>
          <a:endParaRPr lang="en-US"/>
        </a:p>
      </dgm:t>
    </dgm:pt>
    <dgm:pt modelId="{EBB423DD-B763-4CD3-8392-74A73004993A}" type="pres">
      <dgm:prSet presAssocID="{8E23DA68-20FE-40BC-AFE8-DA73D5EEC621}" presName="accentRepeatNode" presStyleLbl="solidFgAcc1" presStyleIdx="3" presStyleCnt="5"/>
      <dgm:spPr/>
      <dgm:t>
        <a:bodyPr/>
        <a:lstStyle/>
        <a:p>
          <a:endParaRPr lang="en-US"/>
        </a:p>
      </dgm:t>
    </dgm:pt>
    <dgm:pt modelId="{6123498B-8759-4C9A-B508-CDB448D5A3F8}" type="pres">
      <dgm:prSet presAssocID="{39DB2293-74C6-40D8-9CB9-065281F4B52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AADAE-ECBD-4193-B514-B6E179B06D46}" type="pres">
      <dgm:prSet presAssocID="{39DB2293-74C6-40D8-9CB9-065281F4B524}" presName="accent_5" presStyleCnt="0"/>
      <dgm:spPr/>
      <dgm:t>
        <a:bodyPr/>
        <a:lstStyle/>
        <a:p>
          <a:endParaRPr lang="en-US"/>
        </a:p>
      </dgm:t>
    </dgm:pt>
    <dgm:pt modelId="{4B91E8F7-F9FA-4B5E-8ED3-FCB7B364B3FF}" type="pres">
      <dgm:prSet presAssocID="{39DB2293-74C6-40D8-9CB9-065281F4B524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AE2D4DA2-415F-459D-AF74-F97993E3E77F}" srcId="{801D7A48-D8CE-4900-974F-853B35602060}" destId="{8E23DA68-20FE-40BC-AFE8-DA73D5EEC621}" srcOrd="3" destOrd="0" parTransId="{8B5F54FE-7FC4-4159-A370-2B3DCA418AB4}" sibTransId="{17DC68B8-454C-46BF-8684-273427F93FF6}"/>
    <dgm:cxn modelId="{7A95E700-3E58-40AC-B60D-86AE79A6D3F6}" type="presOf" srcId="{801D7A48-D8CE-4900-974F-853B35602060}" destId="{44BA2A11-999C-40C8-B8E5-AACB189ABAB5}" srcOrd="0" destOrd="0" presId="urn:microsoft.com/office/officeart/2008/layout/VerticalCurvedList"/>
    <dgm:cxn modelId="{0F9D3F9B-EC25-4CEB-AC2A-83158DB7F2C6}" srcId="{801D7A48-D8CE-4900-974F-853B35602060}" destId="{7C5DA55B-6431-4926-A315-D79A018D0DB2}" srcOrd="1" destOrd="0" parTransId="{C540C4B2-782F-47C7-A619-E937DB0A937D}" sibTransId="{2911248A-E43B-4E05-B389-793DBDD2AC4C}"/>
    <dgm:cxn modelId="{D99EC132-45D8-4457-979D-BABAA0C737CD}" srcId="{801D7A48-D8CE-4900-974F-853B35602060}" destId="{FC945690-D1BA-4EEC-8111-446BDBD62422}" srcOrd="2" destOrd="0" parTransId="{90EC086D-B39C-41C7-BB40-AD904EF5826C}" sibTransId="{88550196-7FD8-48BD-9020-23A4122D9268}"/>
    <dgm:cxn modelId="{328ED4EC-3B0A-40B0-8144-F4251E678BD3}" type="presOf" srcId="{7C5DA55B-6431-4926-A315-D79A018D0DB2}" destId="{2A449698-C58A-4904-B084-B6814BFCB219}" srcOrd="0" destOrd="0" presId="urn:microsoft.com/office/officeart/2008/layout/VerticalCurvedList"/>
    <dgm:cxn modelId="{6539389C-6307-4042-AC29-EAEFB40D9B58}" type="presOf" srcId="{8E23DA68-20FE-40BC-AFE8-DA73D5EEC621}" destId="{B9CD2F8D-5D66-4480-A6E8-2CCDA7F83076}" srcOrd="0" destOrd="0" presId="urn:microsoft.com/office/officeart/2008/layout/VerticalCurvedList"/>
    <dgm:cxn modelId="{280D16CF-501B-46D0-8B70-08F8DE0B4FCF}" srcId="{801D7A48-D8CE-4900-974F-853B35602060}" destId="{39DB2293-74C6-40D8-9CB9-065281F4B524}" srcOrd="4" destOrd="0" parTransId="{C2795DEF-C8EE-4BD6-8817-7964C2DA8E81}" sibTransId="{DDFB8389-BB79-4533-B2CB-31C3E96E6E97}"/>
    <dgm:cxn modelId="{BE1A4015-2022-4A13-85CA-BA945B7EBDC7}" type="presOf" srcId="{97C1B0C8-A2FA-4080-9EC2-C4D0F1F9CCF7}" destId="{36BE35FF-8877-46E7-89C9-01DDFC94C0E1}" srcOrd="0" destOrd="0" presId="urn:microsoft.com/office/officeart/2008/layout/VerticalCurvedList"/>
    <dgm:cxn modelId="{E0F6DDC9-7630-48D6-9710-E9A8FFE201F2}" type="presOf" srcId="{008116EF-5A17-43EF-8BEA-C80F46AE4387}" destId="{08C0F5FC-74DD-4A75-A972-D66CA9D45D4F}" srcOrd="0" destOrd="0" presId="urn:microsoft.com/office/officeart/2008/layout/VerticalCurvedList"/>
    <dgm:cxn modelId="{EF754B77-FF2F-4AB8-941C-B641BF432BB6}" type="presOf" srcId="{39DB2293-74C6-40D8-9CB9-065281F4B524}" destId="{6123498B-8759-4C9A-B508-CDB448D5A3F8}" srcOrd="0" destOrd="0" presId="urn:microsoft.com/office/officeart/2008/layout/VerticalCurvedList"/>
    <dgm:cxn modelId="{293F48A8-E62C-4A82-93A4-BFA27A585731}" srcId="{801D7A48-D8CE-4900-974F-853B35602060}" destId="{008116EF-5A17-43EF-8BEA-C80F46AE4387}" srcOrd="0" destOrd="0" parTransId="{EC00B55C-4B3F-44DC-BA63-CB8F423B4437}" sibTransId="{97C1B0C8-A2FA-4080-9EC2-C4D0F1F9CCF7}"/>
    <dgm:cxn modelId="{40D48F9F-975E-473E-B5D6-C6A21E4D9A4C}" type="presOf" srcId="{FC945690-D1BA-4EEC-8111-446BDBD62422}" destId="{E43A589B-39C6-4517-BFAE-B6480C12A7EA}" srcOrd="0" destOrd="0" presId="urn:microsoft.com/office/officeart/2008/layout/VerticalCurvedList"/>
    <dgm:cxn modelId="{C14ECAAC-7E7F-4CEF-A1B4-B40C325BCC12}" type="presParOf" srcId="{44BA2A11-999C-40C8-B8E5-AACB189ABAB5}" destId="{BC18189C-927F-40B4-B4B8-6AE446DD8ABC}" srcOrd="0" destOrd="0" presId="urn:microsoft.com/office/officeart/2008/layout/VerticalCurvedList"/>
    <dgm:cxn modelId="{B87614FC-0C4F-4A08-97DA-E1B1E626129E}" type="presParOf" srcId="{BC18189C-927F-40B4-B4B8-6AE446DD8ABC}" destId="{A03B792B-B5BD-4115-BD2E-00E763174B83}" srcOrd="0" destOrd="0" presId="urn:microsoft.com/office/officeart/2008/layout/VerticalCurvedList"/>
    <dgm:cxn modelId="{6A17F76D-9541-4ED5-8F8E-28274AEF3868}" type="presParOf" srcId="{A03B792B-B5BD-4115-BD2E-00E763174B83}" destId="{878F80EE-3738-4503-BBC0-7D78794F41E2}" srcOrd="0" destOrd="0" presId="urn:microsoft.com/office/officeart/2008/layout/VerticalCurvedList"/>
    <dgm:cxn modelId="{7E35F55D-CD60-4449-BEB0-340EB3298CE1}" type="presParOf" srcId="{A03B792B-B5BD-4115-BD2E-00E763174B83}" destId="{36BE35FF-8877-46E7-89C9-01DDFC94C0E1}" srcOrd="1" destOrd="0" presId="urn:microsoft.com/office/officeart/2008/layout/VerticalCurvedList"/>
    <dgm:cxn modelId="{443CAEBE-D66D-481F-BA7E-8B451105926B}" type="presParOf" srcId="{A03B792B-B5BD-4115-BD2E-00E763174B83}" destId="{EA305F87-854B-4F1D-9AD4-DBDA7ACE6952}" srcOrd="2" destOrd="0" presId="urn:microsoft.com/office/officeart/2008/layout/VerticalCurvedList"/>
    <dgm:cxn modelId="{C8875922-10DA-4CA6-BB44-DD4A7295E1B5}" type="presParOf" srcId="{A03B792B-B5BD-4115-BD2E-00E763174B83}" destId="{4715E23A-A016-4149-A83C-E06EFBC143C2}" srcOrd="3" destOrd="0" presId="urn:microsoft.com/office/officeart/2008/layout/VerticalCurvedList"/>
    <dgm:cxn modelId="{596A0336-C27E-4293-AE79-ADF8433FF017}" type="presParOf" srcId="{BC18189C-927F-40B4-B4B8-6AE446DD8ABC}" destId="{08C0F5FC-74DD-4A75-A972-D66CA9D45D4F}" srcOrd="1" destOrd="0" presId="urn:microsoft.com/office/officeart/2008/layout/VerticalCurvedList"/>
    <dgm:cxn modelId="{4B533F4C-72AE-4084-B5E6-E30E25408309}" type="presParOf" srcId="{BC18189C-927F-40B4-B4B8-6AE446DD8ABC}" destId="{6CFBEC32-99CF-45FD-B418-7AF890B63CFE}" srcOrd="2" destOrd="0" presId="urn:microsoft.com/office/officeart/2008/layout/VerticalCurvedList"/>
    <dgm:cxn modelId="{A526816E-1495-449E-9E95-DC9FB11AAB76}" type="presParOf" srcId="{6CFBEC32-99CF-45FD-B418-7AF890B63CFE}" destId="{50860054-8FA8-4310-AB8A-E35D8DBB7B83}" srcOrd="0" destOrd="0" presId="urn:microsoft.com/office/officeart/2008/layout/VerticalCurvedList"/>
    <dgm:cxn modelId="{59713A07-E69E-4F1E-88F2-602A3730ABCA}" type="presParOf" srcId="{BC18189C-927F-40B4-B4B8-6AE446DD8ABC}" destId="{2A449698-C58A-4904-B084-B6814BFCB219}" srcOrd="3" destOrd="0" presId="urn:microsoft.com/office/officeart/2008/layout/VerticalCurvedList"/>
    <dgm:cxn modelId="{83014907-45F3-4E50-ADEF-A0CA19896797}" type="presParOf" srcId="{BC18189C-927F-40B4-B4B8-6AE446DD8ABC}" destId="{6430356C-4298-40C8-93F3-A078B13410CB}" srcOrd="4" destOrd="0" presId="urn:microsoft.com/office/officeart/2008/layout/VerticalCurvedList"/>
    <dgm:cxn modelId="{62F33B93-6F02-466D-883C-5AA56FE2A42E}" type="presParOf" srcId="{6430356C-4298-40C8-93F3-A078B13410CB}" destId="{ABBE8104-DBA0-4C79-B91D-E0EAD6B5DC19}" srcOrd="0" destOrd="0" presId="urn:microsoft.com/office/officeart/2008/layout/VerticalCurvedList"/>
    <dgm:cxn modelId="{E0E67668-CC61-497B-915C-0B3FB22FD998}" type="presParOf" srcId="{BC18189C-927F-40B4-B4B8-6AE446DD8ABC}" destId="{E43A589B-39C6-4517-BFAE-B6480C12A7EA}" srcOrd="5" destOrd="0" presId="urn:microsoft.com/office/officeart/2008/layout/VerticalCurvedList"/>
    <dgm:cxn modelId="{110DDACC-73EF-451C-BEEA-B53B5D0C7B92}" type="presParOf" srcId="{BC18189C-927F-40B4-B4B8-6AE446DD8ABC}" destId="{9B38B448-388A-4806-8F8C-B4BDCB7A7379}" srcOrd="6" destOrd="0" presId="urn:microsoft.com/office/officeart/2008/layout/VerticalCurvedList"/>
    <dgm:cxn modelId="{D0E06A49-CE3B-415E-B8DD-57A039560BBF}" type="presParOf" srcId="{9B38B448-388A-4806-8F8C-B4BDCB7A7379}" destId="{9B7D9D21-5400-4143-95B2-70D35B06BEB2}" srcOrd="0" destOrd="0" presId="urn:microsoft.com/office/officeart/2008/layout/VerticalCurvedList"/>
    <dgm:cxn modelId="{3720F004-6068-4F42-AE0D-C2C31849936D}" type="presParOf" srcId="{BC18189C-927F-40B4-B4B8-6AE446DD8ABC}" destId="{B9CD2F8D-5D66-4480-A6E8-2CCDA7F83076}" srcOrd="7" destOrd="0" presId="urn:microsoft.com/office/officeart/2008/layout/VerticalCurvedList"/>
    <dgm:cxn modelId="{7C2D9689-E719-497F-BD05-A393F53A4D23}" type="presParOf" srcId="{BC18189C-927F-40B4-B4B8-6AE446DD8ABC}" destId="{452A77B8-3CEA-45AB-8E79-D8C256D942E3}" srcOrd="8" destOrd="0" presId="urn:microsoft.com/office/officeart/2008/layout/VerticalCurvedList"/>
    <dgm:cxn modelId="{886FEAF4-38DD-4562-87C6-2CA913167738}" type="presParOf" srcId="{452A77B8-3CEA-45AB-8E79-D8C256D942E3}" destId="{EBB423DD-B763-4CD3-8392-74A73004993A}" srcOrd="0" destOrd="0" presId="urn:microsoft.com/office/officeart/2008/layout/VerticalCurvedList"/>
    <dgm:cxn modelId="{F15334D0-6B18-48DC-B6B9-7ABDFEB8EB34}" type="presParOf" srcId="{BC18189C-927F-40B4-B4B8-6AE446DD8ABC}" destId="{6123498B-8759-4C9A-B508-CDB448D5A3F8}" srcOrd="9" destOrd="0" presId="urn:microsoft.com/office/officeart/2008/layout/VerticalCurvedList"/>
    <dgm:cxn modelId="{347C6D4D-555D-494C-BDB0-F5A8E00127CF}" type="presParOf" srcId="{BC18189C-927F-40B4-B4B8-6AE446DD8ABC}" destId="{005AADAE-ECBD-4193-B514-B6E179B06D46}" srcOrd="10" destOrd="0" presId="urn:microsoft.com/office/officeart/2008/layout/VerticalCurvedList"/>
    <dgm:cxn modelId="{54132FD3-9231-456E-BEAB-18B49D0CFF9D}" type="presParOf" srcId="{005AADAE-ECBD-4193-B514-B6E179B06D46}" destId="{4B91E8F7-F9FA-4B5E-8ED3-FCB7B364B3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6F6CE1-5FC9-4815-AE3D-519539297FC3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66992A-F496-4837-994D-890517E89400}">
      <dgm:prSet phldrT="[Text]"/>
      <dgm:spPr/>
      <dgm:t>
        <a:bodyPr/>
        <a:lstStyle/>
        <a:p>
          <a:r>
            <a:rPr lang="en-US" dirty="0" smtClean="0"/>
            <a:t>Immediate</a:t>
          </a:r>
          <a:endParaRPr lang="en-US" dirty="0"/>
        </a:p>
      </dgm:t>
    </dgm:pt>
    <dgm:pt modelId="{EC4BD0B1-E3AD-47CD-89B9-317E93083285}" type="parTrans" cxnId="{7C2E04D7-65F0-4C77-A259-BE076DDA07B4}">
      <dgm:prSet/>
      <dgm:spPr/>
      <dgm:t>
        <a:bodyPr/>
        <a:lstStyle/>
        <a:p>
          <a:endParaRPr lang="en-US"/>
        </a:p>
      </dgm:t>
    </dgm:pt>
    <dgm:pt modelId="{09D7F345-2BF3-4C4F-9B63-85E73D57CB8C}" type="sibTrans" cxnId="{7C2E04D7-65F0-4C77-A259-BE076DDA07B4}">
      <dgm:prSet/>
      <dgm:spPr/>
      <dgm:t>
        <a:bodyPr/>
        <a:lstStyle/>
        <a:p>
          <a:endParaRPr lang="en-US"/>
        </a:p>
      </dgm:t>
    </dgm:pt>
    <dgm:pt modelId="{C443E152-4583-4611-B4DF-DA2038C84E82}">
      <dgm:prSet phldrT="[Text]"/>
      <dgm:spPr/>
      <dgm:t>
        <a:bodyPr/>
        <a:lstStyle/>
        <a:p>
          <a:r>
            <a:rPr lang="en-US" b="1" dirty="0" smtClean="0"/>
            <a:t>Increases: </a:t>
          </a:r>
          <a:br>
            <a:rPr lang="en-US" b="1" dirty="0" smtClean="0"/>
          </a:br>
          <a:r>
            <a:rPr lang="en-US" dirty="0" smtClean="0"/>
            <a:t>18%, 8%, 8%, 0%, 0%</a:t>
          </a:r>
          <a:endParaRPr lang="en-US" dirty="0"/>
        </a:p>
      </dgm:t>
    </dgm:pt>
    <dgm:pt modelId="{792E70FD-4343-452F-B7D5-6A8D7907CE8F}" type="parTrans" cxnId="{7A282388-CAC6-466C-AED4-C01D9507B326}">
      <dgm:prSet/>
      <dgm:spPr/>
      <dgm:t>
        <a:bodyPr/>
        <a:lstStyle/>
        <a:p>
          <a:endParaRPr lang="en-US"/>
        </a:p>
      </dgm:t>
    </dgm:pt>
    <dgm:pt modelId="{5C2C7867-1BDC-408A-AC1E-D58B68F0B84E}" type="sibTrans" cxnId="{7A282388-CAC6-466C-AED4-C01D9507B326}">
      <dgm:prSet/>
      <dgm:spPr/>
      <dgm:t>
        <a:bodyPr/>
        <a:lstStyle/>
        <a:p>
          <a:endParaRPr lang="en-US"/>
        </a:p>
      </dgm:t>
    </dgm:pt>
    <dgm:pt modelId="{99E7BC01-0FE6-4725-9F25-EC43AF7A5BDE}">
      <dgm:prSet phldrT="[Text]"/>
      <dgm:spPr/>
      <dgm:t>
        <a:bodyPr/>
        <a:lstStyle/>
        <a:p>
          <a:r>
            <a:rPr lang="en-US" b="1" dirty="0" smtClean="0"/>
            <a:t>Reserves:</a:t>
          </a:r>
          <a:endParaRPr lang="en-US" b="1" dirty="0"/>
        </a:p>
      </dgm:t>
    </dgm:pt>
    <dgm:pt modelId="{E4D855F8-949B-49AB-8868-F4EB1A87EB74}" type="parTrans" cxnId="{672494F3-F646-4FC5-A302-DD64233BD8E4}">
      <dgm:prSet/>
      <dgm:spPr/>
      <dgm:t>
        <a:bodyPr/>
        <a:lstStyle/>
        <a:p>
          <a:endParaRPr lang="en-US"/>
        </a:p>
      </dgm:t>
    </dgm:pt>
    <dgm:pt modelId="{944C7199-3A2C-4D91-B08A-108B2B22197B}" type="sibTrans" cxnId="{672494F3-F646-4FC5-A302-DD64233BD8E4}">
      <dgm:prSet/>
      <dgm:spPr/>
      <dgm:t>
        <a:bodyPr/>
        <a:lstStyle/>
        <a:p>
          <a:endParaRPr lang="en-US"/>
        </a:p>
      </dgm:t>
    </dgm:pt>
    <dgm:pt modelId="{6CB8109F-2497-4812-80FB-198F0292ACDF}">
      <dgm:prSet phldrT="[Text]"/>
      <dgm:spPr/>
      <dgm:t>
        <a:bodyPr/>
        <a:lstStyle/>
        <a:p>
          <a:r>
            <a:rPr lang="en-US" dirty="0" smtClean="0"/>
            <a:t>Balanced</a:t>
          </a:r>
          <a:endParaRPr lang="en-US" dirty="0"/>
        </a:p>
      </dgm:t>
    </dgm:pt>
    <dgm:pt modelId="{F19897B4-C2C4-4C5A-AE9E-F2F96A09BD48}" type="parTrans" cxnId="{B7EF363B-C828-496A-8F83-6456638B4945}">
      <dgm:prSet/>
      <dgm:spPr/>
      <dgm:t>
        <a:bodyPr/>
        <a:lstStyle/>
        <a:p>
          <a:endParaRPr lang="en-US"/>
        </a:p>
      </dgm:t>
    </dgm:pt>
    <dgm:pt modelId="{72351966-EAD1-49E8-9F4C-B568DDA01998}" type="sibTrans" cxnId="{B7EF363B-C828-496A-8F83-6456638B4945}">
      <dgm:prSet/>
      <dgm:spPr/>
      <dgm:t>
        <a:bodyPr/>
        <a:lstStyle/>
        <a:p>
          <a:endParaRPr lang="en-US"/>
        </a:p>
      </dgm:t>
    </dgm:pt>
    <dgm:pt modelId="{E32A4561-127B-42C2-B3E6-022FCEA6488D}">
      <dgm:prSet phldrT="[Text]"/>
      <dgm:spPr/>
      <dgm:t>
        <a:bodyPr/>
        <a:lstStyle/>
        <a:p>
          <a:r>
            <a:rPr lang="en-US" b="1" dirty="0" smtClean="0"/>
            <a:t>Increases: </a:t>
          </a:r>
          <a:br>
            <a:rPr lang="en-US" b="1" dirty="0" smtClean="0"/>
          </a:br>
          <a:r>
            <a:rPr lang="en-US" dirty="0" smtClean="0"/>
            <a:t>12%, 8%, 8%, 4%, 2%</a:t>
          </a:r>
          <a:endParaRPr lang="en-US" dirty="0"/>
        </a:p>
      </dgm:t>
    </dgm:pt>
    <dgm:pt modelId="{D7379591-7C78-4695-A3A0-E3DD5CDE3666}" type="parTrans" cxnId="{DCA0B347-4715-456C-ADC1-F8C9B1FD3C3C}">
      <dgm:prSet/>
      <dgm:spPr/>
      <dgm:t>
        <a:bodyPr/>
        <a:lstStyle/>
        <a:p>
          <a:endParaRPr lang="en-US"/>
        </a:p>
      </dgm:t>
    </dgm:pt>
    <dgm:pt modelId="{8D1E57D4-CB71-41DD-A8A1-6697DDC23C0E}" type="sibTrans" cxnId="{DCA0B347-4715-456C-ADC1-F8C9B1FD3C3C}">
      <dgm:prSet/>
      <dgm:spPr/>
      <dgm:t>
        <a:bodyPr/>
        <a:lstStyle/>
        <a:p>
          <a:endParaRPr lang="en-US"/>
        </a:p>
      </dgm:t>
    </dgm:pt>
    <dgm:pt modelId="{62AF6221-290F-4135-ACD1-D5B8DFC45789}">
      <dgm:prSet phldrT="[Text]"/>
      <dgm:spPr/>
      <dgm:t>
        <a:bodyPr/>
        <a:lstStyle/>
        <a:p>
          <a:r>
            <a:rPr lang="en-US" dirty="0" smtClean="0"/>
            <a:t>Extended</a:t>
          </a:r>
          <a:endParaRPr lang="en-US" dirty="0"/>
        </a:p>
      </dgm:t>
    </dgm:pt>
    <dgm:pt modelId="{88471503-D768-48AB-B5CE-E07192D80FFE}" type="parTrans" cxnId="{316062C8-AB34-4AB9-B037-66F275CBABC7}">
      <dgm:prSet/>
      <dgm:spPr/>
      <dgm:t>
        <a:bodyPr/>
        <a:lstStyle/>
        <a:p>
          <a:endParaRPr lang="en-US"/>
        </a:p>
      </dgm:t>
    </dgm:pt>
    <dgm:pt modelId="{5278CC94-F5DF-42F7-9C94-9D8008D30FD7}" type="sibTrans" cxnId="{316062C8-AB34-4AB9-B037-66F275CBABC7}">
      <dgm:prSet/>
      <dgm:spPr/>
      <dgm:t>
        <a:bodyPr/>
        <a:lstStyle/>
        <a:p>
          <a:endParaRPr lang="en-US"/>
        </a:p>
      </dgm:t>
    </dgm:pt>
    <dgm:pt modelId="{A001EE00-67C7-4B88-BCC6-806599C52222}">
      <dgm:prSet phldrT="[Text]"/>
      <dgm:spPr/>
      <dgm:t>
        <a:bodyPr/>
        <a:lstStyle/>
        <a:p>
          <a:r>
            <a:rPr lang="en-US" b="1" dirty="0" smtClean="0"/>
            <a:t>Increases: </a:t>
          </a:r>
          <a:br>
            <a:rPr lang="en-US" b="1" dirty="0" smtClean="0"/>
          </a:br>
          <a:r>
            <a:rPr lang="en-US" dirty="0" smtClean="0"/>
            <a:t>8%, 8%, 8%, 8%, 4%</a:t>
          </a:r>
          <a:endParaRPr lang="en-US" dirty="0"/>
        </a:p>
      </dgm:t>
    </dgm:pt>
    <dgm:pt modelId="{8BAA91AF-CE9D-4EF6-AC4E-205D0B405B4D}" type="parTrans" cxnId="{E60820EC-298F-430B-8A8B-01B075F80153}">
      <dgm:prSet/>
      <dgm:spPr/>
      <dgm:t>
        <a:bodyPr/>
        <a:lstStyle/>
        <a:p>
          <a:endParaRPr lang="en-US"/>
        </a:p>
      </dgm:t>
    </dgm:pt>
    <dgm:pt modelId="{B8FE53CD-829B-4FD1-98F9-701D88D1A742}" type="sibTrans" cxnId="{E60820EC-298F-430B-8A8B-01B075F80153}">
      <dgm:prSet/>
      <dgm:spPr/>
      <dgm:t>
        <a:bodyPr/>
        <a:lstStyle/>
        <a:p>
          <a:endParaRPr lang="en-US"/>
        </a:p>
      </dgm:t>
    </dgm:pt>
    <dgm:pt modelId="{96ABD02C-CD3C-45F8-8EBA-BC798DB221AF}">
      <dgm:prSet phldrT="[Text]"/>
      <dgm:spPr/>
      <dgm:t>
        <a:bodyPr/>
        <a:lstStyle/>
        <a:p>
          <a:r>
            <a:rPr lang="en-US" b="0" dirty="0" smtClean="0"/>
            <a:t>Year 1: $</a:t>
          </a:r>
          <a:r>
            <a:rPr lang="en-US" b="0" dirty="0" err="1" smtClean="0"/>
            <a:t>4.6M</a:t>
          </a:r>
          <a:r>
            <a:rPr lang="en-US" b="0" dirty="0" smtClean="0"/>
            <a:t> </a:t>
          </a:r>
          <a:endParaRPr lang="en-US" b="0" dirty="0"/>
        </a:p>
      </dgm:t>
    </dgm:pt>
    <dgm:pt modelId="{45D88C49-5ECF-4F00-96E3-8AC65CEB82E0}" type="parTrans" cxnId="{E7B93B28-9FF8-4E6F-A339-7563E73825ED}">
      <dgm:prSet/>
      <dgm:spPr/>
      <dgm:t>
        <a:bodyPr/>
        <a:lstStyle/>
        <a:p>
          <a:endParaRPr lang="en-US"/>
        </a:p>
      </dgm:t>
    </dgm:pt>
    <dgm:pt modelId="{5DB6E90C-13FA-4DD2-82F5-C076B3CF090C}" type="sibTrans" cxnId="{E7B93B28-9FF8-4E6F-A339-7563E73825ED}">
      <dgm:prSet/>
      <dgm:spPr/>
      <dgm:t>
        <a:bodyPr/>
        <a:lstStyle/>
        <a:p>
          <a:endParaRPr lang="en-US"/>
        </a:p>
      </dgm:t>
    </dgm:pt>
    <dgm:pt modelId="{97D6FE18-9C71-4982-8AF5-5664DE35486F}">
      <dgm:prSet phldrT="[Text]"/>
      <dgm:spPr/>
      <dgm:t>
        <a:bodyPr/>
        <a:lstStyle/>
        <a:p>
          <a:r>
            <a:rPr lang="en-US" b="0" dirty="0" smtClean="0"/>
            <a:t>Year 3: $</a:t>
          </a:r>
          <a:r>
            <a:rPr lang="en-US" b="0" dirty="0" err="1" smtClean="0"/>
            <a:t>9.2M</a:t>
          </a:r>
          <a:endParaRPr lang="en-US" b="0" dirty="0"/>
        </a:p>
      </dgm:t>
    </dgm:pt>
    <dgm:pt modelId="{FE0E91EC-B08D-4C1A-828F-474C08AADF54}" type="parTrans" cxnId="{893E3128-C7D8-4EC9-8622-07B84032AAE9}">
      <dgm:prSet/>
      <dgm:spPr/>
      <dgm:t>
        <a:bodyPr/>
        <a:lstStyle/>
        <a:p>
          <a:endParaRPr lang="en-US"/>
        </a:p>
      </dgm:t>
    </dgm:pt>
    <dgm:pt modelId="{A292A068-282D-4AC3-8B76-7D774EF25387}" type="sibTrans" cxnId="{893E3128-C7D8-4EC9-8622-07B84032AAE9}">
      <dgm:prSet/>
      <dgm:spPr/>
      <dgm:t>
        <a:bodyPr/>
        <a:lstStyle/>
        <a:p>
          <a:endParaRPr lang="en-US"/>
        </a:p>
      </dgm:t>
    </dgm:pt>
    <dgm:pt modelId="{94FCD4C3-16FE-49D7-BF3A-E3DD4B587FBB}">
      <dgm:prSet phldrT="[Text]"/>
      <dgm:spPr/>
      <dgm:t>
        <a:bodyPr/>
        <a:lstStyle/>
        <a:p>
          <a:r>
            <a:rPr lang="en-US" b="0" dirty="0" smtClean="0"/>
            <a:t>Year 5: $</a:t>
          </a:r>
          <a:r>
            <a:rPr lang="en-US" b="0" dirty="0" err="1" smtClean="0"/>
            <a:t>11.7M</a:t>
          </a:r>
          <a:endParaRPr lang="en-US" b="0" dirty="0"/>
        </a:p>
      </dgm:t>
    </dgm:pt>
    <dgm:pt modelId="{69AA773B-7FEA-4CD3-9BF4-22EF83B4D7F7}" type="parTrans" cxnId="{261EFE18-45E0-497A-AA21-AD29331D39C9}">
      <dgm:prSet/>
      <dgm:spPr/>
      <dgm:t>
        <a:bodyPr/>
        <a:lstStyle/>
        <a:p>
          <a:endParaRPr lang="en-US"/>
        </a:p>
      </dgm:t>
    </dgm:pt>
    <dgm:pt modelId="{38616D93-3F04-4BC2-873D-A42855AA7F6C}" type="sibTrans" cxnId="{261EFE18-45E0-497A-AA21-AD29331D39C9}">
      <dgm:prSet/>
      <dgm:spPr/>
      <dgm:t>
        <a:bodyPr/>
        <a:lstStyle/>
        <a:p>
          <a:endParaRPr lang="en-US"/>
        </a:p>
      </dgm:t>
    </dgm:pt>
    <dgm:pt modelId="{8FA2677D-3A74-43DE-82C0-25AC125DD345}">
      <dgm:prSet phldrT="[Text]"/>
      <dgm:spPr/>
      <dgm:t>
        <a:bodyPr/>
        <a:lstStyle/>
        <a:p>
          <a:r>
            <a:rPr lang="en-US" b="1" dirty="0" smtClean="0"/>
            <a:t>Highlights:</a:t>
          </a:r>
          <a:endParaRPr lang="en-US" b="1" dirty="0"/>
        </a:p>
      </dgm:t>
    </dgm:pt>
    <dgm:pt modelId="{211BAD4E-D005-4797-B338-2D8290E61B92}" type="parTrans" cxnId="{ACE4445A-E0F4-48D0-9C3D-EE9949FF32BC}">
      <dgm:prSet/>
      <dgm:spPr/>
      <dgm:t>
        <a:bodyPr/>
        <a:lstStyle/>
        <a:p>
          <a:endParaRPr lang="en-US"/>
        </a:p>
      </dgm:t>
    </dgm:pt>
    <dgm:pt modelId="{DCA02221-B855-4523-AAB4-646905F94344}" type="sibTrans" cxnId="{ACE4445A-E0F4-48D0-9C3D-EE9949FF32BC}">
      <dgm:prSet/>
      <dgm:spPr/>
      <dgm:t>
        <a:bodyPr/>
        <a:lstStyle/>
        <a:p>
          <a:endParaRPr lang="en-US"/>
        </a:p>
      </dgm:t>
    </dgm:pt>
    <dgm:pt modelId="{04E9737B-EF6F-46B3-8684-46DD9F57600E}">
      <dgm:prSet phldrT="[Text]"/>
      <dgm:spPr/>
      <dgm:t>
        <a:bodyPr/>
        <a:lstStyle/>
        <a:p>
          <a:r>
            <a:rPr lang="en-US" b="1" dirty="0" smtClean="0"/>
            <a:t>Typical Customer Impact:* </a:t>
          </a:r>
          <a:r>
            <a:rPr lang="en-US" b="0" dirty="0" smtClean="0"/>
            <a:t>$11.00/Month</a:t>
          </a:r>
          <a:endParaRPr lang="en-US" b="0" dirty="0"/>
        </a:p>
      </dgm:t>
    </dgm:pt>
    <dgm:pt modelId="{E6515B7B-A711-45C0-B54C-7F85C5A8DDB8}" type="parTrans" cxnId="{9984832D-128A-4DAC-A154-B400B7528D32}">
      <dgm:prSet/>
      <dgm:spPr/>
      <dgm:t>
        <a:bodyPr/>
        <a:lstStyle/>
        <a:p>
          <a:endParaRPr lang="en-US"/>
        </a:p>
      </dgm:t>
    </dgm:pt>
    <dgm:pt modelId="{C1FD81CC-2310-429C-9A6A-E1E8A5EBB04E}" type="sibTrans" cxnId="{9984832D-128A-4DAC-A154-B400B7528D32}">
      <dgm:prSet/>
      <dgm:spPr/>
      <dgm:t>
        <a:bodyPr/>
        <a:lstStyle/>
        <a:p>
          <a:endParaRPr lang="en-US"/>
        </a:p>
      </dgm:t>
    </dgm:pt>
    <dgm:pt modelId="{8456113E-CAC4-4B89-A62F-99F7E2263E8A}">
      <dgm:prSet/>
      <dgm:spPr/>
      <dgm:t>
        <a:bodyPr/>
        <a:lstStyle/>
        <a:p>
          <a:r>
            <a:rPr lang="en-US" b="1" smtClean="0"/>
            <a:t>Reserves:</a:t>
          </a:r>
          <a:endParaRPr lang="en-US" b="1" dirty="0"/>
        </a:p>
      </dgm:t>
    </dgm:pt>
    <dgm:pt modelId="{6CCC57B2-6075-460B-8399-1C019D4765E0}" type="parTrans" cxnId="{0ED4000B-3EC6-425A-AB38-57FB034DFCCA}">
      <dgm:prSet/>
      <dgm:spPr/>
      <dgm:t>
        <a:bodyPr/>
        <a:lstStyle/>
        <a:p>
          <a:endParaRPr lang="en-US"/>
        </a:p>
      </dgm:t>
    </dgm:pt>
    <dgm:pt modelId="{C6101C9D-894A-4FF3-A94D-48E95EE5595A}" type="sibTrans" cxnId="{0ED4000B-3EC6-425A-AB38-57FB034DFCCA}">
      <dgm:prSet/>
      <dgm:spPr/>
      <dgm:t>
        <a:bodyPr/>
        <a:lstStyle/>
        <a:p>
          <a:endParaRPr lang="en-US"/>
        </a:p>
      </dgm:t>
    </dgm:pt>
    <dgm:pt modelId="{56AC2EC0-9904-4BA9-85F7-AC39D3CC8F1D}">
      <dgm:prSet/>
      <dgm:spPr/>
      <dgm:t>
        <a:bodyPr/>
        <a:lstStyle/>
        <a:p>
          <a:r>
            <a:rPr lang="en-US" b="0" dirty="0" smtClean="0"/>
            <a:t>Year 1: $</a:t>
          </a:r>
          <a:r>
            <a:rPr lang="en-US" b="0" dirty="0" err="1" smtClean="0"/>
            <a:t>3.8M</a:t>
          </a:r>
          <a:r>
            <a:rPr lang="en-US" b="0" dirty="0" smtClean="0"/>
            <a:t> </a:t>
          </a:r>
          <a:endParaRPr lang="en-US" b="0" dirty="0"/>
        </a:p>
      </dgm:t>
    </dgm:pt>
    <dgm:pt modelId="{70AC5240-B3C5-46DA-9D8D-7C2FE4CCFA1C}" type="parTrans" cxnId="{780587A4-053A-4881-B96F-7298ECE5419C}">
      <dgm:prSet/>
      <dgm:spPr/>
      <dgm:t>
        <a:bodyPr/>
        <a:lstStyle/>
        <a:p>
          <a:endParaRPr lang="en-US"/>
        </a:p>
      </dgm:t>
    </dgm:pt>
    <dgm:pt modelId="{2B3E0ACB-EBC7-4A02-A857-07B98824F8AD}" type="sibTrans" cxnId="{780587A4-053A-4881-B96F-7298ECE5419C}">
      <dgm:prSet/>
      <dgm:spPr/>
      <dgm:t>
        <a:bodyPr/>
        <a:lstStyle/>
        <a:p>
          <a:endParaRPr lang="en-US"/>
        </a:p>
      </dgm:t>
    </dgm:pt>
    <dgm:pt modelId="{0EB9A7E6-0318-47A6-9BC7-B0E881528C89}">
      <dgm:prSet/>
      <dgm:spPr/>
      <dgm:t>
        <a:bodyPr/>
        <a:lstStyle/>
        <a:p>
          <a:r>
            <a:rPr lang="en-US" b="1" dirty="0" smtClean="0"/>
            <a:t>Highlights</a:t>
          </a:r>
          <a:endParaRPr lang="en-US" b="1" dirty="0"/>
        </a:p>
      </dgm:t>
    </dgm:pt>
    <dgm:pt modelId="{3D1473BC-B8BE-491D-8AE8-E4D514D6314D}" type="parTrans" cxnId="{481BB295-D8D6-4855-AFBB-BDE957056B58}">
      <dgm:prSet/>
      <dgm:spPr/>
      <dgm:t>
        <a:bodyPr/>
        <a:lstStyle/>
        <a:p>
          <a:endParaRPr lang="en-US"/>
        </a:p>
      </dgm:t>
    </dgm:pt>
    <dgm:pt modelId="{2EFB2713-D74A-45DD-9C5B-44C8B3FBFE6B}" type="sibTrans" cxnId="{481BB295-D8D6-4855-AFBB-BDE957056B58}">
      <dgm:prSet/>
      <dgm:spPr/>
      <dgm:t>
        <a:bodyPr/>
        <a:lstStyle/>
        <a:p>
          <a:endParaRPr lang="en-US"/>
        </a:p>
      </dgm:t>
    </dgm:pt>
    <dgm:pt modelId="{AD8E0DAD-D389-4E44-8868-59837F28D970}">
      <dgm:prSet/>
      <dgm:spPr/>
      <dgm:t>
        <a:bodyPr/>
        <a:lstStyle/>
        <a:p>
          <a:r>
            <a:rPr lang="en-US" b="1" dirty="0" smtClean="0"/>
            <a:t>Typical Customer Impact:* </a:t>
          </a:r>
          <a:r>
            <a:rPr lang="en-US" b="0" dirty="0" smtClean="0"/>
            <a:t>$8.80/Month</a:t>
          </a:r>
          <a:endParaRPr lang="en-US" b="1" dirty="0"/>
        </a:p>
      </dgm:t>
    </dgm:pt>
    <dgm:pt modelId="{86A8F760-81BD-433B-8B0E-377D57EF98FA}" type="parTrans" cxnId="{0414EAB4-B276-454E-8A9E-76F13901EF22}">
      <dgm:prSet/>
      <dgm:spPr/>
      <dgm:t>
        <a:bodyPr/>
        <a:lstStyle/>
        <a:p>
          <a:endParaRPr lang="en-US"/>
        </a:p>
      </dgm:t>
    </dgm:pt>
    <dgm:pt modelId="{4B61F0D8-B278-4BE0-B9A7-714D37A6EF93}" type="sibTrans" cxnId="{0414EAB4-B276-454E-8A9E-76F13901EF22}">
      <dgm:prSet/>
      <dgm:spPr/>
      <dgm:t>
        <a:bodyPr/>
        <a:lstStyle/>
        <a:p>
          <a:endParaRPr lang="en-US"/>
        </a:p>
      </dgm:t>
    </dgm:pt>
    <dgm:pt modelId="{44B378AB-C37A-45A1-8071-A65562B5D0F0}">
      <dgm:prSet/>
      <dgm:spPr/>
      <dgm:t>
        <a:bodyPr/>
        <a:lstStyle/>
        <a:p>
          <a:r>
            <a:rPr lang="en-US" b="1" dirty="0" smtClean="0"/>
            <a:t>Reserves:</a:t>
          </a:r>
          <a:endParaRPr lang="en-US" b="1" dirty="0"/>
        </a:p>
      </dgm:t>
    </dgm:pt>
    <dgm:pt modelId="{8A7A67F7-3A81-4FDC-854F-754251ECFB0E}" type="parTrans" cxnId="{02CBB017-43F3-44BD-8349-9794EBDEEEB3}">
      <dgm:prSet/>
      <dgm:spPr/>
      <dgm:t>
        <a:bodyPr/>
        <a:lstStyle/>
        <a:p>
          <a:endParaRPr lang="en-US"/>
        </a:p>
      </dgm:t>
    </dgm:pt>
    <dgm:pt modelId="{EDFB06C6-4428-4D7F-A1F9-8D4D1B887DAB}" type="sibTrans" cxnId="{02CBB017-43F3-44BD-8349-9794EBDEEEB3}">
      <dgm:prSet/>
      <dgm:spPr/>
      <dgm:t>
        <a:bodyPr/>
        <a:lstStyle/>
        <a:p>
          <a:endParaRPr lang="en-US"/>
        </a:p>
      </dgm:t>
    </dgm:pt>
    <dgm:pt modelId="{E3A68500-682F-4BE8-A892-8FE6CA9E496F}">
      <dgm:prSet/>
      <dgm:spPr/>
      <dgm:t>
        <a:bodyPr/>
        <a:lstStyle/>
        <a:p>
          <a:r>
            <a:rPr lang="en-US" b="0" dirty="0" smtClean="0"/>
            <a:t>Year 1: $</a:t>
          </a:r>
          <a:r>
            <a:rPr lang="en-US" b="0" dirty="0" err="1" smtClean="0"/>
            <a:t>3.3M</a:t>
          </a:r>
          <a:r>
            <a:rPr lang="en-US" b="0" dirty="0" smtClean="0"/>
            <a:t> </a:t>
          </a:r>
          <a:endParaRPr lang="en-US" b="0" dirty="0"/>
        </a:p>
      </dgm:t>
    </dgm:pt>
    <dgm:pt modelId="{B27FD364-328B-40B6-9FAE-F966895915AB}" type="parTrans" cxnId="{83C7B34D-5F4C-4E55-884F-B50AD854FE89}">
      <dgm:prSet/>
      <dgm:spPr/>
      <dgm:t>
        <a:bodyPr/>
        <a:lstStyle/>
        <a:p>
          <a:endParaRPr lang="en-US"/>
        </a:p>
      </dgm:t>
    </dgm:pt>
    <dgm:pt modelId="{A6710772-9116-4ADF-9C3F-DBE4668AC68D}" type="sibTrans" cxnId="{83C7B34D-5F4C-4E55-884F-B50AD854FE89}">
      <dgm:prSet/>
      <dgm:spPr/>
      <dgm:t>
        <a:bodyPr/>
        <a:lstStyle/>
        <a:p>
          <a:endParaRPr lang="en-US"/>
        </a:p>
      </dgm:t>
    </dgm:pt>
    <dgm:pt modelId="{625F3AB6-4520-417E-9C66-B8513889B286}">
      <dgm:prSet/>
      <dgm:spPr/>
      <dgm:t>
        <a:bodyPr/>
        <a:lstStyle/>
        <a:p>
          <a:r>
            <a:rPr lang="en-US" b="1" dirty="0" smtClean="0"/>
            <a:t>Highlights:</a:t>
          </a:r>
          <a:endParaRPr lang="en-US" b="1" dirty="0"/>
        </a:p>
      </dgm:t>
    </dgm:pt>
    <dgm:pt modelId="{A4D23723-B8EF-481F-AD72-5AD207C2AD0B}" type="parTrans" cxnId="{91F2C3BD-66FA-45CC-B359-05964D314CFD}">
      <dgm:prSet/>
      <dgm:spPr/>
      <dgm:t>
        <a:bodyPr/>
        <a:lstStyle/>
        <a:p>
          <a:endParaRPr lang="en-US"/>
        </a:p>
      </dgm:t>
    </dgm:pt>
    <dgm:pt modelId="{2D588C54-D4E9-493A-BE3A-F965E8BED19D}" type="sibTrans" cxnId="{91F2C3BD-66FA-45CC-B359-05964D314CFD}">
      <dgm:prSet/>
      <dgm:spPr/>
      <dgm:t>
        <a:bodyPr/>
        <a:lstStyle/>
        <a:p>
          <a:endParaRPr lang="en-US"/>
        </a:p>
      </dgm:t>
    </dgm:pt>
    <dgm:pt modelId="{B86F6A91-80CA-4AB9-B539-C613C90DF121}">
      <dgm:prSet/>
      <dgm:spPr/>
      <dgm:t>
        <a:bodyPr/>
        <a:lstStyle/>
        <a:p>
          <a:r>
            <a:rPr lang="en-US" b="1" dirty="0" smtClean="0"/>
            <a:t>Typical Customer Impact:* </a:t>
          </a:r>
          <a:r>
            <a:rPr lang="en-US" b="0" dirty="0" smtClean="0"/>
            <a:t>$7.30/Month</a:t>
          </a:r>
          <a:endParaRPr lang="en-US" b="0" dirty="0"/>
        </a:p>
      </dgm:t>
    </dgm:pt>
    <dgm:pt modelId="{B247D7A1-DD7A-47EF-8BC8-2A9152F99805}" type="parTrans" cxnId="{9D4475B9-0943-4C1B-AA91-D0E8654DAC6D}">
      <dgm:prSet/>
      <dgm:spPr/>
      <dgm:t>
        <a:bodyPr/>
        <a:lstStyle/>
        <a:p>
          <a:endParaRPr lang="en-US"/>
        </a:p>
      </dgm:t>
    </dgm:pt>
    <dgm:pt modelId="{464336D0-281B-4CE1-A32A-94A75FED80EF}" type="sibTrans" cxnId="{9D4475B9-0943-4C1B-AA91-D0E8654DAC6D}">
      <dgm:prSet/>
      <dgm:spPr/>
      <dgm:t>
        <a:bodyPr/>
        <a:lstStyle/>
        <a:p>
          <a:endParaRPr lang="en-US"/>
        </a:p>
      </dgm:t>
    </dgm:pt>
    <dgm:pt modelId="{BD0AF5F9-528C-46E3-BFD3-5D6488773866}">
      <dgm:prSet phldrT="[Text]"/>
      <dgm:spPr/>
      <dgm:t>
        <a:bodyPr/>
        <a:lstStyle/>
        <a:p>
          <a:r>
            <a:rPr lang="en-US" b="0" dirty="0" smtClean="0"/>
            <a:t>Min Target &gt;$</a:t>
          </a:r>
          <a:r>
            <a:rPr lang="en-US" b="0" dirty="0" err="1" smtClean="0"/>
            <a:t>9.2M</a:t>
          </a:r>
          <a:endParaRPr lang="en-US" b="0" dirty="0"/>
        </a:p>
      </dgm:t>
    </dgm:pt>
    <dgm:pt modelId="{FE34A96F-1C92-4E68-BED2-7D76D1FDC0BD}" type="parTrans" cxnId="{52424D6B-6E08-459F-B505-D03C4DCCD656}">
      <dgm:prSet/>
      <dgm:spPr/>
      <dgm:t>
        <a:bodyPr/>
        <a:lstStyle/>
        <a:p>
          <a:endParaRPr lang="en-US"/>
        </a:p>
      </dgm:t>
    </dgm:pt>
    <dgm:pt modelId="{168DE66F-7A0D-4E71-8E0E-4A07C04416E7}" type="sibTrans" cxnId="{52424D6B-6E08-459F-B505-D03C4DCCD656}">
      <dgm:prSet/>
      <dgm:spPr/>
      <dgm:t>
        <a:bodyPr/>
        <a:lstStyle/>
        <a:p>
          <a:endParaRPr lang="en-US"/>
        </a:p>
      </dgm:t>
    </dgm:pt>
    <dgm:pt modelId="{07C09F30-843D-4E1E-947E-DEA1C8A65D4F}">
      <dgm:prSet/>
      <dgm:spPr/>
      <dgm:t>
        <a:bodyPr/>
        <a:lstStyle/>
        <a:p>
          <a:r>
            <a:rPr lang="en-US" b="0" dirty="0" smtClean="0"/>
            <a:t>Year 3: $</a:t>
          </a:r>
          <a:r>
            <a:rPr lang="en-US" b="0" dirty="0" err="1" smtClean="0"/>
            <a:t>6.1M</a:t>
          </a:r>
          <a:endParaRPr lang="en-US" b="0" dirty="0"/>
        </a:p>
      </dgm:t>
    </dgm:pt>
    <dgm:pt modelId="{3EE7CCCB-FA89-4201-A9ED-E868E84F7DD5}" type="parTrans" cxnId="{586D9679-4D08-49DB-AAA8-19F020ED07C2}">
      <dgm:prSet/>
      <dgm:spPr/>
      <dgm:t>
        <a:bodyPr/>
        <a:lstStyle/>
        <a:p>
          <a:endParaRPr lang="en-US"/>
        </a:p>
      </dgm:t>
    </dgm:pt>
    <dgm:pt modelId="{1FE6FAA1-E5DA-409D-9B61-38A7905F3F53}" type="sibTrans" cxnId="{586D9679-4D08-49DB-AAA8-19F020ED07C2}">
      <dgm:prSet/>
      <dgm:spPr/>
      <dgm:t>
        <a:bodyPr/>
        <a:lstStyle/>
        <a:p>
          <a:endParaRPr lang="en-US"/>
        </a:p>
      </dgm:t>
    </dgm:pt>
    <dgm:pt modelId="{60C28F91-22D4-4A44-B64E-577B1EBB5346}">
      <dgm:prSet/>
      <dgm:spPr/>
      <dgm:t>
        <a:bodyPr/>
        <a:lstStyle/>
        <a:p>
          <a:r>
            <a:rPr lang="en-US" b="0" dirty="0" smtClean="0"/>
            <a:t>Year 5: $</a:t>
          </a:r>
          <a:r>
            <a:rPr lang="en-US" b="0" dirty="0" err="1" smtClean="0"/>
            <a:t>8.5M</a:t>
          </a:r>
          <a:endParaRPr lang="en-US" b="0" dirty="0"/>
        </a:p>
      </dgm:t>
    </dgm:pt>
    <dgm:pt modelId="{EAA0E5E6-DF66-4535-BC53-E4DEFC599CCD}" type="parTrans" cxnId="{DE651A13-50C4-42E4-A86E-703FCFA1D1A3}">
      <dgm:prSet/>
      <dgm:spPr/>
      <dgm:t>
        <a:bodyPr/>
        <a:lstStyle/>
        <a:p>
          <a:endParaRPr lang="en-US"/>
        </a:p>
      </dgm:t>
    </dgm:pt>
    <dgm:pt modelId="{105D69F3-F43C-4B5D-B322-424E6911BAA3}" type="sibTrans" cxnId="{DE651A13-50C4-42E4-A86E-703FCFA1D1A3}">
      <dgm:prSet/>
      <dgm:spPr/>
      <dgm:t>
        <a:bodyPr/>
        <a:lstStyle/>
        <a:p>
          <a:endParaRPr lang="en-US"/>
        </a:p>
      </dgm:t>
    </dgm:pt>
    <dgm:pt modelId="{352026ED-1881-462F-8EE2-42509595127F}">
      <dgm:prSet/>
      <dgm:spPr/>
      <dgm:t>
        <a:bodyPr/>
        <a:lstStyle/>
        <a:p>
          <a:r>
            <a:rPr lang="en-US" b="0" dirty="0" smtClean="0"/>
            <a:t>Min Target &gt;$</a:t>
          </a:r>
          <a:r>
            <a:rPr lang="en-US" b="0" dirty="0" err="1" smtClean="0"/>
            <a:t>9.2M</a:t>
          </a:r>
          <a:endParaRPr lang="en-US" b="0" dirty="0"/>
        </a:p>
      </dgm:t>
    </dgm:pt>
    <dgm:pt modelId="{C6164A70-9760-4298-BBBD-A2E3F012DBE8}" type="parTrans" cxnId="{4ED6044E-F22D-44A6-8E65-6757B07F90BC}">
      <dgm:prSet/>
      <dgm:spPr/>
      <dgm:t>
        <a:bodyPr/>
        <a:lstStyle/>
        <a:p>
          <a:endParaRPr lang="en-US"/>
        </a:p>
      </dgm:t>
    </dgm:pt>
    <dgm:pt modelId="{F569ED32-4145-4B7F-B87B-FAC793A8A6E4}" type="sibTrans" cxnId="{4ED6044E-F22D-44A6-8E65-6757B07F90BC}">
      <dgm:prSet/>
      <dgm:spPr/>
      <dgm:t>
        <a:bodyPr/>
        <a:lstStyle/>
        <a:p>
          <a:endParaRPr lang="en-US"/>
        </a:p>
      </dgm:t>
    </dgm:pt>
    <dgm:pt modelId="{A7DF3A22-4C76-4022-B966-ACCF69368197}">
      <dgm:prSet/>
      <dgm:spPr/>
      <dgm:t>
        <a:bodyPr/>
        <a:lstStyle/>
        <a:p>
          <a:r>
            <a:rPr lang="en-US" b="0" dirty="0" smtClean="0"/>
            <a:t>Year 3: $</a:t>
          </a:r>
          <a:r>
            <a:rPr lang="en-US" b="0" dirty="0" err="1" smtClean="0"/>
            <a:t>4.0M</a:t>
          </a:r>
          <a:endParaRPr lang="en-US" b="0" dirty="0"/>
        </a:p>
      </dgm:t>
    </dgm:pt>
    <dgm:pt modelId="{E242DF86-3CE6-4EB4-841B-8A2D85729C90}" type="parTrans" cxnId="{847DDB52-F4B5-4F2D-996E-CA3D93487F59}">
      <dgm:prSet/>
      <dgm:spPr/>
      <dgm:t>
        <a:bodyPr/>
        <a:lstStyle/>
        <a:p>
          <a:endParaRPr lang="en-US"/>
        </a:p>
      </dgm:t>
    </dgm:pt>
    <dgm:pt modelId="{99125E64-1163-4A12-9362-34DA58EF9AEF}" type="sibTrans" cxnId="{847DDB52-F4B5-4F2D-996E-CA3D93487F59}">
      <dgm:prSet/>
      <dgm:spPr/>
      <dgm:t>
        <a:bodyPr/>
        <a:lstStyle/>
        <a:p>
          <a:endParaRPr lang="en-US"/>
        </a:p>
      </dgm:t>
    </dgm:pt>
    <dgm:pt modelId="{075434F4-F2F1-4D7B-8947-9FDAEF346970}">
      <dgm:prSet/>
      <dgm:spPr/>
      <dgm:t>
        <a:bodyPr/>
        <a:lstStyle/>
        <a:p>
          <a:r>
            <a:rPr lang="en-US" b="0" dirty="0" smtClean="0"/>
            <a:t>Year 5: $</a:t>
          </a:r>
          <a:r>
            <a:rPr lang="en-US" b="0" dirty="0" err="1" smtClean="0"/>
            <a:t>7.0M</a:t>
          </a:r>
          <a:endParaRPr lang="en-US" b="0" dirty="0"/>
        </a:p>
      </dgm:t>
    </dgm:pt>
    <dgm:pt modelId="{80E3ACA7-3E4E-40C6-8064-0645E0FA4CBF}" type="parTrans" cxnId="{59FEF2C9-1AA6-4376-8A50-19C9AB94D593}">
      <dgm:prSet/>
      <dgm:spPr/>
      <dgm:t>
        <a:bodyPr/>
        <a:lstStyle/>
        <a:p>
          <a:endParaRPr lang="en-US"/>
        </a:p>
      </dgm:t>
    </dgm:pt>
    <dgm:pt modelId="{2DB8F049-3113-47EA-A723-13C7814C8379}" type="sibTrans" cxnId="{59FEF2C9-1AA6-4376-8A50-19C9AB94D593}">
      <dgm:prSet/>
      <dgm:spPr/>
      <dgm:t>
        <a:bodyPr/>
        <a:lstStyle/>
        <a:p>
          <a:endParaRPr lang="en-US"/>
        </a:p>
      </dgm:t>
    </dgm:pt>
    <dgm:pt modelId="{B6B59F48-1B5A-4B86-AC48-DB84021C94F9}">
      <dgm:prSet/>
      <dgm:spPr/>
      <dgm:t>
        <a:bodyPr/>
        <a:lstStyle/>
        <a:p>
          <a:r>
            <a:rPr lang="en-US" b="0" dirty="0" smtClean="0"/>
            <a:t>Min Target &gt;$</a:t>
          </a:r>
          <a:r>
            <a:rPr lang="en-US" b="0" dirty="0" err="1" smtClean="0"/>
            <a:t>9.2M</a:t>
          </a:r>
          <a:endParaRPr lang="en-US" b="0" dirty="0"/>
        </a:p>
      </dgm:t>
    </dgm:pt>
    <dgm:pt modelId="{455DE8A5-29F6-4E87-818F-A935328A46FE}" type="parTrans" cxnId="{2798C0DF-D3DC-4552-80E0-53C65EFD35C3}">
      <dgm:prSet/>
      <dgm:spPr/>
      <dgm:t>
        <a:bodyPr/>
        <a:lstStyle/>
        <a:p>
          <a:endParaRPr lang="en-US"/>
        </a:p>
      </dgm:t>
    </dgm:pt>
    <dgm:pt modelId="{FA8DAF63-072E-4C59-B2AE-67B5A0B5EB5C}" type="sibTrans" cxnId="{2798C0DF-D3DC-4552-80E0-53C65EFD35C3}">
      <dgm:prSet/>
      <dgm:spPr/>
      <dgm:t>
        <a:bodyPr/>
        <a:lstStyle/>
        <a:p>
          <a:endParaRPr lang="en-US"/>
        </a:p>
      </dgm:t>
    </dgm:pt>
    <dgm:pt modelId="{5A0D408B-E30E-4D95-9176-6600A80106A1}">
      <dgm:prSet/>
      <dgm:spPr/>
      <dgm:t>
        <a:bodyPr/>
        <a:lstStyle/>
        <a:p>
          <a:r>
            <a:rPr lang="en-US" b="0" dirty="0" smtClean="0"/>
            <a:t>$</a:t>
          </a:r>
          <a:r>
            <a:rPr lang="en-US" b="0" dirty="0" err="1" smtClean="0"/>
            <a:t>1M</a:t>
          </a:r>
          <a:r>
            <a:rPr lang="en-US" b="0" dirty="0" smtClean="0"/>
            <a:t> Shortfall year 1</a:t>
          </a:r>
          <a:endParaRPr lang="en-US" b="0" dirty="0"/>
        </a:p>
      </dgm:t>
    </dgm:pt>
    <dgm:pt modelId="{FA4D2D56-7372-466A-B3D1-57055553AE04}" type="parTrans" cxnId="{74967421-4C9A-459A-A1FE-8E8A5FE6D764}">
      <dgm:prSet/>
      <dgm:spPr/>
      <dgm:t>
        <a:bodyPr/>
        <a:lstStyle/>
        <a:p>
          <a:endParaRPr lang="en-US"/>
        </a:p>
      </dgm:t>
    </dgm:pt>
    <dgm:pt modelId="{782749D2-B395-4D9C-97BB-4D992710D2FD}" type="sibTrans" cxnId="{74967421-4C9A-459A-A1FE-8E8A5FE6D764}">
      <dgm:prSet/>
      <dgm:spPr/>
      <dgm:t>
        <a:bodyPr/>
        <a:lstStyle/>
        <a:p>
          <a:endParaRPr lang="en-US"/>
        </a:p>
      </dgm:t>
    </dgm:pt>
    <dgm:pt modelId="{2609F8C7-AF63-448C-9D8B-90764EEE9147}">
      <dgm:prSet phldrT="[Text]"/>
      <dgm:spPr/>
      <dgm:t>
        <a:bodyPr/>
        <a:lstStyle/>
        <a:p>
          <a:r>
            <a:rPr lang="en-US" b="0" dirty="0" smtClean="0"/>
            <a:t>Immediately</a:t>
          </a:r>
          <a:r>
            <a:rPr lang="en-US" b="1" dirty="0" smtClean="0"/>
            <a:t> </a:t>
          </a:r>
          <a:r>
            <a:rPr lang="en-US" b="0" dirty="0" smtClean="0"/>
            <a:t>Cash Flow Positive</a:t>
          </a:r>
          <a:endParaRPr lang="en-US" b="1" dirty="0"/>
        </a:p>
      </dgm:t>
    </dgm:pt>
    <dgm:pt modelId="{960CB8C7-1047-47B4-9D5D-E9975BAC3A60}" type="parTrans" cxnId="{5CC6F54B-353B-4815-AAB5-17DD559A338C}">
      <dgm:prSet/>
      <dgm:spPr/>
      <dgm:t>
        <a:bodyPr/>
        <a:lstStyle/>
        <a:p>
          <a:endParaRPr lang="en-US"/>
        </a:p>
      </dgm:t>
    </dgm:pt>
    <dgm:pt modelId="{2B9D401E-59F8-43ED-93DD-F88990CDBD2C}" type="sibTrans" cxnId="{5CC6F54B-353B-4815-AAB5-17DD559A338C}">
      <dgm:prSet/>
      <dgm:spPr/>
      <dgm:t>
        <a:bodyPr/>
        <a:lstStyle/>
        <a:p>
          <a:endParaRPr lang="en-US"/>
        </a:p>
      </dgm:t>
    </dgm:pt>
    <dgm:pt modelId="{35E1DE90-22C8-4FD8-A890-53EECC28CEC1}">
      <dgm:prSet/>
      <dgm:spPr/>
      <dgm:t>
        <a:bodyPr/>
        <a:lstStyle/>
        <a:p>
          <a:r>
            <a:rPr lang="en-US" b="0" dirty="0" smtClean="0"/>
            <a:t>$</a:t>
          </a:r>
          <a:r>
            <a:rPr lang="en-US" b="0" dirty="0" err="1" smtClean="0"/>
            <a:t>645k</a:t>
          </a:r>
          <a:r>
            <a:rPr lang="en-US" b="0" dirty="0" smtClean="0"/>
            <a:t> shortfall in year 1</a:t>
          </a:r>
          <a:endParaRPr lang="en-US" b="0" dirty="0"/>
        </a:p>
      </dgm:t>
    </dgm:pt>
    <dgm:pt modelId="{C3230781-EA4E-453D-BAF2-D26018364728}" type="parTrans" cxnId="{A6BACB04-EB6E-4847-AEEA-B75D9973EAF1}">
      <dgm:prSet/>
      <dgm:spPr/>
      <dgm:t>
        <a:bodyPr/>
        <a:lstStyle/>
        <a:p>
          <a:endParaRPr lang="en-US"/>
        </a:p>
      </dgm:t>
    </dgm:pt>
    <dgm:pt modelId="{73C72ADD-0299-4DB2-A5D6-541440C6D010}" type="sibTrans" cxnId="{A6BACB04-EB6E-4847-AEEA-B75D9973EAF1}">
      <dgm:prSet/>
      <dgm:spPr/>
      <dgm:t>
        <a:bodyPr/>
        <a:lstStyle/>
        <a:p>
          <a:endParaRPr lang="en-US"/>
        </a:p>
      </dgm:t>
    </dgm:pt>
    <dgm:pt modelId="{2C646880-8BD7-4170-8FC8-A69CD1AF044D}">
      <dgm:prSet/>
      <dgm:spPr/>
      <dgm:t>
        <a:bodyPr/>
        <a:lstStyle/>
        <a:p>
          <a:r>
            <a:rPr lang="en-US" b="0" dirty="0" smtClean="0"/>
            <a:t>Min reserves met in year 6</a:t>
          </a:r>
          <a:endParaRPr lang="en-US" b="0" dirty="0"/>
        </a:p>
      </dgm:t>
    </dgm:pt>
    <dgm:pt modelId="{2BD264F1-2AFA-428E-8C06-4F9B8AAC0A01}" type="parTrans" cxnId="{D08FD6E4-DDB6-40AB-936E-DC6CDB47F55F}">
      <dgm:prSet/>
      <dgm:spPr/>
      <dgm:t>
        <a:bodyPr/>
        <a:lstStyle/>
        <a:p>
          <a:endParaRPr lang="en-US"/>
        </a:p>
      </dgm:t>
    </dgm:pt>
    <dgm:pt modelId="{37BF969E-03E4-468E-9101-2253D0B6DDA0}" type="sibTrans" cxnId="{D08FD6E4-DDB6-40AB-936E-DC6CDB47F55F}">
      <dgm:prSet/>
      <dgm:spPr/>
      <dgm:t>
        <a:bodyPr/>
        <a:lstStyle/>
        <a:p>
          <a:endParaRPr lang="en-US"/>
        </a:p>
      </dgm:t>
    </dgm:pt>
    <dgm:pt modelId="{0D38B4EA-91A5-407C-A481-06E22EE99F20}">
      <dgm:prSet/>
      <dgm:spPr/>
      <dgm:t>
        <a:bodyPr/>
        <a:lstStyle/>
        <a:p>
          <a:r>
            <a:rPr lang="en-US" b="0" dirty="0" smtClean="0"/>
            <a:t>Min reserves met in year 6</a:t>
          </a:r>
          <a:endParaRPr lang="en-US" b="0" dirty="0"/>
        </a:p>
      </dgm:t>
    </dgm:pt>
    <dgm:pt modelId="{FE3CE98F-5A9D-4C81-B5C3-9F6BAB498ABC}" type="parTrans" cxnId="{675ED3B6-EC66-4E4E-81A3-2DCB75161267}">
      <dgm:prSet/>
      <dgm:spPr/>
      <dgm:t>
        <a:bodyPr/>
        <a:lstStyle/>
        <a:p>
          <a:endParaRPr lang="en-US"/>
        </a:p>
      </dgm:t>
    </dgm:pt>
    <dgm:pt modelId="{679D9885-207D-42A9-A1CC-9A98C895658F}" type="sibTrans" cxnId="{675ED3B6-EC66-4E4E-81A3-2DCB75161267}">
      <dgm:prSet/>
      <dgm:spPr/>
      <dgm:t>
        <a:bodyPr/>
        <a:lstStyle/>
        <a:p>
          <a:endParaRPr lang="en-US"/>
        </a:p>
      </dgm:t>
    </dgm:pt>
    <dgm:pt modelId="{87AE6BF8-F2D7-4AAF-BB4C-F269F243859F}" type="pres">
      <dgm:prSet presAssocID="{F86F6CE1-5FC9-4815-AE3D-519539297FC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49A545-B64C-4D0D-9D2E-0233D42DC5EC}" type="pres">
      <dgm:prSet presAssocID="{6F66992A-F496-4837-994D-890517E89400}" presName="compositeNode" presStyleCnt="0">
        <dgm:presLayoutVars>
          <dgm:bulletEnabled val="1"/>
        </dgm:presLayoutVars>
      </dgm:prSet>
      <dgm:spPr/>
    </dgm:pt>
    <dgm:pt modelId="{80CED9ED-D9FE-4B92-A344-4CD63E81DD4A}" type="pres">
      <dgm:prSet presAssocID="{6F66992A-F496-4837-994D-890517E89400}" presName="image" presStyleLbl="fgImgPlace1" presStyleIdx="0" presStyleCnt="3"/>
      <dgm:spPr>
        <a:blipFill rotWithShape="1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34F1B1F6-838C-4EE6-A68F-2476762C8A2D}" type="pres">
      <dgm:prSet presAssocID="{6F66992A-F496-4837-994D-890517E8940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C86D7-F364-4FEF-96AE-9962F12FC10D}" type="pres">
      <dgm:prSet presAssocID="{6F66992A-F496-4837-994D-890517E89400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10F91-4C85-4429-B53D-D65D74994AB0}" type="pres">
      <dgm:prSet presAssocID="{09D7F345-2BF3-4C4F-9B63-85E73D57CB8C}" presName="sibTrans" presStyleCnt="0"/>
      <dgm:spPr/>
    </dgm:pt>
    <dgm:pt modelId="{6BD0AD60-B989-417B-9FEC-07BCBB268D0F}" type="pres">
      <dgm:prSet presAssocID="{6CB8109F-2497-4812-80FB-198F0292ACDF}" presName="compositeNode" presStyleCnt="0">
        <dgm:presLayoutVars>
          <dgm:bulletEnabled val="1"/>
        </dgm:presLayoutVars>
      </dgm:prSet>
      <dgm:spPr/>
    </dgm:pt>
    <dgm:pt modelId="{6DDB9C1B-4032-4B78-ACCD-29EFC3D1718A}" type="pres">
      <dgm:prSet presAssocID="{6CB8109F-2497-4812-80FB-198F0292ACDF}" presName="image" presStyleLbl="fgImgPlace1" presStyleIdx="1" presStyleCnt="3"/>
      <dgm:spPr>
        <a:blipFill rotWithShape="1">
          <a:blip xmlns:r="http://schemas.openxmlformats.org/officeDocument/2006/relationships"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795A0E65-3EE8-4BC1-8AA3-789AB613A42D}" type="pres">
      <dgm:prSet presAssocID="{6CB8109F-2497-4812-80FB-198F0292ACD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BA867-D97D-4061-A45E-D57CC208EA21}" type="pres">
      <dgm:prSet presAssocID="{6CB8109F-2497-4812-80FB-198F0292ACDF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4F562-0CB9-4347-A571-6FB448E3B74A}" type="pres">
      <dgm:prSet presAssocID="{72351966-EAD1-49E8-9F4C-B568DDA01998}" presName="sibTrans" presStyleCnt="0"/>
      <dgm:spPr/>
    </dgm:pt>
    <dgm:pt modelId="{1EE65DF0-710E-4A36-8AF6-1B1149B1C281}" type="pres">
      <dgm:prSet presAssocID="{62AF6221-290F-4135-ACD1-D5B8DFC45789}" presName="compositeNode" presStyleCnt="0">
        <dgm:presLayoutVars>
          <dgm:bulletEnabled val="1"/>
        </dgm:presLayoutVars>
      </dgm:prSet>
      <dgm:spPr/>
    </dgm:pt>
    <dgm:pt modelId="{779E0A6A-DE68-4DA7-8A9A-A5528627FBED}" type="pres">
      <dgm:prSet presAssocID="{62AF6221-290F-4135-ACD1-D5B8DFC45789}" presName="image" presStyleLbl="fgImgPlace1" presStyleIdx="2" presStyleCnt="3"/>
      <dgm:spPr>
        <a:blipFill rotWithShape="1"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6DAB1090-D197-4AA6-88D3-EC9F53C000D4}" type="pres">
      <dgm:prSet presAssocID="{62AF6221-290F-4135-ACD1-D5B8DFC4578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10DEC-3F6B-42A6-88E6-F36E823172B6}" type="pres">
      <dgm:prSet presAssocID="{62AF6221-290F-4135-ACD1-D5B8DFC45789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424D6B-6E08-459F-B505-D03C4DCCD656}" srcId="{99E7BC01-0FE6-4725-9F25-EC43AF7A5BDE}" destId="{BD0AF5F9-528C-46E3-BFD3-5D6488773866}" srcOrd="3" destOrd="0" parTransId="{FE34A96F-1C92-4E68-BED2-7D76D1FDC0BD}" sibTransId="{168DE66F-7A0D-4E71-8E0E-4A07C04416E7}"/>
    <dgm:cxn modelId="{42FCE53A-BBA9-4902-9F2A-F53925709289}" type="presOf" srcId="{96ABD02C-CD3C-45F8-8EBA-BC798DB221AF}" destId="{34F1B1F6-838C-4EE6-A68F-2476762C8A2D}" srcOrd="0" destOrd="2" presId="urn:microsoft.com/office/officeart/2005/8/layout/hList2"/>
    <dgm:cxn modelId="{0B64CA43-80EF-4CBE-9731-D8535627D074}" type="presOf" srcId="{2609F8C7-AF63-448C-9D8B-90764EEE9147}" destId="{34F1B1F6-838C-4EE6-A68F-2476762C8A2D}" srcOrd="0" destOrd="7" presId="urn:microsoft.com/office/officeart/2005/8/layout/hList2"/>
    <dgm:cxn modelId="{9BA98DC5-BC8D-4B45-8A3E-3B7BED06D3C2}" type="presOf" srcId="{04E9737B-EF6F-46B3-8684-46DD9F57600E}" destId="{34F1B1F6-838C-4EE6-A68F-2476762C8A2D}" srcOrd="0" destOrd="8" presId="urn:microsoft.com/office/officeart/2005/8/layout/hList2"/>
    <dgm:cxn modelId="{ACE4445A-E0F4-48D0-9C3D-EE9949FF32BC}" srcId="{6F66992A-F496-4837-994D-890517E89400}" destId="{8FA2677D-3A74-43DE-82C0-25AC125DD345}" srcOrd="2" destOrd="0" parTransId="{211BAD4E-D005-4797-B338-2D8290E61B92}" sibTransId="{DCA02221-B855-4523-AAB4-646905F94344}"/>
    <dgm:cxn modelId="{893E3128-C7D8-4EC9-8622-07B84032AAE9}" srcId="{99E7BC01-0FE6-4725-9F25-EC43AF7A5BDE}" destId="{97D6FE18-9C71-4982-8AF5-5664DE35486F}" srcOrd="1" destOrd="0" parTransId="{FE0E91EC-B08D-4C1A-828F-474C08AADF54}" sibTransId="{A292A068-282D-4AC3-8B76-7D774EF25387}"/>
    <dgm:cxn modelId="{7741F4C1-3B1D-401C-8CE7-3F82EDC0F7E8}" type="presOf" srcId="{60C28F91-22D4-4A44-B64E-577B1EBB5346}" destId="{795A0E65-3EE8-4BC1-8AA3-789AB613A42D}" srcOrd="0" destOrd="4" presId="urn:microsoft.com/office/officeart/2005/8/layout/hList2"/>
    <dgm:cxn modelId="{E631A062-42A4-45CC-A8B3-5E85E00C793E}" type="presOf" srcId="{8456113E-CAC4-4B89-A62F-99F7E2263E8A}" destId="{795A0E65-3EE8-4BC1-8AA3-789AB613A42D}" srcOrd="0" destOrd="1" presId="urn:microsoft.com/office/officeart/2005/8/layout/hList2"/>
    <dgm:cxn modelId="{261EFE18-45E0-497A-AA21-AD29331D39C9}" srcId="{99E7BC01-0FE6-4725-9F25-EC43AF7A5BDE}" destId="{94FCD4C3-16FE-49D7-BF3A-E3DD4B587FBB}" srcOrd="2" destOrd="0" parTransId="{69AA773B-7FEA-4CD3-9BF4-22EF83B4D7F7}" sibTransId="{38616D93-3F04-4BC2-873D-A42855AA7F6C}"/>
    <dgm:cxn modelId="{316062C8-AB34-4AB9-B037-66F275CBABC7}" srcId="{F86F6CE1-5FC9-4815-AE3D-519539297FC3}" destId="{62AF6221-290F-4135-ACD1-D5B8DFC45789}" srcOrd="2" destOrd="0" parTransId="{88471503-D768-48AB-B5CE-E07192D80FFE}" sibTransId="{5278CC94-F5DF-42F7-9C94-9D8008D30FD7}"/>
    <dgm:cxn modelId="{8FF3015B-CF1D-4E39-A94B-43CB0A1C17A1}" type="presOf" srcId="{0EB9A7E6-0318-47A6-9BC7-B0E881528C89}" destId="{795A0E65-3EE8-4BC1-8AA3-789AB613A42D}" srcOrd="0" destOrd="6" presId="urn:microsoft.com/office/officeart/2005/8/layout/hList2"/>
    <dgm:cxn modelId="{B7EF363B-C828-496A-8F83-6456638B4945}" srcId="{F86F6CE1-5FC9-4815-AE3D-519539297FC3}" destId="{6CB8109F-2497-4812-80FB-198F0292ACDF}" srcOrd="1" destOrd="0" parTransId="{F19897B4-C2C4-4C5A-AE9E-F2F96A09BD48}" sibTransId="{72351966-EAD1-49E8-9F4C-B568DDA01998}"/>
    <dgm:cxn modelId="{DCA0B347-4715-456C-ADC1-F8C9B1FD3C3C}" srcId="{6CB8109F-2497-4812-80FB-198F0292ACDF}" destId="{E32A4561-127B-42C2-B3E6-022FCEA6488D}" srcOrd="0" destOrd="0" parTransId="{D7379591-7C78-4695-A3A0-E3DD5CDE3666}" sibTransId="{8D1E57D4-CB71-41DD-A8A1-6697DDC23C0E}"/>
    <dgm:cxn modelId="{0F8447D2-FB8B-47EF-8CB9-C11ABC7DEA66}" type="presOf" srcId="{94FCD4C3-16FE-49D7-BF3A-E3DD4B587FBB}" destId="{34F1B1F6-838C-4EE6-A68F-2476762C8A2D}" srcOrd="0" destOrd="4" presId="urn:microsoft.com/office/officeart/2005/8/layout/hList2"/>
    <dgm:cxn modelId="{D08FD6E4-DDB6-40AB-936E-DC6CDB47F55F}" srcId="{0EB9A7E6-0318-47A6-9BC7-B0E881528C89}" destId="{2C646880-8BD7-4170-8FC8-A69CD1AF044D}" srcOrd="1" destOrd="0" parTransId="{2BD264F1-2AFA-428E-8C06-4F9B8AAC0A01}" sibTransId="{37BF969E-03E4-468E-9101-2253D0B6DDA0}"/>
    <dgm:cxn modelId="{586D9679-4D08-49DB-AAA8-19F020ED07C2}" srcId="{8456113E-CAC4-4B89-A62F-99F7E2263E8A}" destId="{07C09F30-843D-4E1E-947E-DEA1C8A65D4F}" srcOrd="1" destOrd="0" parTransId="{3EE7CCCB-FA89-4201-A9ED-E868E84F7DD5}" sibTransId="{1FE6FAA1-E5DA-409D-9B61-38A7905F3F53}"/>
    <dgm:cxn modelId="{672494F3-F646-4FC5-A302-DD64233BD8E4}" srcId="{6F66992A-F496-4837-994D-890517E89400}" destId="{99E7BC01-0FE6-4725-9F25-EC43AF7A5BDE}" srcOrd="1" destOrd="0" parTransId="{E4D855F8-949B-49AB-8868-F4EB1A87EB74}" sibTransId="{944C7199-3A2C-4D91-B08A-108B2B22197B}"/>
    <dgm:cxn modelId="{E60820EC-298F-430B-8A8B-01B075F80153}" srcId="{62AF6221-290F-4135-ACD1-D5B8DFC45789}" destId="{A001EE00-67C7-4B88-BCC6-806599C52222}" srcOrd="0" destOrd="0" parTransId="{8BAA91AF-CE9D-4EF6-AC4E-205D0B405B4D}" sibTransId="{B8FE53CD-829B-4FD1-98F9-701D88D1A742}"/>
    <dgm:cxn modelId="{9D4475B9-0943-4C1B-AA91-D0E8654DAC6D}" srcId="{62AF6221-290F-4135-ACD1-D5B8DFC45789}" destId="{B86F6A91-80CA-4AB9-B539-C613C90DF121}" srcOrd="3" destOrd="0" parTransId="{B247D7A1-DD7A-47EF-8BC8-2A9152F99805}" sibTransId="{464336D0-281B-4CE1-A32A-94A75FED80EF}"/>
    <dgm:cxn modelId="{3F1F79C1-76EF-4749-8E54-A060ACD115C3}" type="presOf" srcId="{56AC2EC0-9904-4BA9-85F7-AC39D3CC8F1D}" destId="{795A0E65-3EE8-4BC1-8AA3-789AB613A42D}" srcOrd="0" destOrd="2" presId="urn:microsoft.com/office/officeart/2005/8/layout/hList2"/>
    <dgm:cxn modelId="{140A036E-51F9-4CFC-A03F-2141E7285EE6}" type="presOf" srcId="{B6B59F48-1B5A-4B86-AC48-DB84021C94F9}" destId="{6DAB1090-D197-4AA6-88D3-EC9F53C000D4}" srcOrd="0" destOrd="5" presId="urn:microsoft.com/office/officeart/2005/8/layout/hList2"/>
    <dgm:cxn modelId="{0C3F4043-FE7B-4AE2-8193-FB5F91A650AB}" type="presOf" srcId="{5A0D408B-E30E-4D95-9176-6600A80106A1}" destId="{6DAB1090-D197-4AA6-88D3-EC9F53C000D4}" srcOrd="0" destOrd="7" presId="urn:microsoft.com/office/officeart/2005/8/layout/hList2"/>
    <dgm:cxn modelId="{780587A4-053A-4881-B96F-7298ECE5419C}" srcId="{8456113E-CAC4-4B89-A62F-99F7E2263E8A}" destId="{56AC2EC0-9904-4BA9-85F7-AC39D3CC8F1D}" srcOrd="0" destOrd="0" parTransId="{70AC5240-B3C5-46DA-9D8D-7C2FE4CCFA1C}" sibTransId="{2B3E0ACB-EBC7-4A02-A857-07B98824F8AD}"/>
    <dgm:cxn modelId="{AA61087A-26AF-4E4D-A4FE-1C6931AD18EF}" type="presOf" srcId="{352026ED-1881-462F-8EE2-42509595127F}" destId="{795A0E65-3EE8-4BC1-8AA3-789AB613A42D}" srcOrd="0" destOrd="5" presId="urn:microsoft.com/office/officeart/2005/8/layout/hList2"/>
    <dgm:cxn modelId="{5360AAC4-D995-4A3C-A976-810A780A478B}" type="presOf" srcId="{075434F4-F2F1-4D7B-8947-9FDAEF346970}" destId="{6DAB1090-D197-4AA6-88D3-EC9F53C000D4}" srcOrd="0" destOrd="4" presId="urn:microsoft.com/office/officeart/2005/8/layout/hList2"/>
    <dgm:cxn modelId="{2798C0DF-D3DC-4552-80E0-53C65EFD35C3}" srcId="{44B378AB-C37A-45A1-8071-A65562B5D0F0}" destId="{B6B59F48-1B5A-4B86-AC48-DB84021C94F9}" srcOrd="3" destOrd="0" parTransId="{455DE8A5-29F6-4E87-818F-A935328A46FE}" sibTransId="{FA8DAF63-072E-4C59-B2AE-67B5A0B5EB5C}"/>
    <dgm:cxn modelId="{4ED6044E-F22D-44A6-8E65-6757B07F90BC}" srcId="{8456113E-CAC4-4B89-A62F-99F7E2263E8A}" destId="{352026ED-1881-462F-8EE2-42509595127F}" srcOrd="3" destOrd="0" parTransId="{C6164A70-9760-4298-BBBD-A2E3F012DBE8}" sibTransId="{F569ED32-4145-4B7F-B87B-FAC793A8A6E4}"/>
    <dgm:cxn modelId="{A6BACB04-EB6E-4847-AEEA-B75D9973EAF1}" srcId="{0EB9A7E6-0318-47A6-9BC7-B0E881528C89}" destId="{35E1DE90-22C8-4FD8-A890-53EECC28CEC1}" srcOrd="0" destOrd="0" parTransId="{C3230781-EA4E-453D-BAF2-D26018364728}" sibTransId="{73C72ADD-0299-4DB2-A5D6-541440C6D010}"/>
    <dgm:cxn modelId="{2D332E05-1D0F-428E-9D86-1C6D5928B25C}" type="presOf" srcId="{44B378AB-C37A-45A1-8071-A65562B5D0F0}" destId="{6DAB1090-D197-4AA6-88D3-EC9F53C000D4}" srcOrd="0" destOrd="1" presId="urn:microsoft.com/office/officeart/2005/8/layout/hList2"/>
    <dgm:cxn modelId="{ECC4B934-C039-4CFF-AE62-C62C857459E2}" type="presOf" srcId="{E32A4561-127B-42C2-B3E6-022FCEA6488D}" destId="{795A0E65-3EE8-4BC1-8AA3-789AB613A42D}" srcOrd="0" destOrd="0" presId="urn:microsoft.com/office/officeart/2005/8/layout/hList2"/>
    <dgm:cxn modelId="{E7B93B28-9FF8-4E6F-A339-7563E73825ED}" srcId="{99E7BC01-0FE6-4725-9F25-EC43AF7A5BDE}" destId="{96ABD02C-CD3C-45F8-8EBA-BC798DB221AF}" srcOrd="0" destOrd="0" parTransId="{45D88C49-5ECF-4F00-96E3-8AC65CEB82E0}" sibTransId="{5DB6E90C-13FA-4DD2-82F5-C076B3CF090C}"/>
    <dgm:cxn modelId="{07086931-2AB9-49AB-ABD2-76D70A037234}" type="presOf" srcId="{99E7BC01-0FE6-4725-9F25-EC43AF7A5BDE}" destId="{34F1B1F6-838C-4EE6-A68F-2476762C8A2D}" srcOrd="0" destOrd="1" presId="urn:microsoft.com/office/officeart/2005/8/layout/hList2"/>
    <dgm:cxn modelId="{74967421-4C9A-459A-A1FE-8E8A5FE6D764}" srcId="{625F3AB6-4520-417E-9C66-B8513889B286}" destId="{5A0D408B-E30E-4D95-9176-6600A80106A1}" srcOrd="0" destOrd="0" parTransId="{FA4D2D56-7372-466A-B3D1-57055553AE04}" sibTransId="{782749D2-B395-4D9C-97BB-4D992710D2FD}"/>
    <dgm:cxn modelId="{FE4AC477-0075-4B2A-9621-AEC286395730}" type="presOf" srcId="{F86F6CE1-5FC9-4815-AE3D-519539297FC3}" destId="{87AE6BF8-F2D7-4AAF-BB4C-F269F243859F}" srcOrd="0" destOrd="0" presId="urn:microsoft.com/office/officeart/2005/8/layout/hList2"/>
    <dgm:cxn modelId="{E9D46502-B8F7-483B-8D7F-9E774FE959D7}" type="presOf" srcId="{07C09F30-843D-4E1E-947E-DEA1C8A65D4F}" destId="{795A0E65-3EE8-4BC1-8AA3-789AB613A42D}" srcOrd="0" destOrd="3" presId="urn:microsoft.com/office/officeart/2005/8/layout/hList2"/>
    <dgm:cxn modelId="{91F2C3BD-66FA-45CC-B359-05964D314CFD}" srcId="{62AF6221-290F-4135-ACD1-D5B8DFC45789}" destId="{625F3AB6-4520-417E-9C66-B8513889B286}" srcOrd="2" destOrd="0" parTransId="{A4D23723-B8EF-481F-AD72-5AD207C2AD0B}" sibTransId="{2D588C54-D4E9-493A-BE3A-F965E8BED19D}"/>
    <dgm:cxn modelId="{675ED3B6-EC66-4E4E-81A3-2DCB75161267}" srcId="{625F3AB6-4520-417E-9C66-B8513889B286}" destId="{0D38B4EA-91A5-407C-A481-06E22EE99F20}" srcOrd="1" destOrd="0" parTransId="{FE3CE98F-5A9D-4C81-B5C3-9F6BAB498ABC}" sibTransId="{679D9885-207D-42A9-A1CC-9A98C895658F}"/>
    <dgm:cxn modelId="{83C7B34D-5F4C-4E55-884F-B50AD854FE89}" srcId="{44B378AB-C37A-45A1-8071-A65562B5D0F0}" destId="{E3A68500-682F-4BE8-A892-8FE6CA9E496F}" srcOrd="0" destOrd="0" parTransId="{B27FD364-328B-40B6-9FAE-F966895915AB}" sibTransId="{A6710772-9116-4ADF-9C3F-DBE4668AC68D}"/>
    <dgm:cxn modelId="{7D468F03-A73E-46EB-A8C2-C7477CA20B87}" type="presOf" srcId="{AD8E0DAD-D389-4E44-8868-59837F28D970}" destId="{795A0E65-3EE8-4BC1-8AA3-789AB613A42D}" srcOrd="0" destOrd="9" presId="urn:microsoft.com/office/officeart/2005/8/layout/hList2"/>
    <dgm:cxn modelId="{7ED6D293-F1A2-46A7-B8AD-9503DDEA7786}" type="presOf" srcId="{6CB8109F-2497-4812-80FB-198F0292ACDF}" destId="{6B4BA867-D97D-4061-A45E-D57CC208EA21}" srcOrd="0" destOrd="0" presId="urn:microsoft.com/office/officeart/2005/8/layout/hList2"/>
    <dgm:cxn modelId="{D55E3E01-1BBB-44CC-A212-FD33409C265B}" type="presOf" srcId="{2C646880-8BD7-4170-8FC8-A69CD1AF044D}" destId="{795A0E65-3EE8-4BC1-8AA3-789AB613A42D}" srcOrd="0" destOrd="8" presId="urn:microsoft.com/office/officeart/2005/8/layout/hList2"/>
    <dgm:cxn modelId="{7A282388-CAC6-466C-AED4-C01D9507B326}" srcId="{6F66992A-F496-4837-994D-890517E89400}" destId="{C443E152-4583-4611-B4DF-DA2038C84E82}" srcOrd="0" destOrd="0" parTransId="{792E70FD-4343-452F-B7D5-6A8D7907CE8F}" sibTransId="{5C2C7867-1BDC-408A-AC1E-D58B68F0B84E}"/>
    <dgm:cxn modelId="{06854319-0133-43DB-B431-B96E4D00A058}" type="presOf" srcId="{6F66992A-F496-4837-994D-890517E89400}" destId="{B71C86D7-F364-4FEF-96AE-9962F12FC10D}" srcOrd="0" destOrd="0" presId="urn:microsoft.com/office/officeart/2005/8/layout/hList2"/>
    <dgm:cxn modelId="{97EA95FB-A2F0-4DA4-B505-AA1955F4988B}" type="presOf" srcId="{0D38B4EA-91A5-407C-A481-06E22EE99F20}" destId="{6DAB1090-D197-4AA6-88D3-EC9F53C000D4}" srcOrd="0" destOrd="8" presId="urn:microsoft.com/office/officeart/2005/8/layout/hList2"/>
    <dgm:cxn modelId="{35502098-2836-4BA1-945E-5B449E50BFF6}" type="presOf" srcId="{A001EE00-67C7-4B88-BCC6-806599C52222}" destId="{6DAB1090-D197-4AA6-88D3-EC9F53C000D4}" srcOrd="0" destOrd="0" presId="urn:microsoft.com/office/officeart/2005/8/layout/hList2"/>
    <dgm:cxn modelId="{83A79076-86B9-447A-99DC-89839F57BB51}" type="presOf" srcId="{B86F6A91-80CA-4AB9-B539-C613C90DF121}" destId="{6DAB1090-D197-4AA6-88D3-EC9F53C000D4}" srcOrd="0" destOrd="9" presId="urn:microsoft.com/office/officeart/2005/8/layout/hList2"/>
    <dgm:cxn modelId="{34447A25-FF5A-443A-8C47-513966016421}" type="presOf" srcId="{625F3AB6-4520-417E-9C66-B8513889B286}" destId="{6DAB1090-D197-4AA6-88D3-EC9F53C000D4}" srcOrd="0" destOrd="6" presId="urn:microsoft.com/office/officeart/2005/8/layout/hList2"/>
    <dgm:cxn modelId="{EFDFEB58-4EEE-4A8C-BFCB-C3D8FF7453CD}" type="presOf" srcId="{E3A68500-682F-4BE8-A892-8FE6CA9E496F}" destId="{6DAB1090-D197-4AA6-88D3-EC9F53C000D4}" srcOrd="0" destOrd="2" presId="urn:microsoft.com/office/officeart/2005/8/layout/hList2"/>
    <dgm:cxn modelId="{BB0EFA61-67DE-4EFB-B039-712AC15BBAE0}" type="presOf" srcId="{A7DF3A22-4C76-4022-B966-ACCF69368197}" destId="{6DAB1090-D197-4AA6-88D3-EC9F53C000D4}" srcOrd="0" destOrd="3" presId="urn:microsoft.com/office/officeart/2005/8/layout/hList2"/>
    <dgm:cxn modelId="{DCFE0ACE-5591-46F5-9066-7845E9B40908}" type="presOf" srcId="{BD0AF5F9-528C-46E3-BFD3-5D6488773866}" destId="{34F1B1F6-838C-4EE6-A68F-2476762C8A2D}" srcOrd="0" destOrd="5" presId="urn:microsoft.com/office/officeart/2005/8/layout/hList2"/>
    <dgm:cxn modelId="{847DDB52-F4B5-4F2D-996E-CA3D93487F59}" srcId="{44B378AB-C37A-45A1-8071-A65562B5D0F0}" destId="{A7DF3A22-4C76-4022-B966-ACCF69368197}" srcOrd="1" destOrd="0" parTransId="{E242DF86-3CE6-4EB4-841B-8A2D85729C90}" sibTransId="{99125E64-1163-4A12-9362-34DA58EF9AEF}"/>
    <dgm:cxn modelId="{DE651A13-50C4-42E4-A86E-703FCFA1D1A3}" srcId="{8456113E-CAC4-4B89-A62F-99F7E2263E8A}" destId="{60C28F91-22D4-4A44-B64E-577B1EBB5346}" srcOrd="2" destOrd="0" parTransId="{EAA0E5E6-DF66-4535-BC53-E4DEFC599CCD}" sibTransId="{105D69F3-F43C-4B5D-B322-424E6911BAA3}"/>
    <dgm:cxn modelId="{02CBB017-43F3-44BD-8349-9794EBDEEEB3}" srcId="{62AF6221-290F-4135-ACD1-D5B8DFC45789}" destId="{44B378AB-C37A-45A1-8071-A65562B5D0F0}" srcOrd="1" destOrd="0" parTransId="{8A7A67F7-3A81-4FDC-854F-754251ECFB0E}" sibTransId="{EDFB06C6-4428-4D7F-A1F9-8D4D1B887DAB}"/>
    <dgm:cxn modelId="{64527EFE-5207-4DFC-83D4-06E7C88BA483}" type="presOf" srcId="{62AF6221-290F-4135-ACD1-D5B8DFC45789}" destId="{19B10DEC-3F6B-42A6-88E6-F36E823172B6}" srcOrd="0" destOrd="0" presId="urn:microsoft.com/office/officeart/2005/8/layout/hList2"/>
    <dgm:cxn modelId="{0ED4000B-3EC6-425A-AB38-57FB034DFCCA}" srcId="{6CB8109F-2497-4812-80FB-198F0292ACDF}" destId="{8456113E-CAC4-4B89-A62F-99F7E2263E8A}" srcOrd="1" destOrd="0" parTransId="{6CCC57B2-6075-460B-8399-1C019D4765E0}" sibTransId="{C6101C9D-894A-4FF3-A94D-48E95EE5595A}"/>
    <dgm:cxn modelId="{0414EAB4-B276-454E-8A9E-76F13901EF22}" srcId="{6CB8109F-2497-4812-80FB-198F0292ACDF}" destId="{AD8E0DAD-D389-4E44-8868-59837F28D970}" srcOrd="3" destOrd="0" parTransId="{86A8F760-81BD-433B-8B0E-377D57EF98FA}" sibTransId="{4B61F0D8-B278-4BE0-B9A7-714D37A6EF93}"/>
    <dgm:cxn modelId="{9984832D-128A-4DAC-A154-B400B7528D32}" srcId="{6F66992A-F496-4837-994D-890517E89400}" destId="{04E9737B-EF6F-46B3-8684-46DD9F57600E}" srcOrd="3" destOrd="0" parTransId="{E6515B7B-A711-45C0-B54C-7F85C5A8DDB8}" sibTransId="{C1FD81CC-2310-429C-9A6A-E1E8A5EBB04E}"/>
    <dgm:cxn modelId="{59FEF2C9-1AA6-4376-8A50-19C9AB94D593}" srcId="{44B378AB-C37A-45A1-8071-A65562B5D0F0}" destId="{075434F4-F2F1-4D7B-8947-9FDAEF346970}" srcOrd="2" destOrd="0" parTransId="{80E3ACA7-3E4E-40C6-8064-0645E0FA4CBF}" sibTransId="{2DB8F049-3113-47EA-A723-13C7814C8379}"/>
    <dgm:cxn modelId="{7C2E04D7-65F0-4C77-A259-BE076DDA07B4}" srcId="{F86F6CE1-5FC9-4815-AE3D-519539297FC3}" destId="{6F66992A-F496-4837-994D-890517E89400}" srcOrd="0" destOrd="0" parTransId="{EC4BD0B1-E3AD-47CD-89B9-317E93083285}" sibTransId="{09D7F345-2BF3-4C4F-9B63-85E73D57CB8C}"/>
    <dgm:cxn modelId="{5CC6F54B-353B-4815-AAB5-17DD559A338C}" srcId="{8FA2677D-3A74-43DE-82C0-25AC125DD345}" destId="{2609F8C7-AF63-448C-9D8B-90764EEE9147}" srcOrd="0" destOrd="0" parTransId="{960CB8C7-1047-47B4-9D5D-E9975BAC3A60}" sibTransId="{2B9D401E-59F8-43ED-93DD-F88990CDBD2C}"/>
    <dgm:cxn modelId="{83E345B1-9427-4D4F-8D2E-031C50DF8A8D}" type="presOf" srcId="{35E1DE90-22C8-4FD8-A890-53EECC28CEC1}" destId="{795A0E65-3EE8-4BC1-8AA3-789AB613A42D}" srcOrd="0" destOrd="7" presId="urn:microsoft.com/office/officeart/2005/8/layout/hList2"/>
    <dgm:cxn modelId="{D1A72B68-0360-4D9F-9847-3EB862BAD642}" type="presOf" srcId="{C443E152-4583-4611-B4DF-DA2038C84E82}" destId="{34F1B1F6-838C-4EE6-A68F-2476762C8A2D}" srcOrd="0" destOrd="0" presId="urn:microsoft.com/office/officeart/2005/8/layout/hList2"/>
    <dgm:cxn modelId="{481BB295-D8D6-4855-AFBB-BDE957056B58}" srcId="{6CB8109F-2497-4812-80FB-198F0292ACDF}" destId="{0EB9A7E6-0318-47A6-9BC7-B0E881528C89}" srcOrd="2" destOrd="0" parTransId="{3D1473BC-B8BE-491D-8AE8-E4D514D6314D}" sibTransId="{2EFB2713-D74A-45DD-9C5B-44C8B3FBFE6B}"/>
    <dgm:cxn modelId="{64222482-CFCE-4302-85B5-033077A906CC}" type="presOf" srcId="{97D6FE18-9C71-4982-8AF5-5664DE35486F}" destId="{34F1B1F6-838C-4EE6-A68F-2476762C8A2D}" srcOrd="0" destOrd="3" presId="urn:microsoft.com/office/officeart/2005/8/layout/hList2"/>
    <dgm:cxn modelId="{C1C3E27B-4F94-4713-9ACB-37B9BD01D879}" type="presOf" srcId="{8FA2677D-3A74-43DE-82C0-25AC125DD345}" destId="{34F1B1F6-838C-4EE6-A68F-2476762C8A2D}" srcOrd="0" destOrd="6" presId="urn:microsoft.com/office/officeart/2005/8/layout/hList2"/>
    <dgm:cxn modelId="{19954D59-A397-4A49-A423-14CA7A3AC6BF}" type="presParOf" srcId="{87AE6BF8-F2D7-4AAF-BB4C-F269F243859F}" destId="{2D49A545-B64C-4D0D-9D2E-0233D42DC5EC}" srcOrd="0" destOrd="0" presId="urn:microsoft.com/office/officeart/2005/8/layout/hList2"/>
    <dgm:cxn modelId="{68989E8F-D902-4D92-93FA-F81B27D4C6B9}" type="presParOf" srcId="{2D49A545-B64C-4D0D-9D2E-0233D42DC5EC}" destId="{80CED9ED-D9FE-4B92-A344-4CD63E81DD4A}" srcOrd="0" destOrd="0" presId="urn:microsoft.com/office/officeart/2005/8/layout/hList2"/>
    <dgm:cxn modelId="{6A01FB87-D19F-4077-9DD4-157334BAF801}" type="presParOf" srcId="{2D49A545-B64C-4D0D-9D2E-0233D42DC5EC}" destId="{34F1B1F6-838C-4EE6-A68F-2476762C8A2D}" srcOrd="1" destOrd="0" presId="urn:microsoft.com/office/officeart/2005/8/layout/hList2"/>
    <dgm:cxn modelId="{4F0BED60-9923-4A89-B470-E1FFC2261115}" type="presParOf" srcId="{2D49A545-B64C-4D0D-9D2E-0233D42DC5EC}" destId="{B71C86D7-F364-4FEF-96AE-9962F12FC10D}" srcOrd="2" destOrd="0" presId="urn:microsoft.com/office/officeart/2005/8/layout/hList2"/>
    <dgm:cxn modelId="{DDAF857B-DB6D-4E59-ADDC-8CAEF30D1096}" type="presParOf" srcId="{87AE6BF8-F2D7-4AAF-BB4C-F269F243859F}" destId="{7CE10F91-4C85-4429-B53D-D65D74994AB0}" srcOrd="1" destOrd="0" presId="urn:microsoft.com/office/officeart/2005/8/layout/hList2"/>
    <dgm:cxn modelId="{B034D313-250C-4573-9E70-1979FFA074F5}" type="presParOf" srcId="{87AE6BF8-F2D7-4AAF-BB4C-F269F243859F}" destId="{6BD0AD60-B989-417B-9FEC-07BCBB268D0F}" srcOrd="2" destOrd="0" presId="urn:microsoft.com/office/officeart/2005/8/layout/hList2"/>
    <dgm:cxn modelId="{38A9A1FB-6294-43D0-8489-F2DCB32AA806}" type="presParOf" srcId="{6BD0AD60-B989-417B-9FEC-07BCBB268D0F}" destId="{6DDB9C1B-4032-4B78-ACCD-29EFC3D1718A}" srcOrd="0" destOrd="0" presId="urn:microsoft.com/office/officeart/2005/8/layout/hList2"/>
    <dgm:cxn modelId="{9E6575C9-0C35-4630-843F-705B1F3F379B}" type="presParOf" srcId="{6BD0AD60-B989-417B-9FEC-07BCBB268D0F}" destId="{795A0E65-3EE8-4BC1-8AA3-789AB613A42D}" srcOrd="1" destOrd="0" presId="urn:microsoft.com/office/officeart/2005/8/layout/hList2"/>
    <dgm:cxn modelId="{ED304859-9E87-4EE8-B28B-639BA711FB5E}" type="presParOf" srcId="{6BD0AD60-B989-417B-9FEC-07BCBB268D0F}" destId="{6B4BA867-D97D-4061-A45E-D57CC208EA21}" srcOrd="2" destOrd="0" presId="urn:microsoft.com/office/officeart/2005/8/layout/hList2"/>
    <dgm:cxn modelId="{AED24B9A-D33B-4940-8D61-89BF9FCA117B}" type="presParOf" srcId="{87AE6BF8-F2D7-4AAF-BB4C-F269F243859F}" destId="{D854F562-0CB9-4347-A571-6FB448E3B74A}" srcOrd="3" destOrd="0" presId="urn:microsoft.com/office/officeart/2005/8/layout/hList2"/>
    <dgm:cxn modelId="{17CF9C54-A1C6-455F-86FE-FAB6D800972D}" type="presParOf" srcId="{87AE6BF8-F2D7-4AAF-BB4C-F269F243859F}" destId="{1EE65DF0-710E-4A36-8AF6-1B1149B1C281}" srcOrd="4" destOrd="0" presId="urn:microsoft.com/office/officeart/2005/8/layout/hList2"/>
    <dgm:cxn modelId="{9718596D-9BC8-47BA-B52D-D1FDF48C97F8}" type="presParOf" srcId="{1EE65DF0-710E-4A36-8AF6-1B1149B1C281}" destId="{779E0A6A-DE68-4DA7-8A9A-A5528627FBED}" srcOrd="0" destOrd="0" presId="urn:microsoft.com/office/officeart/2005/8/layout/hList2"/>
    <dgm:cxn modelId="{26DEDF29-C0CB-4E9D-B891-E6D794FF36CC}" type="presParOf" srcId="{1EE65DF0-710E-4A36-8AF6-1B1149B1C281}" destId="{6DAB1090-D197-4AA6-88D3-EC9F53C000D4}" srcOrd="1" destOrd="0" presId="urn:microsoft.com/office/officeart/2005/8/layout/hList2"/>
    <dgm:cxn modelId="{558282FB-76C2-473E-8F97-9947B3069A5F}" type="presParOf" srcId="{1EE65DF0-710E-4A36-8AF6-1B1149B1C281}" destId="{19B10DEC-3F6B-42A6-88E6-F36E823172B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6F6CE1-5FC9-4815-AE3D-519539297FC3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01EE00-67C7-4B88-BCC6-806599C52222}">
      <dgm:prSet phldrT="[Text]"/>
      <dgm:spPr/>
      <dgm:t>
        <a:bodyPr/>
        <a:lstStyle/>
        <a:p>
          <a:r>
            <a:rPr lang="en-US" b="1" dirty="0" smtClean="0"/>
            <a:t>Increases: </a:t>
          </a:r>
          <a:br>
            <a:rPr lang="en-US" b="1" dirty="0" smtClean="0"/>
          </a:br>
          <a:r>
            <a:rPr lang="en-US" dirty="0" smtClean="0"/>
            <a:t>8%, 8%, 8%, 8%, 4%</a:t>
          </a:r>
          <a:endParaRPr lang="en-US" dirty="0"/>
        </a:p>
      </dgm:t>
    </dgm:pt>
    <dgm:pt modelId="{8BAA91AF-CE9D-4EF6-AC4E-205D0B405B4D}" type="parTrans" cxnId="{E60820EC-298F-430B-8A8B-01B075F80153}">
      <dgm:prSet/>
      <dgm:spPr/>
      <dgm:t>
        <a:bodyPr/>
        <a:lstStyle/>
        <a:p>
          <a:endParaRPr lang="en-US"/>
        </a:p>
      </dgm:t>
    </dgm:pt>
    <dgm:pt modelId="{B8FE53CD-829B-4FD1-98F9-701D88D1A742}" type="sibTrans" cxnId="{E60820EC-298F-430B-8A8B-01B075F80153}">
      <dgm:prSet/>
      <dgm:spPr/>
      <dgm:t>
        <a:bodyPr/>
        <a:lstStyle/>
        <a:p>
          <a:endParaRPr lang="en-US"/>
        </a:p>
      </dgm:t>
    </dgm:pt>
    <dgm:pt modelId="{44B378AB-C37A-45A1-8071-A65562B5D0F0}">
      <dgm:prSet/>
      <dgm:spPr/>
      <dgm:t>
        <a:bodyPr/>
        <a:lstStyle/>
        <a:p>
          <a:r>
            <a:rPr lang="en-US" b="1" dirty="0" smtClean="0"/>
            <a:t>Reserves:</a:t>
          </a:r>
          <a:endParaRPr lang="en-US" b="1" dirty="0"/>
        </a:p>
      </dgm:t>
    </dgm:pt>
    <dgm:pt modelId="{8A7A67F7-3A81-4FDC-854F-754251ECFB0E}" type="parTrans" cxnId="{02CBB017-43F3-44BD-8349-9794EBDEEEB3}">
      <dgm:prSet/>
      <dgm:spPr/>
      <dgm:t>
        <a:bodyPr/>
        <a:lstStyle/>
        <a:p>
          <a:endParaRPr lang="en-US"/>
        </a:p>
      </dgm:t>
    </dgm:pt>
    <dgm:pt modelId="{EDFB06C6-4428-4D7F-A1F9-8D4D1B887DAB}" type="sibTrans" cxnId="{02CBB017-43F3-44BD-8349-9794EBDEEEB3}">
      <dgm:prSet/>
      <dgm:spPr/>
      <dgm:t>
        <a:bodyPr/>
        <a:lstStyle/>
        <a:p>
          <a:endParaRPr lang="en-US"/>
        </a:p>
      </dgm:t>
    </dgm:pt>
    <dgm:pt modelId="{E3A68500-682F-4BE8-A892-8FE6CA9E496F}">
      <dgm:prSet/>
      <dgm:spPr/>
      <dgm:t>
        <a:bodyPr/>
        <a:lstStyle/>
        <a:p>
          <a:r>
            <a:rPr lang="en-US" b="0" dirty="0" smtClean="0"/>
            <a:t>Year 1: $</a:t>
          </a:r>
          <a:r>
            <a:rPr lang="en-US" b="0" dirty="0" err="1" smtClean="0"/>
            <a:t>3.3M</a:t>
          </a:r>
          <a:r>
            <a:rPr lang="en-US" b="0" dirty="0" smtClean="0"/>
            <a:t> </a:t>
          </a:r>
          <a:endParaRPr lang="en-US" b="0" dirty="0"/>
        </a:p>
      </dgm:t>
    </dgm:pt>
    <dgm:pt modelId="{B27FD364-328B-40B6-9FAE-F966895915AB}" type="parTrans" cxnId="{83C7B34D-5F4C-4E55-884F-B50AD854FE89}">
      <dgm:prSet/>
      <dgm:spPr/>
      <dgm:t>
        <a:bodyPr/>
        <a:lstStyle/>
        <a:p>
          <a:endParaRPr lang="en-US"/>
        </a:p>
      </dgm:t>
    </dgm:pt>
    <dgm:pt modelId="{A6710772-9116-4ADF-9C3F-DBE4668AC68D}" type="sibTrans" cxnId="{83C7B34D-5F4C-4E55-884F-B50AD854FE89}">
      <dgm:prSet/>
      <dgm:spPr/>
      <dgm:t>
        <a:bodyPr/>
        <a:lstStyle/>
        <a:p>
          <a:endParaRPr lang="en-US"/>
        </a:p>
      </dgm:t>
    </dgm:pt>
    <dgm:pt modelId="{625F3AB6-4520-417E-9C66-B8513889B286}">
      <dgm:prSet/>
      <dgm:spPr/>
      <dgm:t>
        <a:bodyPr/>
        <a:lstStyle/>
        <a:p>
          <a:r>
            <a:rPr lang="en-US" b="1" dirty="0" smtClean="0"/>
            <a:t>Highlights:</a:t>
          </a:r>
          <a:endParaRPr lang="en-US" b="1" dirty="0"/>
        </a:p>
      </dgm:t>
    </dgm:pt>
    <dgm:pt modelId="{A4D23723-B8EF-481F-AD72-5AD207C2AD0B}" type="parTrans" cxnId="{91F2C3BD-66FA-45CC-B359-05964D314CFD}">
      <dgm:prSet/>
      <dgm:spPr/>
      <dgm:t>
        <a:bodyPr/>
        <a:lstStyle/>
        <a:p>
          <a:endParaRPr lang="en-US"/>
        </a:p>
      </dgm:t>
    </dgm:pt>
    <dgm:pt modelId="{2D588C54-D4E9-493A-BE3A-F965E8BED19D}" type="sibTrans" cxnId="{91F2C3BD-66FA-45CC-B359-05964D314CFD}">
      <dgm:prSet/>
      <dgm:spPr/>
      <dgm:t>
        <a:bodyPr/>
        <a:lstStyle/>
        <a:p>
          <a:endParaRPr lang="en-US"/>
        </a:p>
      </dgm:t>
    </dgm:pt>
    <dgm:pt modelId="{B86F6A91-80CA-4AB9-B539-C613C90DF121}">
      <dgm:prSet/>
      <dgm:spPr/>
      <dgm:t>
        <a:bodyPr/>
        <a:lstStyle/>
        <a:p>
          <a:r>
            <a:rPr lang="en-US" b="1" dirty="0" smtClean="0"/>
            <a:t>Typical Customer Impact:* </a:t>
          </a:r>
          <a:r>
            <a:rPr lang="en-US" b="0" dirty="0" smtClean="0"/>
            <a:t>$7.30/Month</a:t>
          </a:r>
          <a:endParaRPr lang="en-US" b="0" dirty="0"/>
        </a:p>
      </dgm:t>
    </dgm:pt>
    <dgm:pt modelId="{B247D7A1-DD7A-47EF-8BC8-2A9152F99805}" type="parTrans" cxnId="{9D4475B9-0943-4C1B-AA91-D0E8654DAC6D}">
      <dgm:prSet/>
      <dgm:spPr/>
      <dgm:t>
        <a:bodyPr/>
        <a:lstStyle/>
        <a:p>
          <a:endParaRPr lang="en-US"/>
        </a:p>
      </dgm:t>
    </dgm:pt>
    <dgm:pt modelId="{464336D0-281B-4CE1-A32A-94A75FED80EF}" type="sibTrans" cxnId="{9D4475B9-0943-4C1B-AA91-D0E8654DAC6D}">
      <dgm:prSet/>
      <dgm:spPr/>
      <dgm:t>
        <a:bodyPr/>
        <a:lstStyle/>
        <a:p>
          <a:endParaRPr lang="en-US"/>
        </a:p>
      </dgm:t>
    </dgm:pt>
    <dgm:pt modelId="{A7DF3A22-4C76-4022-B966-ACCF69368197}">
      <dgm:prSet/>
      <dgm:spPr/>
      <dgm:t>
        <a:bodyPr/>
        <a:lstStyle/>
        <a:p>
          <a:r>
            <a:rPr lang="en-US" b="0" dirty="0" smtClean="0"/>
            <a:t>Year 3: $</a:t>
          </a:r>
          <a:r>
            <a:rPr lang="en-US" b="0" dirty="0" err="1" smtClean="0"/>
            <a:t>4.0M</a:t>
          </a:r>
          <a:endParaRPr lang="en-US" b="0" dirty="0"/>
        </a:p>
      </dgm:t>
    </dgm:pt>
    <dgm:pt modelId="{E242DF86-3CE6-4EB4-841B-8A2D85729C90}" type="parTrans" cxnId="{847DDB52-F4B5-4F2D-996E-CA3D93487F59}">
      <dgm:prSet/>
      <dgm:spPr/>
      <dgm:t>
        <a:bodyPr/>
        <a:lstStyle/>
        <a:p>
          <a:endParaRPr lang="en-US"/>
        </a:p>
      </dgm:t>
    </dgm:pt>
    <dgm:pt modelId="{99125E64-1163-4A12-9362-34DA58EF9AEF}" type="sibTrans" cxnId="{847DDB52-F4B5-4F2D-996E-CA3D93487F59}">
      <dgm:prSet/>
      <dgm:spPr/>
      <dgm:t>
        <a:bodyPr/>
        <a:lstStyle/>
        <a:p>
          <a:endParaRPr lang="en-US"/>
        </a:p>
      </dgm:t>
    </dgm:pt>
    <dgm:pt modelId="{075434F4-F2F1-4D7B-8947-9FDAEF346970}">
      <dgm:prSet/>
      <dgm:spPr/>
      <dgm:t>
        <a:bodyPr/>
        <a:lstStyle/>
        <a:p>
          <a:r>
            <a:rPr lang="en-US" b="0" dirty="0" smtClean="0"/>
            <a:t>Year 5: $</a:t>
          </a:r>
          <a:r>
            <a:rPr lang="en-US" b="0" dirty="0" err="1" smtClean="0"/>
            <a:t>7.0M</a:t>
          </a:r>
          <a:endParaRPr lang="en-US" b="0" dirty="0"/>
        </a:p>
      </dgm:t>
    </dgm:pt>
    <dgm:pt modelId="{80E3ACA7-3E4E-40C6-8064-0645E0FA4CBF}" type="parTrans" cxnId="{59FEF2C9-1AA6-4376-8A50-19C9AB94D593}">
      <dgm:prSet/>
      <dgm:spPr/>
      <dgm:t>
        <a:bodyPr/>
        <a:lstStyle/>
        <a:p>
          <a:endParaRPr lang="en-US"/>
        </a:p>
      </dgm:t>
    </dgm:pt>
    <dgm:pt modelId="{2DB8F049-3113-47EA-A723-13C7814C8379}" type="sibTrans" cxnId="{59FEF2C9-1AA6-4376-8A50-19C9AB94D593}">
      <dgm:prSet/>
      <dgm:spPr/>
      <dgm:t>
        <a:bodyPr/>
        <a:lstStyle/>
        <a:p>
          <a:endParaRPr lang="en-US"/>
        </a:p>
      </dgm:t>
    </dgm:pt>
    <dgm:pt modelId="{B6B59F48-1B5A-4B86-AC48-DB84021C94F9}">
      <dgm:prSet/>
      <dgm:spPr/>
      <dgm:t>
        <a:bodyPr/>
        <a:lstStyle/>
        <a:p>
          <a:r>
            <a:rPr lang="en-US" b="0" dirty="0" smtClean="0"/>
            <a:t>Min Target &gt;$</a:t>
          </a:r>
          <a:r>
            <a:rPr lang="en-US" b="0" dirty="0" err="1" smtClean="0"/>
            <a:t>9.2M</a:t>
          </a:r>
          <a:endParaRPr lang="en-US" b="0" dirty="0"/>
        </a:p>
      </dgm:t>
    </dgm:pt>
    <dgm:pt modelId="{455DE8A5-29F6-4E87-818F-A935328A46FE}" type="parTrans" cxnId="{2798C0DF-D3DC-4552-80E0-53C65EFD35C3}">
      <dgm:prSet/>
      <dgm:spPr/>
      <dgm:t>
        <a:bodyPr/>
        <a:lstStyle/>
        <a:p>
          <a:endParaRPr lang="en-US"/>
        </a:p>
      </dgm:t>
    </dgm:pt>
    <dgm:pt modelId="{FA8DAF63-072E-4C59-B2AE-67B5A0B5EB5C}" type="sibTrans" cxnId="{2798C0DF-D3DC-4552-80E0-53C65EFD35C3}">
      <dgm:prSet/>
      <dgm:spPr/>
      <dgm:t>
        <a:bodyPr/>
        <a:lstStyle/>
        <a:p>
          <a:endParaRPr lang="en-US"/>
        </a:p>
      </dgm:t>
    </dgm:pt>
    <dgm:pt modelId="{CE2202C1-6C34-4003-A3A4-DB5F0ACF3423}">
      <dgm:prSet/>
      <dgm:spPr/>
      <dgm:t>
        <a:bodyPr/>
        <a:lstStyle/>
        <a:p>
          <a:r>
            <a:rPr lang="en-US" b="0" dirty="0" smtClean="0"/>
            <a:t>Min reserves met in year 6</a:t>
          </a:r>
          <a:endParaRPr lang="en-US" b="1" dirty="0"/>
        </a:p>
      </dgm:t>
    </dgm:pt>
    <dgm:pt modelId="{7F76BF3F-C431-44B5-A127-2882390E48DA}" type="parTrans" cxnId="{C932B676-5C79-491F-B2A4-70B1C57A61CB}">
      <dgm:prSet/>
      <dgm:spPr/>
      <dgm:t>
        <a:bodyPr/>
        <a:lstStyle/>
        <a:p>
          <a:endParaRPr lang="en-US"/>
        </a:p>
      </dgm:t>
    </dgm:pt>
    <dgm:pt modelId="{E310E929-54F7-4E7B-98BA-1EBD8AD78B7B}" type="sibTrans" cxnId="{C932B676-5C79-491F-B2A4-70B1C57A61CB}">
      <dgm:prSet/>
      <dgm:spPr/>
      <dgm:t>
        <a:bodyPr/>
        <a:lstStyle/>
        <a:p>
          <a:endParaRPr lang="en-US"/>
        </a:p>
      </dgm:t>
    </dgm:pt>
    <dgm:pt modelId="{5A0D408B-E30E-4D95-9176-6600A80106A1}">
      <dgm:prSet/>
      <dgm:spPr/>
      <dgm:t>
        <a:bodyPr/>
        <a:lstStyle/>
        <a:p>
          <a:r>
            <a:rPr lang="en-US" b="0" dirty="0" smtClean="0"/>
            <a:t>$</a:t>
          </a:r>
          <a:r>
            <a:rPr lang="en-US" b="0" dirty="0" err="1" smtClean="0"/>
            <a:t>1M</a:t>
          </a:r>
          <a:r>
            <a:rPr lang="en-US" b="0" dirty="0" smtClean="0"/>
            <a:t> Shortfall year 1</a:t>
          </a:r>
          <a:endParaRPr lang="en-US" b="0" dirty="0"/>
        </a:p>
      </dgm:t>
    </dgm:pt>
    <dgm:pt modelId="{FA4D2D56-7372-466A-B3D1-57055553AE04}" type="parTrans" cxnId="{74967421-4C9A-459A-A1FE-8E8A5FE6D764}">
      <dgm:prSet/>
      <dgm:spPr/>
      <dgm:t>
        <a:bodyPr/>
        <a:lstStyle/>
        <a:p>
          <a:endParaRPr lang="en-US"/>
        </a:p>
      </dgm:t>
    </dgm:pt>
    <dgm:pt modelId="{782749D2-B395-4D9C-97BB-4D992710D2FD}" type="sibTrans" cxnId="{74967421-4C9A-459A-A1FE-8E8A5FE6D764}">
      <dgm:prSet/>
      <dgm:spPr/>
      <dgm:t>
        <a:bodyPr/>
        <a:lstStyle/>
        <a:p>
          <a:endParaRPr lang="en-US"/>
        </a:p>
      </dgm:t>
    </dgm:pt>
    <dgm:pt modelId="{62AF6221-290F-4135-ACD1-D5B8DFC45789}">
      <dgm:prSet phldrT="[Text]"/>
      <dgm:spPr/>
      <dgm:t>
        <a:bodyPr/>
        <a:lstStyle/>
        <a:p>
          <a:r>
            <a:rPr lang="en-US" dirty="0" smtClean="0"/>
            <a:t>Extended</a:t>
          </a:r>
          <a:endParaRPr lang="en-US" dirty="0"/>
        </a:p>
      </dgm:t>
    </dgm:pt>
    <dgm:pt modelId="{5278CC94-F5DF-42F7-9C94-9D8008D30FD7}" type="sibTrans" cxnId="{316062C8-AB34-4AB9-B037-66F275CBABC7}">
      <dgm:prSet/>
      <dgm:spPr/>
      <dgm:t>
        <a:bodyPr/>
        <a:lstStyle/>
        <a:p>
          <a:endParaRPr lang="en-US"/>
        </a:p>
      </dgm:t>
    </dgm:pt>
    <dgm:pt modelId="{88471503-D768-48AB-B5CE-E07192D80FFE}" type="parTrans" cxnId="{316062C8-AB34-4AB9-B037-66F275CBABC7}">
      <dgm:prSet/>
      <dgm:spPr/>
      <dgm:t>
        <a:bodyPr/>
        <a:lstStyle/>
        <a:p>
          <a:endParaRPr lang="en-US"/>
        </a:p>
      </dgm:t>
    </dgm:pt>
    <dgm:pt modelId="{87AE6BF8-F2D7-4AAF-BB4C-F269F243859F}" type="pres">
      <dgm:prSet presAssocID="{F86F6CE1-5FC9-4815-AE3D-519539297FC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E65DF0-710E-4A36-8AF6-1B1149B1C281}" type="pres">
      <dgm:prSet presAssocID="{62AF6221-290F-4135-ACD1-D5B8DFC45789}" presName="compositeNode" presStyleCnt="0">
        <dgm:presLayoutVars>
          <dgm:bulletEnabled val="1"/>
        </dgm:presLayoutVars>
      </dgm:prSet>
      <dgm:spPr/>
    </dgm:pt>
    <dgm:pt modelId="{779E0A6A-DE68-4DA7-8A9A-A5528627FBED}" type="pres">
      <dgm:prSet presAssocID="{62AF6221-290F-4135-ACD1-D5B8DFC45789}" presName="image" presStyleLbl="fgImgPlace1" presStyleIdx="0" presStyleCnt="1"/>
      <dgm:spPr>
        <a:blipFill rotWithShape="1"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6DAB1090-D197-4AA6-88D3-EC9F53C000D4}" type="pres">
      <dgm:prSet presAssocID="{62AF6221-290F-4135-ACD1-D5B8DFC45789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10DEC-3F6B-42A6-88E6-F36E823172B6}" type="pres">
      <dgm:prSet presAssocID="{62AF6221-290F-4135-ACD1-D5B8DFC45789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B18CEA-9532-4088-845B-FA55D3620E7F}" type="presOf" srcId="{075434F4-F2F1-4D7B-8947-9FDAEF346970}" destId="{6DAB1090-D197-4AA6-88D3-EC9F53C000D4}" srcOrd="0" destOrd="4" presId="urn:microsoft.com/office/officeart/2005/8/layout/hList2"/>
    <dgm:cxn modelId="{DD2FE6C5-2B7F-42B4-B725-843F01413E03}" type="presOf" srcId="{E3A68500-682F-4BE8-A892-8FE6CA9E496F}" destId="{6DAB1090-D197-4AA6-88D3-EC9F53C000D4}" srcOrd="0" destOrd="2" presId="urn:microsoft.com/office/officeart/2005/8/layout/hList2"/>
    <dgm:cxn modelId="{0246CC6B-44CC-41A4-A90A-1B60AFC57009}" type="presOf" srcId="{F86F6CE1-5FC9-4815-AE3D-519539297FC3}" destId="{87AE6BF8-F2D7-4AAF-BB4C-F269F243859F}" srcOrd="0" destOrd="0" presId="urn:microsoft.com/office/officeart/2005/8/layout/hList2"/>
    <dgm:cxn modelId="{2798C0DF-D3DC-4552-80E0-53C65EFD35C3}" srcId="{44B378AB-C37A-45A1-8071-A65562B5D0F0}" destId="{B6B59F48-1B5A-4B86-AC48-DB84021C94F9}" srcOrd="3" destOrd="0" parTransId="{455DE8A5-29F6-4E87-818F-A935328A46FE}" sibTransId="{FA8DAF63-072E-4C59-B2AE-67B5A0B5EB5C}"/>
    <dgm:cxn modelId="{6A9F621F-1BE7-4729-97E1-9B733D4CFD52}" type="presOf" srcId="{B86F6A91-80CA-4AB9-B539-C613C90DF121}" destId="{6DAB1090-D197-4AA6-88D3-EC9F53C000D4}" srcOrd="0" destOrd="9" presId="urn:microsoft.com/office/officeart/2005/8/layout/hList2"/>
    <dgm:cxn modelId="{F3AD8978-60FF-443A-8CEA-878C83C55DB4}" type="presOf" srcId="{A7DF3A22-4C76-4022-B966-ACCF69368197}" destId="{6DAB1090-D197-4AA6-88D3-EC9F53C000D4}" srcOrd="0" destOrd="3" presId="urn:microsoft.com/office/officeart/2005/8/layout/hList2"/>
    <dgm:cxn modelId="{2AAF2BAC-9FB3-42C6-B693-21A5D136E304}" type="presOf" srcId="{5A0D408B-E30E-4D95-9176-6600A80106A1}" destId="{6DAB1090-D197-4AA6-88D3-EC9F53C000D4}" srcOrd="0" destOrd="8" presId="urn:microsoft.com/office/officeart/2005/8/layout/hList2"/>
    <dgm:cxn modelId="{59FEF2C9-1AA6-4376-8A50-19C9AB94D593}" srcId="{44B378AB-C37A-45A1-8071-A65562B5D0F0}" destId="{075434F4-F2F1-4D7B-8947-9FDAEF346970}" srcOrd="2" destOrd="0" parTransId="{80E3ACA7-3E4E-40C6-8064-0645E0FA4CBF}" sibTransId="{2DB8F049-3113-47EA-A723-13C7814C8379}"/>
    <dgm:cxn modelId="{C932B676-5C79-491F-B2A4-70B1C57A61CB}" srcId="{625F3AB6-4520-417E-9C66-B8513889B286}" destId="{CE2202C1-6C34-4003-A3A4-DB5F0ACF3423}" srcOrd="0" destOrd="0" parTransId="{7F76BF3F-C431-44B5-A127-2882390E48DA}" sibTransId="{E310E929-54F7-4E7B-98BA-1EBD8AD78B7B}"/>
    <dgm:cxn modelId="{81395C98-5E9D-4A19-A624-3E22CAB7DDCA}" type="presOf" srcId="{A001EE00-67C7-4B88-BCC6-806599C52222}" destId="{6DAB1090-D197-4AA6-88D3-EC9F53C000D4}" srcOrd="0" destOrd="0" presId="urn:microsoft.com/office/officeart/2005/8/layout/hList2"/>
    <dgm:cxn modelId="{B4C07F30-2CE0-453E-BADF-F888D8F5974F}" type="presOf" srcId="{CE2202C1-6C34-4003-A3A4-DB5F0ACF3423}" destId="{6DAB1090-D197-4AA6-88D3-EC9F53C000D4}" srcOrd="0" destOrd="7" presId="urn:microsoft.com/office/officeart/2005/8/layout/hList2"/>
    <dgm:cxn modelId="{83C7B34D-5F4C-4E55-884F-B50AD854FE89}" srcId="{44B378AB-C37A-45A1-8071-A65562B5D0F0}" destId="{E3A68500-682F-4BE8-A892-8FE6CA9E496F}" srcOrd="0" destOrd="0" parTransId="{B27FD364-328B-40B6-9FAE-F966895915AB}" sibTransId="{A6710772-9116-4ADF-9C3F-DBE4668AC68D}"/>
    <dgm:cxn modelId="{30844ED3-8EFF-4118-BFE2-1E6EE9B84D3D}" type="presOf" srcId="{62AF6221-290F-4135-ACD1-D5B8DFC45789}" destId="{19B10DEC-3F6B-42A6-88E6-F36E823172B6}" srcOrd="0" destOrd="0" presId="urn:microsoft.com/office/officeart/2005/8/layout/hList2"/>
    <dgm:cxn modelId="{74967421-4C9A-459A-A1FE-8E8A5FE6D764}" srcId="{625F3AB6-4520-417E-9C66-B8513889B286}" destId="{5A0D408B-E30E-4D95-9176-6600A80106A1}" srcOrd="1" destOrd="0" parTransId="{FA4D2D56-7372-466A-B3D1-57055553AE04}" sibTransId="{782749D2-B395-4D9C-97BB-4D992710D2FD}"/>
    <dgm:cxn modelId="{847DDB52-F4B5-4F2D-996E-CA3D93487F59}" srcId="{44B378AB-C37A-45A1-8071-A65562B5D0F0}" destId="{A7DF3A22-4C76-4022-B966-ACCF69368197}" srcOrd="1" destOrd="0" parTransId="{E242DF86-3CE6-4EB4-841B-8A2D85729C90}" sibTransId="{99125E64-1163-4A12-9362-34DA58EF9AEF}"/>
    <dgm:cxn modelId="{8ABACB1C-6B4D-4FCE-9A5E-648E027DB2B9}" type="presOf" srcId="{625F3AB6-4520-417E-9C66-B8513889B286}" destId="{6DAB1090-D197-4AA6-88D3-EC9F53C000D4}" srcOrd="0" destOrd="6" presId="urn:microsoft.com/office/officeart/2005/8/layout/hList2"/>
    <dgm:cxn modelId="{891ADF8E-C467-49F4-BB2A-C028D122BB75}" type="presOf" srcId="{44B378AB-C37A-45A1-8071-A65562B5D0F0}" destId="{6DAB1090-D197-4AA6-88D3-EC9F53C000D4}" srcOrd="0" destOrd="1" presId="urn:microsoft.com/office/officeart/2005/8/layout/hList2"/>
    <dgm:cxn modelId="{91F2C3BD-66FA-45CC-B359-05964D314CFD}" srcId="{62AF6221-290F-4135-ACD1-D5B8DFC45789}" destId="{625F3AB6-4520-417E-9C66-B8513889B286}" srcOrd="2" destOrd="0" parTransId="{A4D23723-B8EF-481F-AD72-5AD207C2AD0B}" sibTransId="{2D588C54-D4E9-493A-BE3A-F965E8BED19D}"/>
    <dgm:cxn modelId="{02CBB017-43F3-44BD-8349-9794EBDEEEB3}" srcId="{62AF6221-290F-4135-ACD1-D5B8DFC45789}" destId="{44B378AB-C37A-45A1-8071-A65562B5D0F0}" srcOrd="1" destOrd="0" parTransId="{8A7A67F7-3A81-4FDC-854F-754251ECFB0E}" sibTransId="{EDFB06C6-4428-4D7F-A1F9-8D4D1B887DAB}"/>
    <dgm:cxn modelId="{421F17BC-FCEA-4B7B-BC0E-42FB87D7979E}" type="presOf" srcId="{B6B59F48-1B5A-4B86-AC48-DB84021C94F9}" destId="{6DAB1090-D197-4AA6-88D3-EC9F53C000D4}" srcOrd="0" destOrd="5" presId="urn:microsoft.com/office/officeart/2005/8/layout/hList2"/>
    <dgm:cxn modelId="{316062C8-AB34-4AB9-B037-66F275CBABC7}" srcId="{F86F6CE1-5FC9-4815-AE3D-519539297FC3}" destId="{62AF6221-290F-4135-ACD1-D5B8DFC45789}" srcOrd="0" destOrd="0" parTransId="{88471503-D768-48AB-B5CE-E07192D80FFE}" sibTransId="{5278CC94-F5DF-42F7-9C94-9D8008D30FD7}"/>
    <dgm:cxn modelId="{E60820EC-298F-430B-8A8B-01B075F80153}" srcId="{62AF6221-290F-4135-ACD1-D5B8DFC45789}" destId="{A001EE00-67C7-4B88-BCC6-806599C52222}" srcOrd="0" destOrd="0" parTransId="{8BAA91AF-CE9D-4EF6-AC4E-205D0B405B4D}" sibTransId="{B8FE53CD-829B-4FD1-98F9-701D88D1A742}"/>
    <dgm:cxn modelId="{9D4475B9-0943-4C1B-AA91-D0E8654DAC6D}" srcId="{62AF6221-290F-4135-ACD1-D5B8DFC45789}" destId="{B86F6A91-80CA-4AB9-B539-C613C90DF121}" srcOrd="3" destOrd="0" parTransId="{B247D7A1-DD7A-47EF-8BC8-2A9152F99805}" sibTransId="{464336D0-281B-4CE1-A32A-94A75FED80EF}"/>
    <dgm:cxn modelId="{8CDF89D5-5B34-4E56-8BA3-86407254B4CB}" type="presParOf" srcId="{87AE6BF8-F2D7-4AAF-BB4C-F269F243859F}" destId="{1EE65DF0-710E-4A36-8AF6-1B1149B1C281}" srcOrd="0" destOrd="0" presId="urn:microsoft.com/office/officeart/2005/8/layout/hList2"/>
    <dgm:cxn modelId="{72B33CE1-2865-4F4B-BC7A-A33DDF937507}" type="presParOf" srcId="{1EE65DF0-710E-4A36-8AF6-1B1149B1C281}" destId="{779E0A6A-DE68-4DA7-8A9A-A5528627FBED}" srcOrd="0" destOrd="0" presId="urn:microsoft.com/office/officeart/2005/8/layout/hList2"/>
    <dgm:cxn modelId="{C1B2C234-43E2-47B8-9680-8ECC622CA656}" type="presParOf" srcId="{1EE65DF0-710E-4A36-8AF6-1B1149B1C281}" destId="{6DAB1090-D197-4AA6-88D3-EC9F53C000D4}" srcOrd="1" destOrd="0" presId="urn:microsoft.com/office/officeart/2005/8/layout/hList2"/>
    <dgm:cxn modelId="{1981C001-9B7B-47A4-9480-C0CB055F920A}" type="presParOf" srcId="{1EE65DF0-710E-4A36-8AF6-1B1149B1C281}" destId="{19B10DEC-3F6B-42A6-88E6-F36E823172B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6F6CE1-5FC9-4815-AE3D-519539297FC3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66992A-F496-4837-994D-890517E89400}">
      <dgm:prSet phldrT="[Text]"/>
      <dgm:spPr/>
      <dgm:t>
        <a:bodyPr/>
        <a:lstStyle/>
        <a:p>
          <a:r>
            <a:rPr lang="en-US" dirty="0" smtClean="0"/>
            <a:t>Immediate</a:t>
          </a:r>
          <a:endParaRPr lang="en-US" dirty="0"/>
        </a:p>
      </dgm:t>
    </dgm:pt>
    <dgm:pt modelId="{EC4BD0B1-E3AD-47CD-89B9-317E93083285}" type="parTrans" cxnId="{7C2E04D7-65F0-4C77-A259-BE076DDA07B4}">
      <dgm:prSet/>
      <dgm:spPr/>
      <dgm:t>
        <a:bodyPr/>
        <a:lstStyle/>
        <a:p>
          <a:endParaRPr lang="en-US"/>
        </a:p>
      </dgm:t>
    </dgm:pt>
    <dgm:pt modelId="{09D7F345-2BF3-4C4F-9B63-85E73D57CB8C}" type="sibTrans" cxnId="{7C2E04D7-65F0-4C77-A259-BE076DDA07B4}">
      <dgm:prSet/>
      <dgm:spPr/>
      <dgm:t>
        <a:bodyPr/>
        <a:lstStyle/>
        <a:p>
          <a:endParaRPr lang="en-US"/>
        </a:p>
      </dgm:t>
    </dgm:pt>
    <dgm:pt modelId="{C443E152-4583-4611-B4DF-DA2038C84E82}">
      <dgm:prSet phldrT="[Text]"/>
      <dgm:spPr/>
      <dgm:t>
        <a:bodyPr/>
        <a:lstStyle/>
        <a:p>
          <a:r>
            <a:rPr lang="en-US" b="1" dirty="0" smtClean="0"/>
            <a:t>Increases: </a:t>
          </a:r>
          <a:br>
            <a:rPr lang="en-US" b="1" dirty="0" smtClean="0"/>
          </a:br>
          <a:r>
            <a:rPr lang="en-US" dirty="0" smtClean="0"/>
            <a:t>18%, 8%, 8%, 0%, 0%</a:t>
          </a:r>
          <a:endParaRPr lang="en-US" dirty="0"/>
        </a:p>
      </dgm:t>
    </dgm:pt>
    <dgm:pt modelId="{792E70FD-4343-452F-B7D5-6A8D7907CE8F}" type="parTrans" cxnId="{7A282388-CAC6-466C-AED4-C01D9507B326}">
      <dgm:prSet/>
      <dgm:spPr/>
      <dgm:t>
        <a:bodyPr/>
        <a:lstStyle/>
        <a:p>
          <a:endParaRPr lang="en-US"/>
        </a:p>
      </dgm:t>
    </dgm:pt>
    <dgm:pt modelId="{5C2C7867-1BDC-408A-AC1E-D58B68F0B84E}" type="sibTrans" cxnId="{7A282388-CAC6-466C-AED4-C01D9507B326}">
      <dgm:prSet/>
      <dgm:spPr/>
      <dgm:t>
        <a:bodyPr/>
        <a:lstStyle/>
        <a:p>
          <a:endParaRPr lang="en-US"/>
        </a:p>
      </dgm:t>
    </dgm:pt>
    <dgm:pt modelId="{99E7BC01-0FE6-4725-9F25-EC43AF7A5BDE}">
      <dgm:prSet phldrT="[Text]"/>
      <dgm:spPr/>
      <dgm:t>
        <a:bodyPr/>
        <a:lstStyle/>
        <a:p>
          <a:r>
            <a:rPr lang="en-US" b="1" dirty="0" smtClean="0"/>
            <a:t>Reserves:</a:t>
          </a:r>
          <a:endParaRPr lang="en-US" b="1" dirty="0"/>
        </a:p>
      </dgm:t>
    </dgm:pt>
    <dgm:pt modelId="{E4D855F8-949B-49AB-8868-F4EB1A87EB74}" type="parTrans" cxnId="{672494F3-F646-4FC5-A302-DD64233BD8E4}">
      <dgm:prSet/>
      <dgm:spPr/>
      <dgm:t>
        <a:bodyPr/>
        <a:lstStyle/>
        <a:p>
          <a:endParaRPr lang="en-US"/>
        </a:p>
      </dgm:t>
    </dgm:pt>
    <dgm:pt modelId="{944C7199-3A2C-4D91-B08A-108B2B22197B}" type="sibTrans" cxnId="{672494F3-F646-4FC5-A302-DD64233BD8E4}">
      <dgm:prSet/>
      <dgm:spPr/>
      <dgm:t>
        <a:bodyPr/>
        <a:lstStyle/>
        <a:p>
          <a:endParaRPr lang="en-US"/>
        </a:p>
      </dgm:t>
    </dgm:pt>
    <dgm:pt modelId="{6CB8109F-2497-4812-80FB-198F0292ACDF}">
      <dgm:prSet phldrT="[Text]"/>
      <dgm:spPr/>
      <dgm:t>
        <a:bodyPr/>
        <a:lstStyle/>
        <a:p>
          <a:r>
            <a:rPr lang="en-US" dirty="0" smtClean="0"/>
            <a:t>Balanced</a:t>
          </a:r>
          <a:endParaRPr lang="en-US" dirty="0"/>
        </a:p>
      </dgm:t>
    </dgm:pt>
    <dgm:pt modelId="{F19897B4-C2C4-4C5A-AE9E-F2F96A09BD48}" type="parTrans" cxnId="{B7EF363B-C828-496A-8F83-6456638B4945}">
      <dgm:prSet/>
      <dgm:spPr/>
      <dgm:t>
        <a:bodyPr/>
        <a:lstStyle/>
        <a:p>
          <a:endParaRPr lang="en-US"/>
        </a:p>
      </dgm:t>
    </dgm:pt>
    <dgm:pt modelId="{72351966-EAD1-49E8-9F4C-B568DDA01998}" type="sibTrans" cxnId="{B7EF363B-C828-496A-8F83-6456638B4945}">
      <dgm:prSet/>
      <dgm:spPr/>
      <dgm:t>
        <a:bodyPr/>
        <a:lstStyle/>
        <a:p>
          <a:endParaRPr lang="en-US"/>
        </a:p>
      </dgm:t>
    </dgm:pt>
    <dgm:pt modelId="{E32A4561-127B-42C2-B3E6-022FCEA6488D}">
      <dgm:prSet phldrT="[Text]"/>
      <dgm:spPr/>
      <dgm:t>
        <a:bodyPr/>
        <a:lstStyle/>
        <a:p>
          <a:r>
            <a:rPr lang="en-US" b="1" dirty="0" smtClean="0"/>
            <a:t>Increases: </a:t>
          </a:r>
          <a:br>
            <a:rPr lang="en-US" b="1" dirty="0" smtClean="0"/>
          </a:br>
          <a:r>
            <a:rPr lang="en-US" dirty="0" smtClean="0"/>
            <a:t>12%, 8%, 8%, 4%, 2%</a:t>
          </a:r>
          <a:endParaRPr lang="en-US" dirty="0"/>
        </a:p>
      </dgm:t>
    </dgm:pt>
    <dgm:pt modelId="{D7379591-7C78-4695-A3A0-E3DD5CDE3666}" type="parTrans" cxnId="{DCA0B347-4715-456C-ADC1-F8C9B1FD3C3C}">
      <dgm:prSet/>
      <dgm:spPr/>
      <dgm:t>
        <a:bodyPr/>
        <a:lstStyle/>
        <a:p>
          <a:endParaRPr lang="en-US"/>
        </a:p>
      </dgm:t>
    </dgm:pt>
    <dgm:pt modelId="{8D1E57D4-CB71-41DD-A8A1-6697DDC23C0E}" type="sibTrans" cxnId="{DCA0B347-4715-456C-ADC1-F8C9B1FD3C3C}">
      <dgm:prSet/>
      <dgm:spPr/>
      <dgm:t>
        <a:bodyPr/>
        <a:lstStyle/>
        <a:p>
          <a:endParaRPr lang="en-US"/>
        </a:p>
      </dgm:t>
    </dgm:pt>
    <dgm:pt modelId="{62AF6221-290F-4135-ACD1-D5B8DFC45789}">
      <dgm:prSet phldrT="[Text]"/>
      <dgm:spPr/>
      <dgm:t>
        <a:bodyPr/>
        <a:lstStyle/>
        <a:p>
          <a:r>
            <a:rPr lang="en-US" dirty="0" smtClean="0"/>
            <a:t>Extended</a:t>
          </a:r>
          <a:endParaRPr lang="en-US" dirty="0"/>
        </a:p>
      </dgm:t>
    </dgm:pt>
    <dgm:pt modelId="{88471503-D768-48AB-B5CE-E07192D80FFE}" type="parTrans" cxnId="{316062C8-AB34-4AB9-B037-66F275CBABC7}">
      <dgm:prSet/>
      <dgm:spPr/>
      <dgm:t>
        <a:bodyPr/>
        <a:lstStyle/>
        <a:p>
          <a:endParaRPr lang="en-US"/>
        </a:p>
      </dgm:t>
    </dgm:pt>
    <dgm:pt modelId="{5278CC94-F5DF-42F7-9C94-9D8008D30FD7}" type="sibTrans" cxnId="{316062C8-AB34-4AB9-B037-66F275CBABC7}">
      <dgm:prSet/>
      <dgm:spPr/>
      <dgm:t>
        <a:bodyPr/>
        <a:lstStyle/>
        <a:p>
          <a:endParaRPr lang="en-US"/>
        </a:p>
      </dgm:t>
    </dgm:pt>
    <dgm:pt modelId="{A001EE00-67C7-4B88-BCC6-806599C52222}">
      <dgm:prSet phldrT="[Text]"/>
      <dgm:spPr/>
      <dgm:t>
        <a:bodyPr/>
        <a:lstStyle/>
        <a:p>
          <a:r>
            <a:rPr lang="en-US" b="1" dirty="0" smtClean="0"/>
            <a:t>Increases: </a:t>
          </a:r>
          <a:br>
            <a:rPr lang="en-US" b="1" dirty="0" smtClean="0"/>
          </a:br>
          <a:r>
            <a:rPr lang="en-US" dirty="0" smtClean="0"/>
            <a:t>8%, 8%, 8%, 8%, 4%</a:t>
          </a:r>
          <a:endParaRPr lang="en-US" dirty="0"/>
        </a:p>
      </dgm:t>
    </dgm:pt>
    <dgm:pt modelId="{8BAA91AF-CE9D-4EF6-AC4E-205D0B405B4D}" type="parTrans" cxnId="{E60820EC-298F-430B-8A8B-01B075F80153}">
      <dgm:prSet/>
      <dgm:spPr/>
      <dgm:t>
        <a:bodyPr/>
        <a:lstStyle/>
        <a:p>
          <a:endParaRPr lang="en-US"/>
        </a:p>
      </dgm:t>
    </dgm:pt>
    <dgm:pt modelId="{B8FE53CD-829B-4FD1-98F9-701D88D1A742}" type="sibTrans" cxnId="{E60820EC-298F-430B-8A8B-01B075F80153}">
      <dgm:prSet/>
      <dgm:spPr/>
      <dgm:t>
        <a:bodyPr/>
        <a:lstStyle/>
        <a:p>
          <a:endParaRPr lang="en-US"/>
        </a:p>
      </dgm:t>
    </dgm:pt>
    <dgm:pt modelId="{96ABD02C-CD3C-45F8-8EBA-BC798DB221AF}">
      <dgm:prSet phldrT="[Text]"/>
      <dgm:spPr/>
      <dgm:t>
        <a:bodyPr/>
        <a:lstStyle/>
        <a:p>
          <a:r>
            <a:rPr lang="en-US" b="0" dirty="0" smtClean="0"/>
            <a:t>Year 1: $</a:t>
          </a:r>
          <a:r>
            <a:rPr lang="en-US" b="0" dirty="0" err="1" smtClean="0"/>
            <a:t>4.6M</a:t>
          </a:r>
          <a:r>
            <a:rPr lang="en-US" b="0" dirty="0" smtClean="0"/>
            <a:t> </a:t>
          </a:r>
          <a:endParaRPr lang="en-US" b="0" dirty="0"/>
        </a:p>
      </dgm:t>
    </dgm:pt>
    <dgm:pt modelId="{45D88C49-5ECF-4F00-96E3-8AC65CEB82E0}" type="parTrans" cxnId="{E7B93B28-9FF8-4E6F-A339-7563E73825ED}">
      <dgm:prSet/>
      <dgm:spPr/>
      <dgm:t>
        <a:bodyPr/>
        <a:lstStyle/>
        <a:p>
          <a:endParaRPr lang="en-US"/>
        </a:p>
      </dgm:t>
    </dgm:pt>
    <dgm:pt modelId="{5DB6E90C-13FA-4DD2-82F5-C076B3CF090C}" type="sibTrans" cxnId="{E7B93B28-9FF8-4E6F-A339-7563E73825ED}">
      <dgm:prSet/>
      <dgm:spPr/>
      <dgm:t>
        <a:bodyPr/>
        <a:lstStyle/>
        <a:p>
          <a:endParaRPr lang="en-US"/>
        </a:p>
      </dgm:t>
    </dgm:pt>
    <dgm:pt modelId="{97D6FE18-9C71-4982-8AF5-5664DE35486F}">
      <dgm:prSet phldrT="[Text]"/>
      <dgm:spPr/>
      <dgm:t>
        <a:bodyPr/>
        <a:lstStyle/>
        <a:p>
          <a:r>
            <a:rPr lang="en-US" b="0" dirty="0" smtClean="0"/>
            <a:t>Year 3: $</a:t>
          </a:r>
          <a:r>
            <a:rPr lang="en-US" b="0" dirty="0" err="1" smtClean="0"/>
            <a:t>9.2M</a:t>
          </a:r>
          <a:endParaRPr lang="en-US" b="0" dirty="0"/>
        </a:p>
      </dgm:t>
    </dgm:pt>
    <dgm:pt modelId="{FE0E91EC-B08D-4C1A-828F-474C08AADF54}" type="parTrans" cxnId="{893E3128-C7D8-4EC9-8622-07B84032AAE9}">
      <dgm:prSet/>
      <dgm:spPr/>
      <dgm:t>
        <a:bodyPr/>
        <a:lstStyle/>
        <a:p>
          <a:endParaRPr lang="en-US"/>
        </a:p>
      </dgm:t>
    </dgm:pt>
    <dgm:pt modelId="{A292A068-282D-4AC3-8B76-7D774EF25387}" type="sibTrans" cxnId="{893E3128-C7D8-4EC9-8622-07B84032AAE9}">
      <dgm:prSet/>
      <dgm:spPr/>
      <dgm:t>
        <a:bodyPr/>
        <a:lstStyle/>
        <a:p>
          <a:endParaRPr lang="en-US"/>
        </a:p>
      </dgm:t>
    </dgm:pt>
    <dgm:pt modelId="{94FCD4C3-16FE-49D7-BF3A-E3DD4B587FBB}">
      <dgm:prSet phldrT="[Text]"/>
      <dgm:spPr/>
      <dgm:t>
        <a:bodyPr/>
        <a:lstStyle/>
        <a:p>
          <a:r>
            <a:rPr lang="en-US" b="0" dirty="0" smtClean="0"/>
            <a:t>Year 5: $</a:t>
          </a:r>
          <a:r>
            <a:rPr lang="en-US" b="0" dirty="0" err="1" smtClean="0"/>
            <a:t>11.7M</a:t>
          </a:r>
          <a:endParaRPr lang="en-US" b="0" dirty="0"/>
        </a:p>
      </dgm:t>
    </dgm:pt>
    <dgm:pt modelId="{69AA773B-7FEA-4CD3-9BF4-22EF83B4D7F7}" type="parTrans" cxnId="{261EFE18-45E0-497A-AA21-AD29331D39C9}">
      <dgm:prSet/>
      <dgm:spPr/>
      <dgm:t>
        <a:bodyPr/>
        <a:lstStyle/>
        <a:p>
          <a:endParaRPr lang="en-US"/>
        </a:p>
      </dgm:t>
    </dgm:pt>
    <dgm:pt modelId="{38616D93-3F04-4BC2-873D-A42855AA7F6C}" type="sibTrans" cxnId="{261EFE18-45E0-497A-AA21-AD29331D39C9}">
      <dgm:prSet/>
      <dgm:spPr/>
      <dgm:t>
        <a:bodyPr/>
        <a:lstStyle/>
        <a:p>
          <a:endParaRPr lang="en-US"/>
        </a:p>
      </dgm:t>
    </dgm:pt>
    <dgm:pt modelId="{8FA2677D-3A74-43DE-82C0-25AC125DD345}">
      <dgm:prSet phldrT="[Text]"/>
      <dgm:spPr/>
      <dgm:t>
        <a:bodyPr/>
        <a:lstStyle/>
        <a:p>
          <a:r>
            <a:rPr lang="en-US" b="1" dirty="0" smtClean="0"/>
            <a:t>Highlights:</a:t>
          </a:r>
          <a:endParaRPr lang="en-US" b="1" dirty="0"/>
        </a:p>
      </dgm:t>
    </dgm:pt>
    <dgm:pt modelId="{211BAD4E-D005-4797-B338-2D8290E61B92}" type="parTrans" cxnId="{ACE4445A-E0F4-48D0-9C3D-EE9949FF32BC}">
      <dgm:prSet/>
      <dgm:spPr/>
      <dgm:t>
        <a:bodyPr/>
        <a:lstStyle/>
        <a:p>
          <a:endParaRPr lang="en-US"/>
        </a:p>
      </dgm:t>
    </dgm:pt>
    <dgm:pt modelId="{DCA02221-B855-4523-AAB4-646905F94344}" type="sibTrans" cxnId="{ACE4445A-E0F4-48D0-9C3D-EE9949FF32BC}">
      <dgm:prSet/>
      <dgm:spPr/>
      <dgm:t>
        <a:bodyPr/>
        <a:lstStyle/>
        <a:p>
          <a:endParaRPr lang="en-US"/>
        </a:p>
      </dgm:t>
    </dgm:pt>
    <dgm:pt modelId="{04E9737B-EF6F-46B3-8684-46DD9F57600E}">
      <dgm:prSet phldrT="[Text]"/>
      <dgm:spPr/>
      <dgm:t>
        <a:bodyPr/>
        <a:lstStyle/>
        <a:p>
          <a:r>
            <a:rPr lang="en-US" b="1" dirty="0" smtClean="0"/>
            <a:t>Typical Customer Impact:* </a:t>
          </a:r>
          <a:r>
            <a:rPr lang="en-US" b="0" dirty="0" smtClean="0"/>
            <a:t>$11.00/Month</a:t>
          </a:r>
          <a:endParaRPr lang="en-US" b="0" dirty="0"/>
        </a:p>
      </dgm:t>
    </dgm:pt>
    <dgm:pt modelId="{E6515B7B-A711-45C0-B54C-7F85C5A8DDB8}" type="parTrans" cxnId="{9984832D-128A-4DAC-A154-B400B7528D32}">
      <dgm:prSet/>
      <dgm:spPr/>
      <dgm:t>
        <a:bodyPr/>
        <a:lstStyle/>
        <a:p>
          <a:endParaRPr lang="en-US"/>
        </a:p>
      </dgm:t>
    </dgm:pt>
    <dgm:pt modelId="{C1FD81CC-2310-429C-9A6A-E1E8A5EBB04E}" type="sibTrans" cxnId="{9984832D-128A-4DAC-A154-B400B7528D32}">
      <dgm:prSet/>
      <dgm:spPr/>
      <dgm:t>
        <a:bodyPr/>
        <a:lstStyle/>
        <a:p>
          <a:endParaRPr lang="en-US"/>
        </a:p>
      </dgm:t>
    </dgm:pt>
    <dgm:pt modelId="{8456113E-CAC4-4B89-A62F-99F7E2263E8A}">
      <dgm:prSet/>
      <dgm:spPr/>
      <dgm:t>
        <a:bodyPr/>
        <a:lstStyle/>
        <a:p>
          <a:r>
            <a:rPr lang="en-US" b="1" smtClean="0"/>
            <a:t>Reserves:</a:t>
          </a:r>
          <a:endParaRPr lang="en-US" b="1" dirty="0"/>
        </a:p>
      </dgm:t>
    </dgm:pt>
    <dgm:pt modelId="{6CCC57B2-6075-460B-8399-1C019D4765E0}" type="parTrans" cxnId="{0ED4000B-3EC6-425A-AB38-57FB034DFCCA}">
      <dgm:prSet/>
      <dgm:spPr/>
      <dgm:t>
        <a:bodyPr/>
        <a:lstStyle/>
        <a:p>
          <a:endParaRPr lang="en-US"/>
        </a:p>
      </dgm:t>
    </dgm:pt>
    <dgm:pt modelId="{C6101C9D-894A-4FF3-A94D-48E95EE5595A}" type="sibTrans" cxnId="{0ED4000B-3EC6-425A-AB38-57FB034DFCCA}">
      <dgm:prSet/>
      <dgm:spPr/>
      <dgm:t>
        <a:bodyPr/>
        <a:lstStyle/>
        <a:p>
          <a:endParaRPr lang="en-US"/>
        </a:p>
      </dgm:t>
    </dgm:pt>
    <dgm:pt modelId="{56AC2EC0-9904-4BA9-85F7-AC39D3CC8F1D}">
      <dgm:prSet/>
      <dgm:spPr/>
      <dgm:t>
        <a:bodyPr/>
        <a:lstStyle/>
        <a:p>
          <a:r>
            <a:rPr lang="en-US" b="0" dirty="0" smtClean="0"/>
            <a:t>Year 1: $</a:t>
          </a:r>
          <a:r>
            <a:rPr lang="en-US" b="0" dirty="0" err="1" smtClean="0"/>
            <a:t>3.8M</a:t>
          </a:r>
          <a:r>
            <a:rPr lang="en-US" b="0" dirty="0" smtClean="0"/>
            <a:t> </a:t>
          </a:r>
          <a:endParaRPr lang="en-US" b="0" dirty="0"/>
        </a:p>
      </dgm:t>
    </dgm:pt>
    <dgm:pt modelId="{70AC5240-B3C5-46DA-9D8D-7C2FE4CCFA1C}" type="parTrans" cxnId="{780587A4-053A-4881-B96F-7298ECE5419C}">
      <dgm:prSet/>
      <dgm:spPr/>
      <dgm:t>
        <a:bodyPr/>
        <a:lstStyle/>
        <a:p>
          <a:endParaRPr lang="en-US"/>
        </a:p>
      </dgm:t>
    </dgm:pt>
    <dgm:pt modelId="{2B3E0ACB-EBC7-4A02-A857-07B98824F8AD}" type="sibTrans" cxnId="{780587A4-053A-4881-B96F-7298ECE5419C}">
      <dgm:prSet/>
      <dgm:spPr/>
      <dgm:t>
        <a:bodyPr/>
        <a:lstStyle/>
        <a:p>
          <a:endParaRPr lang="en-US"/>
        </a:p>
      </dgm:t>
    </dgm:pt>
    <dgm:pt modelId="{0EB9A7E6-0318-47A6-9BC7-B0E881528C89}">
      <dgm:prSet/>
      <dgm:spPr/>
      <dgm:t>
        <a:bodyPr/>
        <a:lstStyle/>
        <a:p>
          <a:r>
            <a:rPr lang="en-US" b="1" dirty="0" smtClean="0"/>
            <a:t>Highlights</a:t>
          </a:r>
          <a:endParaRPr lang="en-US" b="1" dirty="0"/>
        </a:p>
      </dgm:t>
    </dgm:pt>
    <dgm:pt modelId="{3D1473BC-B8BE-491D-8AE8-E4D514D6314D}" type="parTrans" cxnId="{481BB295-D8D6-4855-AFBB-BDE957056B58}">
      <dgm:prSet/>
      <dgm:spPr/>
      <dgm:t>
        <a:bodyPr/>
        <a:lstStyle/>
        <a:p>
          <a:endParaRPr lang="en-US"/>
        </a:p>
      </dgm:t>
    </dgm:pt>
    <dgm:pt modelId="{2EFB2713-D74A-45DD-9C5B-44C8B3FBFE6B}" type="sibTrans" cxnId="{481BB295-D8D6-4855-AFBB-BDE957056B58}">
      <dgm:prSet/>
      <dgm:spPr/>
      <dgm:t>
        <a:bodyPr/>
        <a:lstStyle/>
        <a:p>
          <a:endParaRPr lang="en-US"/>
        </a:p>
      </dgm:t>
    </dgm:pt>
    <dgm:pt modelId="{AD8E0DAD-D389-4E44-8868-59837F28D970}">
      <dgm:prSet/>
      <dgm:spPr/>
      <dgm:t>
        <a:bodyPr/>
        <a:lstStyle/>
        <a:p>
          <a:r>
            <a:rPr lang="en-US" b="1" dirty="0" smtClean="0"/>
            <a:t>Typical Customer Impact:* </a:t>
          </a:r>
          <a:r>
            <a:rPr lang="en-US" b="0" dirty="0" smtClean="0"/>
            <a:t>$8.80/Month</a:t>
          </a:r>
          <a:endParaRPr lang="en-US" b="1" dirty="0"/>
        </a:p>
      </dgm:t>
    </dgm:pt>
    <dgm:pt modelId="{86A8F760-81BD-433B-8B0E-377D57EF98FA}" type="parTrans" cxnId="{0414EAB4-B276-454E-8A9E-76F13901EF22}">
      <dgm:prSet/>
      <dgm:spPr/>
      <dgm:t>
        <a:bodyPr/>
        <a:lstStyle/>
        <a:p>
          <a:endParaRPr lang="en-US"/>
        </a:p>
      </dgm:t>
    </dgm:pt>
    <dgm:pt modelId="{4B61F0D8-B278-4BE0-B9A7-714D37A6EF93}" type="sibTrans" cxnId="{0414EAB4-B276-454E-8A9E-76F13901EF22}">
      <dgm:prSet/>
      <dgm:spPr/>
      <dgm:t>
        <a:bodyPr/>
        <a:lstStyle/>
        <a:p>
          <a:endParaRPr lang="en-US"/>
        </a:p>
      </dgm:t>
    </dgm:pt>
    <dgm:pt modelId="{44B378AB-C37A-45A1-8071-A65562B5D0F0}">
      <dgm:prSet/>
      <dgm:spPr/>
      <dgm:t>
        <a:bodyPr/>
        <a:lstStyle/>
        <a:p>
          <a:r>
            <a:rPr lang="en-US" b="1" dirty="0" smtClean="0"/>
            <a:t>Reserves:</a:t>
          </a:r>
          <a:endParaRPr lang="en-US" b="1" dirty="0"/>
        </a:p>
      </dgm:t>
    </dgm:pt>
    <dgm:pt modelId="{8A7A67F7-3A81-4FDC-854F-754251ECFB0E}" type="parTrans" cxnId="{02CBB017-43F3-44BD-8349-9794EBDEEEB3}">
      <dgm:prSet/>
      <dgm:spPr/>
      <dgm:t>
        <a:bodyPr/>
        <a:lstStyle/>
        <a:p>
          <a:endParaRPr lang="en-US"/>
        </a:p>
      </dgm:t>
    </dgm:pt>
    <dgm:pt modelId="{EDFB06C6-4428-4D7F-A1F9-8D4D1B887DAB}" type="sibTrans" cxnId="{02CBB017-43F3-44BD-8349-9794EBDEEEB3}">
      <dgm:prSet/>
      <dgm:spPr/>
      <dgm:t>
        <a:bodyPr/>
        <a:lstStyle/>
        <a:p>
          <a:endParaRPr lang="en-US"/>
        </a:p>
      </dgm:t>
    </dgm:pt>
    <dgm:pt modelId="{E3A68500-682F-4BE8-A892-8FE6CA9E496F}">
      <dgm:prSet/>
      <dgm:spPr/>
      <dgm:t>
        <a:bodyPr/>
        <a:lstStyle/>
        <a:p>
          <a:r>
            <a:rPr lang="en-US" b="0" dirty="0" smtClean="0"/>
            <a:t>Year 1: $</a:t>
          </a:r>
          <a:r>
            <a:rPr lang="en-US" b="0" dirty="0" err="1" smtClean="0"/>
            <a:t>3.3M</a:t>
          </a:r>
          <a:r>
            <a:rPr lang="en-US" b="0" dirty="0" smtClean="0"/>
            <a:t> </a:t>
          </a:r>
          <a:endParaRPr lang="en-US" b="0" dirty="0"/>
        </a:p>
      </dgm:t>
    </dgm:pt>
    <dgm:pt modelId="{B27FD364-328B-40B6-9FAE-F966895915AB}" type="parTrans" cxnId="{83C7B34D-5F4C-4E55-884F-B50AD854FE89}">
      <dgm:prSet/>
      <dgm:spPr/>
      <dgm:t>
        <a:bodyPr/>
        <a:lstStyle/>
        <a:p>
          <a:endParaRPr lang="en-US"/>
        </a:p>
      </dgm:t>
    </dgm:pt>
    <dgm:pt modelId="{A6710772-9116-4ADF-9C3F-DBE4668AC68D}" type="sibTrans" cxnId="{83C7B34D-5F4C-4E55-884F-B50AD854FE89}">
      <dgm:prSet/>
      <dgm:spPr/>
      <dgm:t>
        <a:bodyPr/>
        <a:lstStyle/>
        <a:p>
          <a:endParaRPr lang="en-US"/>
        </a:p>
      </dgm:t>
    </dgm:pt>
    <dgm:pt modelId="{625F3AB6-4520-417E-9C66-B8513889B286}">
      <dgm:prSet/>
      <dgm:spPr/>
      <dgm:t>
        <a:bodyPr/>
        <a:lstStyle/>
        <a:p>
          <a:r>
            <a:rPr lang="en-US" b="1" dirty="0" smtClean="0"/>
            <a:t>Highlights:</a:t>
          </a:r>
          <a:endParaRPr lang="en-US" b="1" dirty="0"/>
        </a:p>
      </dgm:t>
    </dgm:pt>
    <dgm:pt modelId="{A4D23723-B8EF-481F-AD72-5AD207C2AD0B}" type="parTrans" cxnId="{91F2C3BD-66FA-45CC-B359-05964D314CFD}">
      <dgm:prSet/>
      <dgm:spPr/>
      <dgm:t>
        <a:bodyPr/>
        <a:lstStyle/>
        <a:p>
          <a:endParaRPr lang="en-US"/>
        </a:p>
      </dgm:t>
    </dgm:pt>
    <dgm:pt modelId="{2D588C54-D4E9-493A-BE3A-F965E8BED19D}" type="sibTrans" cxnId="{91F2C3BD-66FA-45CC-B359-05964D314CFD}">
      <dgm:prSet/>
      <dgm:spPr/>
      <dgm:t>
        <a:bodyPr/>
        <a:lstStyle/>
        <a:p>
          <a:endParaRPr lang="en-US"/>
        </a:p>
      </dgm:t>
    </dgm:pt>
    <dgm:pt modelId="{B86F6A91-80CA-4AB9-B539-C613C90DF121}">
      <dgm:prSet/>
      <dgm:spPr/>
      <dgm:t>
        <a:bodyPr/>
        <a:lstStyle/>
        <a:p>
          <a:r>
            <a:rPr lang="en-US" b="1" dirty="0" smtClean="0"/>
            <a:t>Typical Customer Impact:* </a:t>
          </a:r>
          <a:r>
            <a:rPr lang="en-US" b="0" dirty="0" smtClean="0"/>
            <a:t>$7.30/Month</a:t>
          </a:r>
          <a:endParaRPr lang="en-US" b="0" dirty="0"/>
        </a:p>
      </dgm:t>
    </dgm:pt>
    <dgm:pt modelId="{B247D7A1-DD7A-47EF-8BC8-2A9152F99805}" type="parTrans" cxnId="{9D4475B9-0943-4C1B-AA91-D0E8654DAC6D}">
      <dgm:prSet/>
      <dgm:spPr/>
      <dgm:t>
        <a:bodyPr/>
        <a:lstStyle/>
        <a:p>
          <a:endParaRPr lang="en-US"/>
        </a:p>
      </dgm:t>
    </dgm:pt>
    <dgm:pt modelId="{464336D0-281B-4CE1-A32A-94A75FED80EF}" type="sibTrans" cxnId="{9D4475B9-0943-4C1B-AA91-D0E8654DAC6D}">
      <dgm:prSet/>
      <dgm:spPr/>
      <dgm:t>
        <a:bodyPr/>
        <a:lstStyle/>
        <a:p>
          <a:endParaRPr lang="en-US"/>
        </a:p>
      </dgm:t>
    </dgm:pt>
    <dgm:pt modelId="{BD0AF5F9-528C-46E3-BFD3-5D6488773866}">
      <dgm:prSet phldrT="[Text]"/>
      <dgm:spPr/>
      <dgm:t>
        <a:bodyPr/>
        <a:lstStyle/>
        <a:p>
          <a:r>
            <a:rPr lang="en-US" b="0" dirty="0" smtClean="0"/>
            <a:t>Min Target &gt;$</a:t>
          </a:r>
          <a:r>
            <a:rPr lang="en-US" b="0" dirty="0" err="1" smtClean="0"/>
            <a:t>9.2M</a:t>
          </a:r>
          <a:endParaRPr lang="en-US" b="0" dirty="0"/>
        </a:p>
      </dgm:t>
    </dgm:pt>
    <dgm:pt modelId="{FE34A96F-1C92-4E68-BED2-7D76D1FDC0BD}" type="parTrans" cxnId="{52424D6B-6E08-459F-B505-D03C4DCCD656}">
      <dgm:prSet/>
      <dgm:spPr/>
      <dgm:t>
        <a:bodyPr/>
        <a:lstStyle/>
        <a:p>
          <a:endParaRPr lang="en-US"/>
        </a:p>
      </dgm:t>
    </dgm:pt>
    <dgm:pt modelId="{168DE66F-7A0D-4E71-8E0E-4A07C04416E7}" type="sibTrans" cxnId="{52424D6B-6E08-459F-B505-D03C4DCCD656}">
      <dgm:prSet/>
      <dgm:spPr/>
      <dgm:t>
        <a:bodyPr/>
        <a:lstStyle/>
        <a:p>
          <a:endParaRPr lang="en-US"/>
        </a:p>
      </dgm:t>
    </dgm:pt>
    <dgm:pt modelId="{07C09F30-843D-4E1E-947E-DEA1C8A65D4F}">
      <dgm:prSet/>
      <dgm:spPr/>
      <dgm:t>
        <a:bodyPr/>
        <a:lstStyle/>
        <a:p>
          <a:r>
            <a:rPr lang="en-US" b="0" dirty="0" smtClean="0"/>
            <a:t>Year 3: $</a:t>
          </a:r>
          <a:r>
            <a:rPr lang="en-US" b="0" dirty="0" err="1" smtClean="0"/>
            <a:t>6.1M</a:t>
          </a:r>
          <a:endParaRPr lang="en-US" b="0" dirty="0"/>
        </a:p>
      </dgm:t>
    </dgm:pt>
    <dgm:pt modelId="{3EE7CCCB-FA89-4201-A9ED-E868E84F7DD5}" type="parTrans" cxnId="{586D9679-4D08-49DB-AAA8-19F020ED07C2}">
      <dgm:prSet/>
      <dgm:spPr/>
      <dgm:t>
        <a:bodyPr/>
        <a:lstStyle/>
        <a:p>
          <a:endParaRPr lang="en-US"/>
        </a:p>
      </dgm:t>
    </dgm:pt>
    <dgm:pt modelId="{1FE6FAA1-E5DA-409D-9B61-38A7905F3F53}" type="sibTrans" cxnId="{586D9679-4D08-49DB-AAA8-19F020ED07C2}">
      <dgm:prSet/>
      <dgm:spPr/>
      <dgm:t>
        <a:bodyPr/>
        <a:lstStyle/>
        <a:p>
          <a:endParaRPr lang="en-US"/>
        </a:p>
      </dgm:t>
    </dgm:pt>
    <dgm:pt modelId="{60C28F91-22D4-4A44-B64E-577B1EBB5346}">
      <dgm:prSet/>
      <dgm:spPr/>
      <dgm:t>
        <a:bodyPr/>
        <a:lstStyle/>
        <a:p>
          <a:r>
            <a:rPr lang="en-US" b="0" dirty="0" smtClean="0"/>
            <a:t>Year 5: $</a:t>
          </a:r>
          <a:r>
            <a:rPr lang="en-US" b="0" dirty="0" err="1" smtClean="0"/>
            <a:t>8.5M</a:t>
          </a:r>
          <a:endParaRPr lang="en-US" b="0" dirty="0"/>
        </a:p>
      </dgm:t>
    </dgm:pt>
    <dgm:pt modelId="{EAA0E5E6-DF66-4535-BC53-E4DEFC599CCD}" type="parTrans" cxnId="{DE651A13-50C4-42E4-A86E-703FCFA1D1A3}">
      <dgm:prSet/>
      <dgm:spPr/>
      <dgm:t>
        <a:bodyPr/>
        <a:lstStyle/>
        <a:p>
          <a:endParaRPr lang="en-US"/>
        </a:p>
      </dgm:t>
    </dgm:pt>
    <dgm:pt modelId="{105D69F3-F43C-4B5D-B322-424E6911BAA3}" type="sibTrans" cxnId="{DE651A13-50C4-42E4-A86E-703FCFA1D1A3}">
      <dgm:prSet/>
      <dgm:spPr/>
      <dgm:t>
        <a:bodyPr/>
        <a:lstStyle/>
        <a:p>
          <a:endParaRPr lang="en-US"/>
        </a:p>
      </dgm:t>
    </dgm:pt>
    <dgm:pt modelId="{352026ED-1881-462F-8EE2-42509595127F}">
      <dgm:prSet/>
      <dgm:spPr/>
      <dgm:t>
        <a:bodyPr/>
        <a:lstStyle/>
        <a:p>
          <a:r>
            <a:rPr lang="en-US" b="0" dirty="0" smtClean="0"/>
            <a:t>Min Target &gt;$</a:t>
          </a:r>
          <a:r>
            <a:rPr lang="en-US" b="0" dirty="0" err="1" smtClean="0"/>
            <a:t>9.2M</a:t>
          </a:r>
          <a:endParaRPr lang="en-US" b="0" dirty="0"/>
        </a:p>
      </dgm:t>
    </dgm:pt>
    <dgm:pt modelId="{C6164A70-9760-4298-BBBD-A2E3F012DBE8}" type="parTrans" cxnId="{4ED6044E-F22D-44A6-8E65-6757B07F90BC}">
      <dgm:prSet/>
      <dgm:spPr/>
      <dgm:t>
        <a:bodyPr/>
        <a:lstStyle/>
        <a:p>
          <a:endParaRPr lang="en-US"/>
        </a:p>
      </dgm:t>
    </dgm:pt>
    <dgm:pt modelId="{F569ED32-4145-4B7F-B87B-FAC793A8A6E4}" type="sibTrans" cxnId="{4ED6044E-F22D-44A6-8E65-6757B07F90BC}">
      <dgm:prSet/>
      <dgm:spPr/>
      <dgm:t>
        <a:bodyPr/>
        <a:lstStyle/>
        <a:p>
          <a:endParaRPr lang="en-US"/>
        </a:p>
      </dgm:t>
    </dgm:pt>
    <dgm:pt modelId="{A7DF3A22-4C76-4022-B966-ACCF69368197}">
      <dgm:prSet/>
      <dgm:spPr/>
      <dgm:t>
        <a:bodyPr/>
        <a:lstStyle/>
        <a:p>
          <a:r>
            <a:rPr lang="en-US" b="0" dirty="0" smtClean="0"/>
            <a:t>Year 3: $</a:t>
          </a:r>
          <a:r>
            <a:rPr lang="en-US" b="0" dirty="0" err="1" smtClean="0"/>
            <a:t>4.0M</a:t>
          </a:r>
          <a:endParaRPr lang="en-US" b="0" dirty="0"/>
        </a:p>
      </dgm:t>
    </dgm:pt>
    <dgm:pt modelId="{E242DF86-3CE6-4EB4-841B-8A2D85729C90}" type="parTrans" cxnId="{847DDB52-F4B5-4F2D-996E-CA3D93487F59}">
      <dgm:prSet/>
      <dgm:spPr/>
      <dgm:t>
        <a:bodyPr/>
        <a:lstStyle/>
        <a:p>
          <a:endParaRPr lang="en-US"/>
        </a:p>
      </dgm:t>
    </dgm:pt>
    <dgm:pt modelId="{99125E64-1163-4A12-9362-34DA58EF9AEF}" type="sibTrans" cxnId="{847DDB52-F4B5-4F2D-996E-CA3D93487F59}">
      <dgm:prSet/>
      <dgm:spPr/>
      <dgm:t>
        <a:bodyPr/>
        <a:lstStyle/>
        <a:p>
          <a:endParaRPr lang="en-US"/>
        </a:p>
      </dgm:t>
    </dgm:pt>
    <dgm:pt modelId="{075434F4-F2F1-4D7B-8947-9FDAEF346970}">
      <dgm:prSet/>
      <dgm:spPr/>
      <dgm:t>
        <a:bodyPr/>
        <a:lstStyle/>
        <a:p>
          <a:r>
            <a:rPr lang="en-US" b="0" dirty="0" smtClean="0"/>
            <a:t>Year 5: $</a:t>
          </a:r>
          <a:r>
            <a:rPr lang="en-US" b="0" dirty="0" err="1" smtClean="0"/>
            <a:t>7.0M</a:t>
          </a:r>
          <a:endParaRPr lang="en-US" b="0" dirty="0"/>
        </a:p>
      </dgm:t>
    </dgm:pt>
    <dgm:pt modelId="{80E3ACA7-3E4E-40C6-8064-0645E0FA4CBF}" type="parTrans" cxnId="{59FEF2C9-1AA6-4376-8A50-19C9AB94D593}">
      <dgm:prSet/>
      <dgm:spPr/>
      <dgm:t>
        <a:bodyPr/>
        <a:lstStyle/>
        <a:p>
          <a:endParaRPr lang="en-US"/>
        </a:p>
      </dgm:t>
    </dgm:pt>
    <dgm:pt modelId="{2DB8F049-3113-47EA-A723-13C7814C8379}" type="sibTrans" cxnId="{59FEF2C9-1AA6-4376-8A50-19C9AB94D593}">
      <dgm:prSet/>
      <dgm:spPr/>
      <dgm:t>
        <a:bodyPr/>
        <a:lstStyle/>
        <a:p>
          <a:endParaRPr lang="en-US"/>
        </a:p>
      </dgm:t>
    </dgm:pt>
    <dgm:pt modelId="{B6B59F48-1B5A-4B86-AC48-DB84021C94F9}">
      <dgm:prSet/>
      <dgm:spPr/>
      <dgm:t>
        <a:bodyPr/>
        <a:lstStyle/>
        <a:p>
          <a:r>
            <a:rPr lang="en-US" b="0" dirty="0" smtClean="0"/>
            <a:t>Min Target &gt;$</a:t>
          </a:r>
          <a:r>
            <a:rPr lang="en-US" b="0" dirty="0" err="1" smtClean="0"/>
            <a:t>9.2M</a:t>
          </a:r>
          <a:endParaRPr lang="en-US" b="0" dirty="0"/>
        </a:p>
      </dgm:t>
    </dgm:pt>
    <dgm:pt modelId="{455DE8A5-29F6-4E87-818F-A935328A46FE}" type="parTrans" cxnId="{2798C0DF-D3DC-4552-80E0-53C65EFD35C3}">
      <dgm:prSet/>
      <dgm:spPr/>
      <dgm:t>
        <a:bodyPr/>
        <a:lstStyle/>
        <a:p>
          <a:endParaRPr lang="en-US"/>
        </a:p>
      </dgm:t>
    </dgm:pt>
    <dgm:pt modelId="{FA8DAF63-072E-4C59-B2AE-67B5A0B5EB5C}" type="sibTrans" cxnId="{2798C0DF-D3DC-4552-80E0-53C65EFD35C3}">
      <dgm:prSet/>
      <dgm:spPr/>
      <dgm:t>
        <a:bodyPr/>
        <a:lstStyle/>
        <a:p>
          <a:endParaRPr lang="en-US"/>
        </a:p>
      </dgm:t>
    </dgm:pt>
    <dgm:pt modelId="{CE2202C1-6C34-4003-A3A4-DB5F0ACF3423}">
      <dgm:prSet/>
      <dgm:spPr/>
      <dgm:t>
        <a:bodyPr/>
        <a:lstStyle/>
        <a:p>
          <a:r>
            <a:rPr lang="en-US" b="0" dirty="0" smtClean="0"/>
            <a:t>Min reserves met in year 6</a:t>
          </a:r>
          <a:endParaRPr lang="en-US" b="1" dirty="0"/>
        </a:p>
      </dgm:t>
    </dgm:pt>
    <dgm:pt modelId="{7F76BF3F-C431-44B5-A127-2882390E48DA}" type="parTrans" cxnId="{C932B676-5C79-491F-B2A4-70B1C57A61CB}">
      <dgm:prSet/>
      <dgm:spPr/>
      <dgm:t>
        <a:bodyPr/>
        <a:lstStyle/>
        <a:p>
          <a:endParaRPr lang="en-US"/>
        </a:p>
      </dgm:t>
    </dgm:pt>
    <dgm:pt modelId="{E310E929-54F7-4E7B-98BA-1EBD8AD78B7B}" type="sibTrans" cxnId="{C932B676-5C79-491F-B2A4-70B1C57A61CB}">
      <dgm:prSet/>
      <dgm:spPr/>
      <dgm:t>
        <a:bodyPr/>
        <a:lstStyle/>
        <a:p>
          <a:endParaRPr lang="en-US"/>
        </a:p>
      </dgm:t>
    </dgm:pt>
    <dgm:pt modelId="{5A0D408B-E30E-4D95-9176-6600A80106A1}">
      <dgm:prSet/>
      <dgm:spPr/>
      <dgm:t>
        <a:bodyPr/>
        <a:lstStyle/>
        <a:p>
          <a:r>
            <a:rPr lang="en-US" b="0" dirty="0" smtClean="0"/>
            <a:t>$</a:t>
          </a:r>
          <a:r>
            <a:rPr lang="en-US" b="0" dirty="0" err="1" smtClean="0"/>
            <a:t>1M</a:t>
          </a:r>
          <a:r>
            <a:rPr lang="en-US" b="0" dirty="0" smtClean="0"/>
            <a:t> Shortfall year 1</a:t>
          </a:r>
          <a:endParaRPr lang="en-US" b="0" dirty="0"/>
        </a:p>
      </dgm:t>
    </dgm:pt>
    <dgm:pt modelId="{FA4D2D56-7372-466A-B3D1-57055553AE04}" type="parTrans" cxnId="{74967421-4C9A-459A-A1FE-8E8A5FE6D764}">
      <dgm:prSet/>
      <dgm:spPr/>
      <dgm:t>
        <a:bodyPr/>
        <a:lstStyle/>
        <a:p>
          <a:endParaRPr lang="en-US"/>
        </a:p>
      </dgm:t>
    </dgm:pt>
    <dgm:pt modelId="{782749D2-B395-4D9C-97BB-4D992710D2FD}" type="sibTrans" cxnId="{74967421-4C9A-459A-A1FE-8E8A5FE6D764}">
      <dgm:prSet/>
      <dgm:spPr/>
      <dgm:t>
        <a:bodyPr/>
        <a:lstStyle/>
        <a:p>
          <a:endParaRPr lang="en-US"/>
        </a:p>
      </dgm:t>
    </dgm:pt>
    <dgm:pt modelId="{2609F8C7-AF63-448C-9D8B-90764EEE9147}">
      <dgm:prSet phldrT="[Text]"/>
      <dgm:spPr/>
      <dgm:t>
        <a:bodyPr/>
        <a:lstStyle/>
        <a:p>
          <a:r>
            <a:rPr lang="en-US" b="0" dirty="0" smtClean="0"/>
            <a:t>Immediately</a:t>
          </a:r>
          <a:r>
            <a:rPr lang="en-US" b="1" dirty="0" smtClean="0"/>
            <a:t> </a:t>
          </a:r>
          <a:r>
            <a:rPr lang="en-US" b="0" dirty="0" smtClean="0"/>
            <a:t>Cash Flow Positive</a:t>
          </a:r>
          <a:endParaRPr lang="en-US" b="1" dirty="0"/>
        </a:p>
      </dgm:t>
    </dgm:pt>
    <dgm:pt modelId="{960CB8C7-1047-47B4-9D5D-E9975BAC3A60}" type="parTrans" cxnId="{5CC6F54B-353B-4815-AAB5-17DD559A338C}">
      <dgm:prSet/>
      <dgm:spPr/>
      <dgm:t>
        <a:bodyPr/>
        <a:lstStyle/>
        <a:p>
          <a:endParaRPr lang="en-US"/>
        </a:p>
      </dgm:t>
    </dgm:pt>
    <dgm:pt modelId="{2B9D401E-59F8-43ED-93DD-F88990CDBD2C}" type="sibTrans" cxnId="{5CC6F54B-353B-4815-AAB5-17DD559A338C}">
      <dgm:prSet/>
      <dgm:spPr/>
      <dgm:t>
        <a:bodyPr/>
        <a:lstStyle/>
        <a:p>
          <a:endParaRPr lang="en-US"/>
        </a:p>
      </dgm:t>
    </dgm:pt>
    <dgm:pt modelId="{35E1DE90-22C8-4FD8-A890-53EECC28CEC1}">
      <dgm:prSet/>
      <dgm:spPr/>
      <dgm:t>
        <a:bodyPr/>
        <a:lstStyle/>
        <a:p>
          <a:r>
            <a:rPr lang="en-US" b="1" dirty="0" smtClean="0"/>
            <a:t>$</a:t>
          </a:r>
          <a:r>
            <a:rPr lang="en-US" b="1" dirty="0" err="1" smtClean="0"/>
            <a:t>645k</a:t>
          </a:r>
          <a:r>
            <a:rPr lang="en-US" b="1" dirty="0" smtClean="0"/>
            <a:t> shortfall in year 1</a:t>
          </a:r>
          <a:endParaRPr lang="en-US" b="1" dirty="0"/>
        </a:p>
      </dgm:t>
    </dgm:pt>
    <dgm:pt modelId="{C3230781-EA4E-453D-BAF2-D26018364728}" type="parTrans" cxnId="{A6BACB04-EB6E-4847-AEEA-B75D9973EAF1}">
      <dgm:prSet/>
      <dgm:spPr/>
      <dgm:t>
        <a:bodyPr/>
        <a:lstStyle/>
        <a:p>
          <a:endParaRPr lang="en-US"/>
        </a:p>
      </dgm:t>
    </dgm:pt>
    <dgm:pt modelId="{73C72ADD-0299-4DB2-A5D6-541440C6D010}" type="sibTrans" cxnId="{A6BACB04-EB6E-4847-AEEA-B75D9973EAF1}">
      <dgm:prSet/>
      <dgm:spPr/>
      <dgm:t>
        <a:bodyPr/>
        <a:lstStyle/>
        <a:p>
          <a:endParaRPr lang="en-US"/>
        </a:p>
      </dgm:t>
    </dgm:pt>
    <dgm:pt modelId="{2C646880-8BD7-4170-8FC8-A69CD1AF044D}">
      <dgm:prSet/>
      <dgm:spPr/>
      <dgm:t>
        <a:bodyPr/>
        <a:lstStyle/>
        <a:p>
          <a:r>
            <a:rPr lang="en-US" b="0" dirty="0" smtClean="0"/>
            <a:t>Min reserves met in year 6</a:t>
          </a:r>
          <a:endParaRPr lang="en-US" b="0" dirty="0"/>
        </a:p>
      </dgm:t>
    </dgm:pt>
    <dgm:pt modelId="{2BD264F1-2AFA-428E-8C06-4F9B8AAC0A01}" type="parTrans" cxnId="{D08FD6E4-DDB6-40AB-936E-DC6CDB47F55F}">
      <dgm:prSet/>
      <dgm:spPr/>
      <dgm:t>
        <a:bodyPr/>
        <a:lstStyle/>
        <a:p>
          <a:endParaRPr lang="en-US"/>
        </a:p>
      </dgm:t>
    </dgm:pt>
    <dgm:pt modelId="{37BF969E-03E4-468E-9101-2253D0B6DDA0}" type="sibTrans" cxnId="{D08FD6E4-DDB6-40AB-936E-DC6CDB47F55F}">
      <dgm:prSet/>
      <dgm:spPr/>
      <dgm:t>
        <a:bodyPr/>
        <a:lstStyle/>
        <a:p>
          <a:endParaRPr lang="en-US"/>
        </a:p>
      </dgm:t>
    </dgm:pt>
    <dgm:pt modelId="{87AE6BF8-F2D7-4AAF-BB4C-F269F243859F}" type="pres">
      <dgm:prSet presAssocID="{F86F6CE1-5FC9-4815-AE3D-519539297FC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49A545-B64C-4D0D-9D2E-0233D42DC5EC}" type="pres">
      <dgm:prSet presAssocID="{6F66992A-F496-4837-994D-890517E89400}" presName="compositeNode" presStyleCnt="0">
        <dgm:presLayoutVars>
          <dgm:bulletEnabled val="1"/>
        </dgm:presLayoutVars>
      </dgm:prSet>
      <dgm:spPr/>
    </dgm:pt>
    <dgm:pt modelId="{80CED9ED-D9FE-4B92-A344-4CD63E81DD4A}" type="pres">
      <dgm:prSet presAssocID="{6F66992A-F496-4837-994D-890517E89400}" presName="image" presStyleLbl="fgImgPlace1" presStyleIdx="0" presStyleCnt="3"/>
      <dgm:spPr>
        <a:blipFill rotWithShape="1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34F1B1F6-838C-4EE6-A68F-2476762C8A2D}" type="pres">
      <dgm:prSet presAssocID="{6F66992A-F496-4837-994D-890517E8940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C86D7-F364-4FEF-96AE-9962F12FC10D}" type="pres">
      <dgm:prSet presAssocID="{6F66992A-F496-4837-994D-890517E89400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10F91-4C85-4429-B53D-D65D74994AB0}" type="pres">
      <dgm:prSet presAssocID="{09D7F345-2BF3-4C4F-9B63-85E73D57CB8C}" presName="sibTrans" presStyleCnt="0"/>
      <dgm:spPr/>
    </dgm:pt>
    <dgm:pt modelId="{6BD0AD60-B989-417B-9FEC-07BCBB268D0F}" type="pres">
      <dgm:prSet presAssocID="{6CB8109F-2497-4812-80FB-198F0292ACDF}" presName="compositeNode" presStyleCnt="0">
        <dgm:presLayoutVars>
          <dgm:bulletEnabled val="1"/>
        </dgm:presLayoutVars>
      </dgm:prSet>
      <dgm:spPr/>
    </dgm:pt>
    <dgm:pt modelId="{6DDB9C1B-4032-4B78-ACCD-29EFC3D1718A}" type="pres">
      <dgm:prSet presAssocID="{6CB8109F-2497-4812-80FB-198F0292ACDF}" presName="image" presStyleLbl="fgImgPlace1" presStyleIdx="1" presStyleCnt="3"/>
      <dgm:spPr>
        <a:blipFill rotWithShape="1">
          <a:blip xmlns:r="http://schemas.openxmlformats.org/officeDocument/2006/relationships"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795A0E65-3EE8-4BC1-8AA3-789AB613A42D}" type="pres">
      <dgm:prSet presAssocID="{6CB8109F-2497-4812-80FB-198F0292ACD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BA867-D97D-4061-A45E-D57CC208EA21}" type="pres">
      <dgm:prSet presAssocID="{6CB8109F-2497-4812-80FB-198F0292ACDF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4F562-0CB9-4347-A571-6FB448E3B74A}" type="pres">
      <dgm:prSet presAssocID="{72351966-EAD1-49E8-9F4C-B568DDA01998}" presName="sibTrans" presStyleCnt="0"/>
      <dgm:spPr/>
    </dgm:pt>
    <dgm:pt modelId="{1EE65DF0-710E-4A36-8AF6-1B1149B1C281}" type="pres">
      <dgm:prSet presAssocID="{62AF6221-290F-4135-ACD1-D5B8DFC45789}" presName="compositeNode" presStyleCnt="0">
        <dgm:presLayoutVars>
          <dgm:bulletEnabled val="1"/>
        </dgm:presLayoutVars>
      </dgm:prSet>
      <dgm:spPr/>
    </dgm:pt>
    <dgm:pt modelId="{779E0A6A-DE68-4DA7-8A9A-A5528627FBED}" type="pres">
      <dgm:prSet presAssocID="{62AF6221-290F-4135-ACD1-D5B8DFC45789}" presName="image" presStyleLbl="fgImgPlace1" presStyleIdx="2" presStyleCnt="3"/>
      <dgm:spPr>
        <a:blipFill rotWithShape="1"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6DAB1090-D197-4AA6-88D3-EC9F53C000D4}" type="pres">
      <dgm:prSet presAssocID="{62AF6221-290F-4135-ACD1-D5B8DFC4578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10DEC-3F6B-42A6-88E6-F36E823172B6}" type="pres">
      <dgm:prSet presAssocID="{62AF6221-290F-4135-ACD1-D5B8DFC45789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424D6B-6E08-459F-B505-D03C4DCCD656}" srcId="{99E7BC01-0FE6-4725-9F25-EC43AF7A5BDE}" destId="{BD0AF5F9-528C-46E3-BFD3-5D6488773866}" srcOrd="3" destOrd="0" parTransId="{FE34A96F-1C92-4E68-BED2-7D76D1FDC0BD}" sibTransId="{168DE66F-7A0D-4E71-8E0E-4A07C04416E7}"/>
    <dgm:cxn modelId="{56237FC1-31E1-4929-8871-A0AB046D83A3}" type="presOf" srcId="{A001EE00-67C7-4B88-BCC6-806599C52222}" destId="{6DAB1090-D197-4AA6-88D3-EC9F53C000D4}" srcOrd="0" destOrd="0" presId="urn:microsoft.com/office/officeart/2005/8/layout/hList2"/>
    <dgm:cxn modelId="{1B993268-1E5E-44A5-B833-2CBC7D045A8C}" type="presOf" srcId="{0EB9A7E6-0318-47A6-9BC7-B0E881528C89}" destId="{795A0E65-3EE8-4BC1-8AA3-789AB613A42D}" srcOrd="0" destOrd="6" presId="urn:microsoft.com/office/officeart/2005/8/layout/hList2"/>
    <dgm:cxn modelId="{ACE4445A-E0F4-48D0-9C3D-EE9949FF32BC}" srcId="{6F66992A-F496-4837-994D-890517E89400}" destId="{8FA2677D-3A74-43DE-82C0-25AC125DD345}" srcOrd="2" destOrd="0" parTransId="{211BAD4E-D005-4797-B338-2D8290E61B92}" sibTransId="{DCA02221-B855-4523-AAB4-646905F94344}"/>
    <dgm:cxn modelId="{893E3128-C7D8-4EC9-8622-07B84032AAE9}" srcId="{99E7BC01-0FE6-4725-9F25-EC43AF7A5BDE}" destId="{97D6FE18-9C71-4982-8AF5-5664DE35486F}" srcOrd="1" destOrd="0" parTransId="{FE0E91EC-B08D-4C1A-828F-474C08AADF54}" sibTransId="{A292A068-282D-4AC3-8B76-7D774EF25387}"/>
    <dgm:cxn modelId="{474F8877-D1AC-4502-942E-AE9E0A94F546}" type="presOf" srcId="{8456113E-CAC4-4B89-A62F-99F7E2263E8A}" destId="{795A0E65-3EE8-4BC1-8AA3-789AB613A42D}" srcOrd="0" destOrd="1" presId="urn:microsoft.com/office/officeart/2005/8/layout/hList2"/>
    <dgm:cxn modelId="{D2BF53F9-8FA3-4694-AC1C-ADE3D11A3E19}" type="presOf" srcId="{44B378AB-C37A-45A1-8071-A65562B5D0F0}" destId="{6DAB1090-D197-4AA6-88D3-EC9F53C000D4}" srcOrd="0" destOrd="1" presId="urn:microsoft.com/office/officeart/2005/8/layout/hList2"/>
    <dgm:cxn modelId="{C35FF3FD-A756-46B7-8E8C-944FD3FC8BFA}" type="presOf" srcId="{B86F6A91-80CA-4AB9-B539-C613C90DF121}" destId="{6DAB1090-D197-4AA6-88D3-EC9F53C000D4}" srcOrd="0" destOrd="9" presId="urn:microsoft.com/office/officeart/2005/8/layout/hList2"/>
    <dgm:cxn modelId="{2A92D29B-66D3-4FB1-9CCA-21827E5A70CD}" type="presOf" srcId="{96ABD02C-CD3C-45F8-8EBA-BC798DB221AF}" destId="{34F1B1F6-838C-4EE6-A68F-2476762C8A2D}" srcOrd="0" destOrd="2" presId="urn:microsoft.com/office/officeart/2005/8/layout/hList2"/>
    <dgm:cxn modelId="{261EFE18-45E0-497A-AA21-AD29331D39C9}" srcId="{99E7BC01-0FE6-4725-9F25-EC43AF7A5BDE}" destId="{94FCD4C3-16FE-49D7-BF3A-E3DD4B587FBB}" srcOrd="2" destOrd="0" parTransId="{69AA773B-7FEA-4CD3-9BF4-22EF83B4D7F7}" sibTransId="{38616D93-3F04-4BC2-873D-A42855AA7F6C}"/>
    <dgm:cxn modelId="{316062C8-AB34-4AB9-B037-66F275CBABC7}" srcId="{F86F6CE1-5FC9-4815-AE3D-519539297FC3}" destId="{62AF6221-290F-4135-ACD1-D5B8DFC45789}" srcOrd="2" destOrd="0" parTransId="{88471503-D768-48AB-B5CE-E07192D80FFE}" sibTransId="{5278CC94-F5DF-42F7-9C94-9D8008D30FD7}"/>
    <dgm:cxn modelId="{ACD93077-7B2F-40C6-926A-BCCE7BC462EB}" type="presOf" srcId="{BD0AF5F9-528C-46E3-BFD3-5D6488773866}" destId="{34F1B1F6-838C-4EE6-A68F-2476762C8A2D}" srcOrd="0" destOrd="5" presId="urn:microsoft.com/office/officeart/2005/8/layout/hList2"/>
    <dgm:cxn modelId="{B7EF363B-C828-496A-8F83-6456638B4945}" srcId="{F86F6CE1-5FC9-4815-AE3D-519539297FC3}" destId="{6CB8109F-2497-4812-80FB-198F0292ACDF}" srcOrd="1" destOrd="0" parTransId="{F19897B4-C2C4-4C5A-AE9E-F2F96A09BD48}" sibTransId="{72351966-EAD1-49E8-9F4C-B568DDA01998}"/>
    <dgm:cxn modelId="{DCA0B347-4715-456C-ADC1-F8C9B1FD3C3C}" srcId="{6CB8109F-2497-4812-80FB-198F0292ACDF}" destId="{E32A4561-127B-42C2-B3E6-022FCEA6488D}" srcOrd="0" destOrd="0" parTransId="{D7379591-7C78-4695-A3A0-E3DD5CDE3666}" sibTransId="{8D1E57D4-CB71-41DD-A8A1-6697DDC23C0E}"/>
    <dgm:cxn modelId="{D08FD6E4-DDB6-40AB-936E-DC6CDB47F55F}" srcId="{0EB9A7E6-0318-47A6-9BC7-B0E881528C89}" destId="{2C646880-8BD7-4170-8FC8-A69CD1AF044D}" srcOrd="1" destOrd="0" parTransId="{2BD264F1-2AFA-428E-8C06-4F9B8AAC0A01}" sibTransId="{37BF969E-03E4-468E-9101-2253D0B6DDA0}"/>
    <dgm:cxn modelId="{586D9679-4D08-49DB-AAA8-19F020ED07C2}" srcId="{8456113E-CAC4-4B89-A62F-99F7E2263E8A}" destId="{07C09F30-843D-4E1E-947E-DEA1C8A65D4F}" srcOrd="1" destOrd="0" parTransId="{3EE7CCCB-FA89-4201-A9ED-E868E84F7DD5}" sibTransId="{1FE6FAA1-E5DA-409D-9B61-38A7905F3F53}"/>
    <dgm:cxn modelId="{40269DBD-F3D6-46D2-96A9-778896AC0865}" type="presOf" srcId="{60C28F91-22D4-4A44-B64E-577B1EBB5346}" destId="{795A0E65-3EE8-4BC1-8AA3-789AB613A42D}" srcOrd="0" destOrd="4" presId="urn:microsoft.com/office/officeart/2005/8/layout/hList2"/>
    <dgm:cxn modelId="{C866F6C4-E1BF-428E-ABD1-E534D4F4F7B1}" type="presOf" srcId="{8FA2677D-3A74-43DE-82C0-25AC125DD345}" destId="{34F1B1F6-838C-4EE6-A68F-2476762C8A2D}" srcOrd="0" destOrd="6" presId="urn:microsoft.com/office/officeart/2005/8/layout/hList2"/>
    <dgm:cxn modelId="{A885D635-10A0-4841-90E7-FA7404360464}" type="presOf" srcId="{6CB8109F-2497-4812-80FB-198F0292ACDF}" destId="{6B4BA867-D97D-4061-A45E-D57CC208EA21}" srcOrd="0" destOrd="0" presId="urn:microsoft.com/office/officeart/2005/8/layout/hList2"/>
    <dgm:cxn modelId="{83D062C0-4F79-49BF-912F-E7BC8E167DA0}" type="presOf" srcId="{6F66992A-F496-4837-994D-890517E89400}" destId="{B71C86D7-F364-4FEF-96AE-9962F12FC10D}" srcOrd="0" destOrd="0" presId="urn:microsoft.com/office/officeart/2005/8/layout/hList2"/>
    <dgm:cxn modelId="{672494F3-F646-4FC5-A302-DD64233BD8E4}" srcId="{6F66992A-F496-4837-994D-890517E89400}" destId="{99E7BC01-0FE6-4725-9F25-EC43AF7A5BDE}" srcOrd="1" destOrd="0" parTransId="{E4D855F8-949B-49AB-8868-F4EB1A87EB74}" sibTransId="{944C7199-3A2C-4D91-B08A-108B2B22197B}"/>
    <dgm:cxn modelId="{E60820EC-298F-430B-8A8B-01B075F80153}" srcId="{62AF6221-290F-4135-ACD1-D5B8DFC45789}" destId="{A001EE00-67C7-4B88-BCC6-806599C52222}" srcOrd="0" destOrd="0" parTransId="{8BAA91AF-CE9D-4EF6-AC4E-205D0B405B4D}" sibTransId="{B8FE53CD-829B-4FD1-98F9-701D88D1A742}"/>
    <dgm:cxn modelId="{F9B89E2E-C298-4EB0-9024-37A4ED45D9D3}" type="presOf" srcId="{075434F4-F2F1-4D7B-8947-9FDAEF346970}" destId="{6DAB1090-D197-4AA6-88D3-EC9F53C000D4}" srcOrd="0" destOrd="4" presId="urn:microsoft.com/office/officeart/2005/8/layout/hList2"/>
    <dgm:cxn modelId="{9D4475B9-0943-4C1B-AA91-D0E8654DAC6D}" srcId="{62AF6221-290F-4135-ACD1-D5B8DFC45789}" destId="{B86F6A91-80CA-4AB9-B539-C613C90DF121}" srcOrd="3" destOrd="0" parTransId="{B247D7A1-DD7A-47EF-8BC8-2A9152F99805}" sibTransId="{464336D0-281B-4CE1-A32A-94A75FED80EF}"/>
    <dgm:cxn modelId="{780587A4-053A-4881-B96F-7298ECE5419C}" srcId="{8456113E-CAC4-4B89-A62F-99F7E2263E8A}" destId="{56AC2EC0-9904-4BA9-85F7-AC39D3CC8F1D}" srcOrd="0" destOrd="0" parTransId="{70AC5240-B3C5-46DA-9D8D-7C2FE4CCFA1C}" sibTransId="{2B3E0ACB-EBC7-4A02-A857-07B98824F8AD}"/>
    <dgm:cxn modelId="{A3251A0E-7025-44DF-88C2-F207BAFB4A7A}" type="presOf" srcId="{07C09F30-843D-4E1E-947E-DEA1C8A65D4F}" destId="{795A0E65-3EE8-4BC1-8AA3-789AB613A42D}" srcOrd="0" destOrd="3" presId="urn:microsoft.com/office/officeart/2005/8/layout/hList2"/>
    <dgm:cxn modelId="{2798C0DF-D3DC-4552-80E0-53C65EFD35C3}" srcId="{44B378AB-C37A-45A1-8071-A65562B5D0F0}" destId="{B6B59F48-1B5A-4B86-AC48-DB84021C94F9}" srcOrd="3" destOrd="0" parTransId="{455DE8A5-29F6-4E87-818F-A935328A46FE}" sibTransId="{FA8DAF63-072E-4C59-B2AE-67B5A0B5EB5C}"/>
    <dgm:cxn modelId="{9A7C30D0-8714-44A9-A560-B4AEBA35F389}" type="presOf" srcId="{AD8E0DAD-D389-4E44-8868-59837F28D970}" destId="{795A0E65-3EE8-4BC1-8AA3-789AB613A42D}" srcOrd="0" destOrd="9" presId="urn:microsoft.com/office/officeart/2005/8/layout/hList2"/>
    <dgm:cxn modelId="{A6BACB04-EB6E-4847-AEEA-B75D9973EAF1}" srcId="{0EB9A7E6-0318-47A6-9BC7-B0E881528C89}" destId="{35E1DE90-22C8-4FD8-A890-53EECC28CEC1}" srcOrd="0" destOrd="0" parTransId="{C3230781-EA4E-453D-BAF2-D26018364728}" sibTransId="{73C72ADD-0299-4DB2-A5D6-541440C6D010}"/>
    <dgm:cxn modelId="{4ED6044E-F22D-44A6-8E65-6757B07F90BC}" srcId="{8456113E-CAC4-4B89-A62F-99F7E2263E8A}" destId="{352026ED-1881-462F-8EE2-42509595127F}" srcOrd="3" destOrd="0" parTransId="{C6164A70-9760-4298-BBBD-A2E3F012DBE8}" sibTransId="{F569ED32-4145-4B7F-B87B-FAC793A8A6E4}"/>
    <dgm:cxn modelId="{468B1F5E-B730-41CC-959F-73CAC21082D0}" type="presOf" srcId="{56AC2EC0-9904-4BA9-85F7-AC39D3CC8F1D}" destId="{795A0E65-3EE8-4BC1-8AA3-789AB613A42D}" srcOrd="0" destOrd="2" presId="urn:microsoft.com/office/officeart/2005/8/layout/hList2"/>
    <dgm:cxn modelId="{E7B93B28-9FF8-4E6F-A339-7563E73825ED}" srcId="{99E7BC01-0FE6-4725-9F25-EC43AF7A5BDE}" destId="{96ABD02C-CD3C-45F8-8EBA-BC798DB221AF}" srcOrd="0" destOrd="0" parTransId="{45D88C49-5ECF-4F00-96E3-8AC65CEB82E0}" sibTransId="{5DB6E90C-13FA-4DD2-82F5-C076B3CF090C}"/>
    <dgm:cxn modelId="{74967421-4C9A-459A-A1FE-8E8A5FE6D764}" srcId="{625F3AB6-4520-417E-9C66-B8513889B286}" destId="{5A0D408B-E30E-4D95-9176-6600A80106A1}" srcOrd="1" destOrd="0" parTransId="{FA4D2D56-7372-466A-B3D1-57055553AE04}" sibTransId="{782749D2-B395-4D9C-97BB-4D992710D2FD}"/>
    <dgm:cxn modelId="{ABA6DBA3-2D4E-4A3F-AAB3-13DFB32AAE6D}" type="presOf" srcId="{B6B59F48-1B5A-4B86-AC48-DB84021C94F9}" destId="{6DAB1090-D197-4AA6-88D3-EC9F53C000D4}" srcOrd="0" destOrd="5" presId="urn:microsoft.com/office/officeart/2005/8/layout/hList2"/>
    <dgm:cxn modelId="{C932B676-5C79-491F-B2A4-70B1C57A61CB}" srcId="{625F3AB6-4520-417E-9C66-B8513889B286}" destId="{CE2202C1-6C34-4003-A3A4-DB5F0ACF3423}" srcOrd="0" destOrd="0" parTransId="{7F76BF3F-C431-44B5-A127-2882390E48DA}" sibTransId="{E310E929-54F7-4E7B-98BA-1EBD8AD78B7B}"/>
    <dgm:cxn modelId="{7396BDE6-EA56-48DF-8D71-CF047024CBB2}" type="presOf" srcId="{625F3AB6-4520-417E-9C66-B8513889B286}" destId="{6DAB1090-D197-4AA6-88D3-EC9F53C000D4}" srcOrd="0" destOrd="6" presId="urn:microsoft.com/office/officeart/2005/8/layout/hList2"/>
    <dgm:cxn modelId="{91F2C3BD-66FA-45CC-B359-05964D314CFD}" srcId="{62AF6221-290F-4135-ACD1-D5B8DFC45789}" destId="{625F3AB6-4520-417E-9C66-B8513889B286}" srcOrd="2" destOrd="0" parTransId="{A4D23723-B8EF-481F-AD72-5AD207C2AD0B}" sibTransId="{2D588C54-D4E9-493A-BE3A-F965E8BED19D}"/>
    <dgm:cxn modelId="{757B2FEE-5961-46BC-992E-5A8FAA386927}" type="presOf" srcId="{35E1DE90-22C8-4FD8-A890-53EECC28CEC1}" destId="{795A0E65-3EE8-4BC1-8AA3-789AB613A42D}" srcOrd="0" destOrd="7" presId="urn:microsoft.com/office/officeart/2005/8/layout/hList2"/>
    <dgm:cxn modelId="{83C7B34D-5F4C-4E55-884F-B50AD854FE89}" srcId="{44B378AB-C37A-45A1-8071-A65562B5D0F0}" destId="{E3A68500-682F-4BE8-A892-8FE6CA9E496F}" srcOrd="0" destOrd="0" parTransId="{B27FD364-328B-40B6-9FAE-F966895915AB}" sibTransId="{A6710772-9116-4ADF-9C3F-DBE4668AC68D}"/>
    <dgm:cxn modelId="{5EDA147B-F12E-4927-BE5A-CE1C53CDCFC1}" type="presOf" srcId="{94FCD4C3-16FE-49D7-BF3A-E3DD4B587FBB}" destId="{34F1B1F6-838C-4EE6-A68F-2476762C8A2D}" srcOrd="0" destOrd="4" presId="urn:microsoft.com/office/officeart/2005/8/layout/hList2"/>
    <dgm:cxn modelId="{C7B1C7B0-3B91-4194-BCC8-5A329B37D35E}" type="presOf" srcId="{C443E152-4583-4611-B4DF-DA2038C84E82}" destId="{34F1B1F6-838C-4EE6-A68F-2476762C8A2D}" srcOrd="0" destOrd="0" presId="urn:microsoft.com/office/officeart/2005/8/layout/hList2"/>
    <dgm:cxn modelId="{CF04E5B1-2309-43A3-83BA-4EBA3C85FB14}" type="presOf" srcId="{2C646880-8BD7-4170-8FC8-A69CD1AF044D}" destId="{795A0E65-3EE8-4BC1-8AA3-789AB613A42D}" srcOrd="0" destOrd="8" presId="urn:microsoft.com/office/officeart/2005/8/layout/hList2"/>
    <dgm:cxn modelId="{7A282388-CAC6-466C-AED4-C01D9507B326}" srcId="{6F66992A-F496-4837-994D-890517E89400}" destId="{C443E152-4583-4611-B4DF-DA2038C84E82}" srcOrd="0" destOrd="0" parTransId="{792E70FD-4343-452F-B7D5-6A8D7907CE8F}" sibTransId="{5C2C7867-1BDC-408A-AC1E-D58B68F0B84E}"/>
    <dgm:cxn modelId="{832F328C-FAEA-46E5-9E28-7E727EF9844A}" type="presOf" srcId="{97D6FE18-9C71-4982-8AF5-5664DE35486F}" destId="{34F1B1F6-838C-4EE6-A68F-2476762C8A2D}" srcOrd="0" destOrd="3" presId="urn:microsoft.com/office/officeart/2005/8/layout/hList2"/>
    <dgm:cxn modelId="{DCCF7C63-0CE3-4FD1-9302-F75F7C17D251}" type="presOf" srcId="{E3A68500-682F-4BE8-A892-8FE6CA9E496F}" destId="{6DAB1090-D197-4AA6-88D3-EC9F53C000D4}" srcOrd="0" destOrd="2" presId="urn:microsoft.com/office/officeart/2005/8/layout/hList2"/>
    <dgm:cxn modelId="{C9DC8B3A-DF65-4269-9E56-4AF989690DAF}" type="presOf" srcId="{E32A4561-127B-42C2-B3E6-022FCEA6488D}" destId="{795A0E65-3EE8-4BC1-8AA3-789AB613A42D}" srcOrd="0" destOrd="0" presId="urn:microsoft.com/office/officeart/2005/8/layout/hList2"/>
    <dgm:cxn modelId="{20B299D2-0E7F-4BF4-95D8-5119A108F4F5}" type="presOf" srcId="{62AF6221-290F-4135-ACD1-D5B8DFC45789}" destId="{19B10DEC-3F6B-42A6-88E6-F36E823172B6}" srcOrd="0" destOrd="0" presId="urn:microsoft.com/office/officeart/2005/8/layout/hList2"/>
    <dgm:cxn modelId="{CE262FE0-DB22-4ED0-980F-E5A7B67D80A0}" type="presOf" srcId="{CE2202C1-6C34-4003-A3A4-DB5F0ACF3423}" destId="{6DAB1090-D197-4AA6-88D3-EC9F53C000D4}" srcOrd="0" destOrd="7" presId="urn:microsoft.com/office/officeart/2005/8/layout/hList2"/>
    <dgm:cxn modelId="{43387A74-94D6-49FE-BB42-D7D6102C79B3}" type="presOf" srcId="{2609F8C7-AF63-448C-9D8B-90764EEE9147}" destId="{34F1B1F6-838C-4EE6-A68F-2476762C8A2D}" srcOrd="0" destOrd="7" presId="urn:microsoft.com/office/officeart/2005/8/layout/hList2"/>
    <dgm:cxn modelId="{A95B3E4B-783C-46FD-B801-EAFEEF765FF4}" type="presOf" srcId="{04E9737B-EF6F-46B3-8684-46DD9F57600E}" destId="{34F1B1F6-838C-4EE6-A68F-2476762C8A2D}" srcOrd="0" destOrd="8" presId="urn:microsoft.com/office/officeart/2005/8/layout/hList2"/>
    <dgm:cxn modelId="{847DDB52-F4B5-4F2D-996E-CA3D93487F59}" srcId="{44B378AB-C37A-45A1-8071-A65562B5D0F0}" destId="{A7DF3A22-4C76-4022-B966-ACCF69368197}" srcOrd="1" destOrd="0" parTransId="{E242DF86-3CE6-4EB4-841B-8A2D85729C90}" sibTransId="{99125E64-1163-4A12-9362-34DA58EF9AEF}"/>
    <dgm:cxn modelId="{DE651A13-50C4-42E4-A86E-703FCFA1D1A3}" srcId="{8456113E-CAC4-4B89-A62F-99F7E2263E8A}" destId="{60C28F91-22D4-4A44-B64E-577B1EBB5346}" srcOrd="2" destOrd="0" parTransId="{EAA0E5E6-DF66-4535-BC53-E4DEFC599CCD}" sibTransId="{105D69F3-F43C-4B5D-B322-424E6911BAA3}"/>
    <dgm:cxn modelId="{BF097C13-1AC9-4434-AA45-CD086116CA0A}" type="presOf" srcId="{5A0D408B-E30E-4D95-9176-6600A80106A1}" destId="{6DAB1090-D197-4AA6-88D3-EC9F53C000D4}" srcOrd="0" destOrd="8" presId="urn:microsoft.com/office/officeart/2005/8/layout/hList2"/>
    <dgm:cxn modelId="{02CBB017-43F3-44BD-8349-9794EBDEEEB3}" srcId="{62AF6221-290F-4135-ACD1-D5B8DFC45789}" destId="{44B378AB-C37A-45A1-8071-A65562B5D0F0}" srcOrd="1" destOrd="0" parTransId="{8A7A67F7-3A81-4FDC-854F-754251ECFB0E}" sibTransId="{EDFB06C6-4428-4D7F-A1F9-8D4D1B887DAB}"/>
    <dgm:cxn modelId="{F93F566F-8A91-4B39-92B2-BE67F0EDC838}" type="presOf" srcId="{F86F6CE1-5FC9-4815-AE3D-519539297FC3}" destId="{87AE6BF8-F2D7-4AAF-BB4C-F269F243859F}" srcOrd="0" destOrd="0" presId="urn:microsoft.com/office/officeart/2005/8/layout/hList2"/>
    <dgm:cxn modelId="{0ED4000B-3EC6-425A-AB38-57FB034DFCCA}" srcId="{6CB8109F-2497-4812-80FB-198F0292ACDF}" destId="{8456113E-CAC4-4B89-A62F-99F7E2263E8A}" srcOrd="1" destOrd="0" parTransId="{6CCC57B2-6075-460B-8399-1C019D4765E0}" sibTransId="{C6101C9D-894A-4FF3-A94D-48E95EE5595A}"/>
    <dgm:cxn modelId="{2C7C9A75-43A3-4F17-8AF7-19C8D214621A}" type="presOf" srcId="{99E7BC01-0FE6-4725-9F25-EC43AF7A5BDE}" destId="{34F1B1F6-838C-4EE6-A68F-2476762C8A2D}" srcOrd="0" destOrd="1" presId="urn:microsoft.com/office/officeart/2005/8/layout/hList2"/>
    <dgm:cxn modelId="{0414EAB4-B276-454E-8A9E-76F13901EF22}" srcId="{6CB8109F-2497-4812-80FB-198F0292ACDF}" destId="{AD8E0DAD-D389-4E44-8868-59837F28D970}" srcOrd="3" destOrd="0" parTransId="{86A8F760-81BD-433B-8B0E-377D57EF98FA}" sibTransId="{4B61F0D8-B278-4BE0-B9A7-714D37A6EF93}"/>
    <dgm:cxn modelId="{9984832D-128A-4DAC-A154-B400B7528D32}" srcId="{6F66992A-F496-4837-994D-890517E89400}" destId="{04E9737B-EF6F-46B3-8684-46DD9F57600E}" srcOrd="3" destOrd="0" parTransId="{E6515B7B-A711-45C0-B54C-7F85C5A8DDB8}" sibTransId="{C1FD81CC-2310-429C-9A6A-E1E8A5EBB04E}"/>
    <dgm:cxn modelId="{59FEF2C9-1AA6-4376-8A50-19C9AB94D593}" srcId="{44B378AB-C37A-45A1-8071-A65562B5D0F0}" destId="{075434F4-F2F1-4D7B-8947-9FDAEF346970}" srcOrd="2" destOrd="0" parTransId="{80E3ACA7-3E4E-40C6-8064-0645E0FA4CBF}" sibTransId="{2DB8F049-3113-47EA-A723-13C7814C8379}"/>
    <dgm:cxn modelId="{7C2E04D7-65F0-4C77-A259-BE076DDA07B4}" srcId="{F86F6CE1-5FC9-4815-AE3D-519539297FC3}" destId="{6F66992A-F496-4837-994D-890517E89400}" srcOrd="0" destOrd="0" parTransId="{EC4BD0B1-E3AD-47CD-89B9-317E93083285}" sibTransId="{09D7F345-2BF3-4C4F-9B63-85E73D57CB8C}"/>
    <dgm:cxn modelId="{5CC6F54B-353B-4815-AAB5-17DD559A338C}" srcId="{8FA2677D-3A74-43DE-82C0-25AC125DD345}" destId="{2609F8C7-AF63-448C-9D8B-90764EEE9147}" srcOrd="0" destOrd="0" parTransId="{960CB8C7-1047-47B4-9D5D-E9975BAC3A60}" sibTransId="{2B9D401E-59F8-43ED-93DD-F88990CDBD2C}"/>
    <dgm:cxn modelId="{5977E0AA-A1EC-4ACF-BA92-7FB6284EFB1E}" type="presOf" srcId="{A7DF3A22-4C76-4022-B966-ACCF69368197}" destId="{6DAB1090-D197-4AA6-88D3-EC9F53C000D4}" srcOrd="0" destOrd="3" presId="urn:microsoft.com/office/officeart/2005/8/layout/hList2"/>
    <dgm:cxn modelId="{E7150269-2C31-4200-8BB7-3F2A67343B81}" type="presOf" srcId="{352026ED-1881-462F-8EE2-42509595127F}" destId="{795A0E65-3EE8-4BC1-8AA3-789AB613A42D}" srcOrd="0" destOrd="5" presId="urn:microsoft.com/office/officeart/2005/8/layout/hList2"/>
    <dgm:cxn modelId="{481BB295-D8D6-4855-AFBB-BDE957056B58}" srcId="{6CB8109F-2497-4812-80FB-198F0292ACDF}" destId="{0EB9A7E6-0318-47A6-9BC7-B0E881528C89}" srcOrd="2" destOrd="0" parTransId="{3D1473BC-B8BE-491D-8AE8-E4D514D6314D}" sibTransId="{2EFB2713-D74A-45DD-9C5B-44C8B3FBFE6B}"/>
    <dgm:cxn modelId="{665D74EB-A44E-41A3-AEF1-17F4B700180D}" type="presParOf" srcId="{87AE6BF8-F2D7-4AAF-BB4C-F269F243859F}" destId="{2D49A545-B64C-4D0D-9D2E-0233D42DC5EC}" srcOrd="0" destOrd="0" presId="urn:microsoft.com/office/officeart/2005/8/layout/hList2"/>
    <dgm:cxn modelId="{489D6FC8-263E-4D23-9AEE-F73E8EFF30AB}" type="presParOf" srcId="{2D49A545-B64C-4D0D-9D2E-0233D42DC5EC}" destId="{80CED9ED-D9FE-4B92-A344-4CD63E81DD4A}" srcOrd="0" destOrd="0" presId="urn:microsoft.com/office/officeart/2005/8/layout/hList2"/>
    <dgm:cxn modelId="{AB1FB269-B47E-47F2-9C95-4204617E12E5}" type="presParOf" srcId="{2D49A545-B64C-4D0D-9D2E-0233D42DC5EC}" destId="{34F1B1F6-838C-4EE6-A68F-2476762C8A2D}" srcOrd="1" destOrd="0" presId="urn:microsoft.com/office/officeart/2005/8/layout/hList2"/>
    <dgm:cxn modelId="{BD5157CC-A3D0-4757-8F07-F7BA41578924}" type="presParOf" srcId="{2D49A545-B64C-4D0D-9D2E-0233D42DC5EC}" destId="{B71C86D7-F364-4FEF-96AE-9962F12FC10D}" srcOrd="2" destOrd="0" presId="urn:microsoft.com/office/officeart/2005/8/layout/hList2"/>
    <dgm:cxn modelId="{7E82705A-7019-4E53-A0E4-49557C031880}" type="presParOf" srcId="{87AE6BF8-F2D7-4AAF-BB4C-F269F243859F}" destId="{7CE10F91-4C85-4429-B53D-D65D74994AB0}" srcOrd="1" destOrd="0" presId="urn:microsoft.com/office/officeart/2005/8/layout/hList2"/>
    <dgm:cxn modelId="{E3C92826-FC21-4E22-9704-B5D08560A1EF}" type="presParOf" srcId="{87AE6BF8-F2D7-4AAF-BB4C-F269F243859F}" destId="{6BD0AD60-B989-417B-9FEC-07BCBB268D0F}" srcOrd="2" destOrd="0" presId="urn:microsoft.com/office/officeart/2005/8/layout/hList2"/>
    <dgm:cxn modelId="{AE629BE6-7E87-45BB-8216-A83B64C5598C}" type="presParOf" srcId="{6BD0AD60-B989-417B-9FEC-07BCBB268D0F}" destId="{6DDB9C1B-4032-4B78-ACCD-29EFC3D1718A}" srcOrd="0" destOrd="0" presId="urn:microsoft.com/office/officeart/2005/8/layout/hList2"/>
    <dgm:cxn modelId="{73BB87D7-1C33-44E6-B6D8-FBA0F267D0D4}" type="presParOf" srcId="{6BD0AD60-B989-417B-9FEC-07BCBB268D0F}" destId="{795A0E65-3EE8-4BC1-8AA3-789AB613A42D}" srcOrd="1" destOrd="0" presId="urn:microsoft.com/office/officeart/2005/8/layout/hList2"/>
    <dgm:cxn modelId="{02A034F4-A13C-433D-BB23-79C2DAD172E6}" type="presParOf" srcId="{6BD0AD60-B989-417B-9FEC-07BCBB268D0F}" destId="{6B4BA867-D97D-4061-A45E-D57CC208EA21}" srcOrd="2" destOrd="0" presId="urn:microsoft.com/office/officeart/2005/8/layout/hList2"/>
    <dgm:cxn modelId="{D8CB5F9C-9EF2-43C9-8A4A-B5F0DC7BD51D}" type="presParOf" srcId="{87AE6BF8-F2D7-4AAF-BB4C-F269F243859F}" destId="{D854F562-0CB9-4347-A571-6FB448E3B74A}" srcOrd="3" destOrd="0" presId="urn:microsoft.com/office/officeart/2005/8/layout/hList2"/>
    <dgm:cxn modelId="{91EE99EA-5A4A-4C93-B03F-DA00178C7919}" type="presParOf" srcId="{87AE6BF8-F2D7-4AAF-BB4C-F269F243859F}" destId="{1EE65DF0-710E-4A36-8AF6-1B1149B1C281}" srcOrd="4" destOrd="0" presId="urn:microsoft.com/office/officeart/2005/8/layout/hList2"/>
    <dgm:cxn modelId="{98913424-08D1-44DF-A24F-0E170A3F26CD}" type="presParOf" srcId="{1EE65DF0-710E-4A36-8AF6-1B1149B1C281}" destId="{779E0A6A-DE68-4DA7-8A9A-A5528627FBED}" srcOrd="0" destOrd="0" presId="urn:microsoft.com/office/officeart/2005/8/layout/hList2"/>
    <dgm:cxn modelId="{07FC6AC3-045D-4E69-942A-46BAEC73B8DD}" type="presParOf" srcId="{1EE65DF0-710E-4A36-8AF6-1B1149B1C281}" destId="{6DAB1090-D197-4AA6-88D3-EC9F53C000D4}" srcOrd="1" destOrd="0" presId="urn:microsoft.com/office/officeart/2005/8/layout/hList2"/>
    <dgm:cxn modelId="{0899330E-EC46-49E1-990B-960E49003373}" type="presParOf" srcId="{1EE65DF0-710E-4A36-8AF6-1B1149B1C281}" destId="{19B10DEC-3F6B-42A6-88E6-F36E823172B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A126B-1584-48C7-830B-EC57D68A4479}">
      <dsp:nvSpPr>
        <dsp:cNvPr id="0" name=""/>
        <dsp:cNvSpPr/>
      </dsp:nvSpPr>
      <dsp:spPr>
        <a:xfrm>
          <a:off x="0" y="0"/>
          <a:ext cx="8778240" cy="10561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Project Overview</a:t>
          </a:r>
          <a:endParaRPr lang="en-US" sz="3900" kern="1200" dirty="0"/>
        </a:p>
      </dsp:txBody>
      <dsp:txXfrm>
        <a:off x="30933" y="30933"/>
        <a:ext cx="7549348" cy="994266"/>
      </dsp:txXfrm>
    </dsp:sp>
    <dsp:sp modelId="{3B367E15-66EB-4AE1-A339-F0C1CC110C69}">
      <dsp:nvSpPr>
        <dsp:cNvPr id="0" name=""/>
        <dsp:cNvSpPr/>
      </dsp:nvSpPr>
      <dsp:spPr>
        <a:xfrm>
          <a:off x="735177" y="1248156"/>
          <a:ext cx="8778240" cy="10561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Policy Considerations</a:t>
          </a:r>
          <a:endParaRPr lang="en-US" sz="3900" kern="1200" dirty="0"/>
        </a:p>
      </dsp:txBody>
      <dsp:txXfrm>
        <a:off x="766110" y="1279089"/>
        <a:ext cx="7294710" cy="994266"/>
      </dsp:txXfrm>
    </dsp:sp>
    <dsp:sp modelId="{3B1E49A4-8B5A-4BA0-BC35-B1908D1181D1}">
      <dsp:nvSpPr>
        <dsp:cNvPr id="0" name=""/>
        <dsp:cNvSpPr/>
      </dsp:nvSpPr>
      <dsp:spPr>
        <a:xfrm>
          <a:off x="1459382" y="2496312"/>
          <a:ext cx="8778240" cy="10561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Rate &amp; Financial Considerations</a:t>
          </a:r>
          <a:endParaRPr lang="en-US" sz="3900" kern="1200" dirty="0"/>
        </a:p>
      </dsp:txBody>
      <dsp:txXfrm>
        <a:off x="1490315" y="2527245"/>
        <a:ext cx="7305683" cy="994265"/>
      </dsp:txXfrm>
    </dsp:sp>
    <dsp:sp modelId="{C90A1030-5B5D-47CE-9FCE-8415839DF026}">
      <dsp:nvSpPr>
        <dsp:cNvPr id="0" name=""/>
        <dsp:cNvSpPr/>
      </dsp:nvSpPr>
      <dsp:spPr>
        <a:xfrm>
          <a:off x="2194559" y="3744468"/>
          <a:ext cx="8778240" cy="10561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Next Steps / Q&amp;A</a:t>
          </a:r>
          <a:endParaRPr lang="en-US" sz="3900" kern="1200" dirty="0"/>
        </a:p>
      </dsp:txBody>
      <dsp:txXfrm>
        <a:off x="2225492" y="3775401"/>
        <a:ext cx="7294710" cy="994266"/>
      </dsp:txXfrm>
    </dsp:sp>
    <dsp:sp modelId="{44D7797F-7EB9-4907-A1F8-94C0CC177CF1}">
      <dsp:nvSpPr>
        <dsp:cNvPr id="0" name=""/>
        <dsp:cNvSpPr/>
      </dsp:nvSpPr>
      <dsp:spPr>
        <a:xfrm>
          <a:off x="8091754" y="808901"/>
          <a:ext cx="686485" cy="6864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8246213" y="808901"/>
        <a:ext cx="377567" cy="516580"/>
      </dsp:txXfrm>
    </dsp:sp>
    <dsp:sp modelId="{01FF399A-319F-4DB6-99DB-81198275EB3A}">
      <dsp:nvSpPr>
        <dsp:cNvPr id="0" name=""/>
        <dsp:cNvSpPr/>
      </dsp:nvSpPr>
      <dsp:spPr>
        <a:xfrm>
          <a:off x="8826931" y="2057057"/>
          <a:ext cx="686485" cy="68648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8981390" y="2057057"/>
        <a:ext cx="377567" cy="516580"/>
      </dsp:txXfrm>
    </dsp:sp>
    <dsp:sp modelId="{71B08240-7F74-4D33-8B68-6FFC84251F0D}">
      <dsp:nvSpPr>
        <dsp:cNvPr id="0" name=""/>
        <dsp:cNvSpPr/>
      </dsp:nvSpPr>
      <dsp:spPr>
        <a:xfrm>
          <a:off x="9551136" y="3305213"/>
          <a:ext cx="686485" cy="68648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9705595" y="3305213"/>
        <a:ext cx="377567" cy="5165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E35FF-8877-46E7-89C9-01DDFC94C0E1}">
      <dsp:nvSpPr>
        <dsp:cNvPr id="0" name=""/>
        <dsp:cNvSpPr/>
      </dsp:nvSpPr>
      <dsp:spPr>
        <a:xfrm>
          <a:off x="-5427711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0F5FC-74DD-4A75-A972-D66CA9D45D4F}">
      <dsp:nvSpPr>
        <dsp:cNvPr id="0" name=""/>
        <dsp:cNvSpPr/>
      </dsp:nvSpPr>
      <dsp:spPr>
        <a:xfrm>
          <a:off x="452604" y="299941"/>
          <a:ext cx="10656575" cy="60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Increase Fixed Cost Recovery</a:t>
          </a:r>
          <a:endParaRPr lang="en-US" sz="2500" kern="1200" dirty="0"/>
        </a:p>
      </dsp:txBody>
      <dsp:txXfrm>
        <a:off x="452604" y="299941"/>
        <a:ext cx="10656575" cy="600267"/>
      </dsp:txXfrm>
    </dsp:sp>
    <dsp:sp modelId="{50860054-8FA8-4310-AB8A-E35D8DBB7B83}">
      <dsp:nvSpPr>
        <dsp:cNvPr id="0" name=""/>
        <dsp:cNvSpPr/>
      </dsp:nvSpPr>
      <dsp:spPr>
        <a:xfrm>
          <a:off x="77437" y="224908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49698-C58A-4904-B084-B6814BFCB219}">
      <dsp:nvSpPr>
        <dsp:cNvPr id="0" name=""/>
        <dsp:cNvSpPr/>
      </dsp:nvSpPr>
      <dsp:spPr>
        <a:xfrm>
          <a:off x="882738" y="1200053"/>
          <a:ext cx="10226441" cy="60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Implement Water Pass Through</a:t>
          </a:r>
          <a:endParaRPr lang="en-US" sz="2500" kern="1200" dirty="0"/>
        </a:p>
      </dsp:txBody>
      <dsp:txXfrm>
        <a:off x="882738" y="1200053"/>
        <a:ext cx="10226441" cy="600267"/>
      </dsp:txXfrm>
    </dsp:sp>
    <dsp:sp modelId="{ABBE8104-DBA0-4C79-B91D-E0EAD6B5DC19}">
      <dsp:nvSpPr>
        <dsp:cNvPr id="0" name=""/>
        <dsp:cNvSpPr/>
      </dsp:nvSpPr>
      <dsp:spPr>
        <a:xfrm>
          <a:off x="507571" y="1125020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A589B-39C6-4517-BFAE-B6480C12A7EA}">
      <dsp:nvSpPr>
        <dsp:cNvPr id="0" name=""/>
        <dsp:cNvSpPr/>
      </dsp:nvSpPr>
      <dsp:spPr>
        <a:xfrm>
          <a:off x="1014754" y="2100166"/>
          <a:ext cx="10094424" cy="60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Introduce Demand Management Rates</a:t>
          </a:r>
        </a:p>
      </dsp:txBody>
      <dsp:txXfrm>
        <a:off x="1014754" y="2100166"/>
        <a:ext cx="10094424" cy="600267"/>
      </dsp:txXfrm>
    </dsp:sp>
    <dsp:sp modelId="{9B7D9D21-5400-4143-95B2-70D35B06BEB2}">
      <dsp:nvSpPr>
        <dsp:cNvPr id="0" name=""/>
        <dsp:cNvSpPr/>
      </dsp:nvSpPr>
      <dsp:spPr>
        <a:xfrm>
          <a:off x="639587" y="2025133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D2F8D-5D66-4480-A6E8-2CCDA7F83076}">
      <dsp:nvSpPr>
        <dsp:cNvPr id="0" name=""/>
        <dsp:cNvSpPr/>
      </dsp:nvSpPr>
      <dsp:spPr>
        <a:xfrm>
          <a:off x="882738" y="3000278"/>
          <a:ext cx="10226441" cy="60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Establish 5-year Rate Program</a:t>
          </a:r>
        </a:p>
      </dsp:txBody>
      <dsp:txXfrm>
        <a:off x="882738" y="3000278"/>
        <a:ext cx="10226441" cy="600267"/>
      </dsp:txXfrm>
    </dsp:sp>
    <dsp:sp modelId="{EBB423DD-B763-4CD3-8392-74A73004993A}">
      <dsp:nvSpPr>
        <dsp:cNvPr id="0" name=""/>
        <dsp:cNvSpPr/>
      </dsp:nvSpPr>
      <dsp:spPr>
        <a:xfrm>
          <a:off x="507571" y="2925245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3498B-8759-4C9A-B508-CDB448D5A3F8}">
      <dsp:nvSpPr>
        <dsp:cNvPr id="0" name=""/>
        <dsp:cNvSpPr/>
      </dsp:nvSpPr>
      <dsp:spPr>
        <a:xfrm>
          <a:off x="452604" y="3900391"/>
          <a:ext cx="10656575" cy="60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46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Employ Two-Tiered or Uniform (SFR) &amp; Uniform for all remaining classes</a:t>
          </a:r>
        </a:p>
      </dsp:txBody>
      <dsp:txXfrm>
        <a:off x="452604" y="3900391"/>
        <a:ext cx="10656575" cy="600267"/>
      </dsp:txXfrm>
    </dsp:sp>
    <dsp:sp modelId="{4B91E8F7-F9FA-4B5E-8ED3-FCB7B364B3FF}">
      <dsp:nvSpPr>
        <dsp:cNvPr id="0" name=""/>
        <dsp:cNvSpPr/>
      </dsp:nvSpPr>
      <dsp:spPr>
        <a:xfrm>
          <a:off x="77437" y="3825358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3DC9C-BE53-403E-945D-7397922DFCA1}">
      <dsp:nvSpPr>
        <dsp:cNvPr id="0" name=""/>
        <dsp:cNvSpPr/>
      </dsp:nvSpPr>
      <dsp:spPr>
        <a:xfrm>
          <a:off x="-5427711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97C74-2032-4E24-A048-C61327DEDE5F}">
      <dsp:nvSpPr>
        <dsp:cNvPr id="0" name=""/>
        <dsp:cNvSpPr/>
      </dsp:nvSpPr>
      <dsp:spPr>
        <a:xfrm>
          <a:off x="541895" y="369070"/>
          <a:ext cx="10567283" cy="738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Uniform Rates</a:t>
          </a:r>
          <a:endParaRPr lang="en-US" sz="3600" kern="1200" dirty="0"/>
        </a:p>
      </dsp:txBody>
      <dsp:txXfrm>
        <a:off x="541895" y="369070"/>
        <a:ext cx="10567283" cy="738524"/>
      </dsp:txXfrm>
    </dsp:sp>
    <dsp:sp modelId="{F5F303B0-C6B8-4762-AE83-1E85B5C5F96E}">
      <dsp:nvSpPr>
        <dsp:cNvPr id="0" name=""/>
        <dsp:cNvSpPr/>
      </dsp:nvSpPr>
      <dsp:spPr>
        <a:xfrm>
          <a:off x="80318" y="276754"/>
          <a:ext cx="923155" cy="92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389E9-0854-4A76-8DD8-282605D76B48}">
      <dsp:nvSpPr>
        <dsp:cNvPr id="0" name=""/>
        <dsp:cNvSpPr/>
      </dsp:nvSpPr>
      <dsp:spPr>
        <a:xfrm>
          <a:off x="965308" y="1477048"/>
          <a:ext cx="10143871" cy="738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Two-Tiered Rates</a:t>
          </a:r>
        </a:p>
      </dsp:txBody>
      <dsp:txXfrm>
        <a:off x="965308" y="1477048"/>
        <a:ext cx="10143871" cy="738524"/>
      </dsp:txXfrm>
    </dsp:sp>
    <dsp:sp modelId="{339E34CD-C9BB-4138-AEC7-B104126D9251}">
      <dsp:nvSpPr>
        <dsp:cNvPr id="0" name=""/>
        <dsp:cNvSpPr/>
      </dsp:nvSpPr>
      <dsp:spPr>
        <a:xfrm>
          <a:off x="503730" y="1384733"/>
          <a:ext cx="923155" cy="92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0175A-E8BF-4E13-BF72-059FC10E0EF6}">
      <dsp:nvSpPr>
        <dsp:cNvPr id="0" name=""/>
        <dsp:cNvSpPr/>
      </dsp:nvSpPr>
      <dsp:spPr>
        <a:xfrm>
          <a:off x="965308" y="2585027"/>
          <a:ext cx="10143871" cy="738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Budget Based Rates</a:t>
          </a:r>
        </a:p>
      </dsp:txBody>
      <dsp:txXfrm>
        <a:off x="965308" y="2585027"/>
        <a:ext cx="10143871" cy="738524"/>
      </dsp:txXfrm>
    </dsp:sp>
    <dsp:sp modelId="{0EFAB56A-6617-4DAB-85F7-F004B866968E}">
      <dsp:nvSpPr>
        <dsp:cNvPr id="0" name=""/>
        <dsp:cNvSpPr/>
      </dsp:nvSpPr>
      <dsp:spPr>
        <a:xfrm>
          <a:off x="503730" y="2492711"/>
          <a:ext cx="923155" cy="92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914B7-C4D5-4E48-9E22-30AAEFAC10A9}">
      <dsp:nvSpPr>
        <dsp:cNvPr id="0" name=""/>
        <dsp:cNvSpPr/>
      </dsp:nvSpPr>
      <dsp:spPr>
        <a:xfrm>
          <a:off x="541895" y="3693005"/>
          <a:ext cx="10567283" cy="738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Seasonal Rates</a:t>
          </a:r>
        </a:p>
      </dsp:txBody>
      <dsp:txXfrm>
        <a:off x="541895" y="3693005"/>
        <a:ext cx="10567283" cy="738524"/>
      </dsp:txXfrm>
    </dsp:sp>
    <dsp:sp modelId="{4B39AC06-1FBC-461B-9CF7-502771BD0007}">
      <dsp:nvSpPr>
        <dsp:cNvPr id="0" name=""/>
        <dsp:cNvSpPr/>
      </dsp:nvSpPr>
      <dsp:spPr>
        <a:xfrm>
          <a:off x="80318" y="3600690"/>
          <a:ext cx="923155" cy="92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BA867-D97D-4061-A45E-D57CC208EA21}">
      <dsp:nvSpPr>
        <dsp:cNvPr id="0" name=""/>
        <dsp:cNvSpPr/>
      </dsp:nvSpPr>
      <dsp:spPr>
        <a:xfrm rot="16200000">
          <a:off x="-1589806" y="2484017"/>
          <a:ext cx="3744468" cy="52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1463" bIns="0" numCol="1" spcCol="1270" anchor="t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Balanced</a:t>
          </a:r>
          <a:endParaRPr lang="en-US" sz="3400" kern="1200" dirty="0"/>
        </a:p>
      </dsp:txBody>
      <dsp:txXfrm>
        <a:off x="-1589806" y="2484017"/>
        <a:ext cx="3744468" cy="523233"/>
      </dsp:txXfrm>
    </dsp:sp>
    <dsp:sp modelId="{795A0E65-3EE8-4BC1-8AA3-789AB613A42D}">
      <dsp:nvSpPr>
        <dsp:cNvPr id="0" name=""/>
        <dsp:cNvSpPr/>
      </dsp:nvSpPr>
      <dsp:spPr>
        <a:xfrm>
          <a:off x="544044" y="873400"/>
          <a:ext cx="2606260" cy="374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61463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Increases: </a:t>
          </a:r>
          <a:br>
            <a:rPr lang="en-US" sz="1400" b="1" kern="1200" dirty="0" smtClean="0"/>
          </a:br>
          <a:r>
            <a:rPr lang="en-US" sz="1400" kern="1200" dirty="0" smtClean="0"/>
            <a:t>12%, 8%, 8%, 4%, 2%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smtClean="0"/>
            <a:t>Reserves:</a:t>
          </a:r>
          <a:endParaRPr 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Year 1: $</a:t>
          </a:r>
          <a:r>
            <a:rPr lang="en-US" sz="1400" b="0" kern="1200" dirty="0" err="1" smtClean="0"/>
            <a:t>3.8M</a:t>
          </a:r>
          <a:r>
            <a:rPr lang="en-US" sz="1400" b="0" kern="1200" dirty="0" smtClean="0"/>
            <a:t> </a:t>
          </a:r>
          <a:endParaRPr lang="en-US" sz="1400" b="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Year 3: $</a:t>
          </a:r>
          <a:r>
            <a:rPr lang="en-US" sz="1400" b="0" kern="1200" dirty="0" err="1" smtClean="0"/>
            <a:t>6.1M</a:t>
          </a:r>
          <a:endParaRPr lang="en-US" sz="1400" b="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Year 5: $</a:t>
          </a:r>
          <a:r>
            <a:rPr lang="en-US" sz="1400" b="0" kern="1200" dirty="0" err="1" smtClean="0"/>
            <a:t>8.5M</a:t>
          </a:r>
          <a:endParaRPr lang="en-US" sz="1400" b="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Min Target &gt;$</a:t>
          </a:r>
          <a:r>
            <a:rPr lang="en-US" sz="1400" b="0" kern="1200" dirty="0" err="1" smtClean="0"/>
            <a:t>9.2M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Highlights</a:t>
          </a:r>
          <a:endParaRPr 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$</a:t>
          </a:r>
          <a:r>
            <a:rPr lang="en-US" sz="1400" b="1" kern="1200" dirty="0" err="1" smtClean="0"/>
            <a:t>645k</a:t>
          </a:r>
          <a:r>
            <a:rPr lang="en-US" sz="1400" b="1" kern="1200" dirty="0" smtClean="0"/>
            <a:t> shortfall in year 1</a:t>
          </a:r>
          <a:endParaRPr 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Min reserves met in year 6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Typical Customer Impact:* </a:t>
          </a:r>
          <a:r>
            <a:rPr lang="en-US" sz="1400" b="0" kern="1200" dirty="0" smtClean="0"/>
            <a:t>$8.80/Month</a:t>
          </a:r>
          <a:endParaRPr lang="en-US" sz="1400" b="1" kern="1200" dirty="0"/>
        </a:p>
      </dsp:txBody>
      <dsp:txXfrm>
        <a:off x="544044" y="873400"/>
        <a:ext cx="2606260" cy="3744468"/>
      </dsp:txXfrm>
    </dsp:sp>
    <dsp:sp modelId="{6DDB9C1B-4032-4B78-ACCD-29EFC3D1718A}">
      <dsp:nvSpPr>
        <dsp:cNvPr id="0" name=""/>
        <dsp:cNvSpPr/>
      </dsp:nvSpPr>
      <dsp:spPr>
        <a:xfrm>
          <a:off x="20810" y="182731"/>
          <a:ext cx="1046467" cy="1046467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78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1" y="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78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78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1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BD64C26-04EE-42E4-A9D1-AB1DB62C6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9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2" y="4415791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F7AF5BD-284E-48CD-B5A1-A37C916886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38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5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65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15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822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6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609600"/>
            <a:ext cx="10972800" cy="609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1" spc="-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 smtClean="0"/>
          </a:p>
        </p:txBody>
      </p:sp>
      <p:sp>
        <p:nvSpPr>
          <p:cNvPr id="105475" name="Rectangle 2051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09600" y="1219200"/>
            <a:ext cx="109728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spc="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5700219"/>
            <a:ext cx="2156974" cy="49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468496"/>
            <a:ext cx="2057400" cy="24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6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9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685800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08312"/>
            <a:ext cx="12273344" cy="15114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55600" y="1066800"/>
            <a:ext cx="11480800" cy="55626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1D7F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04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23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447800"/>
          </a:xfrm>
        </p:spPr>
        <p:txBody>
          <a:bodyPr anchor="t" anchorCtr="0"/>
          <a:lstStyle>
            <a:lvl1pPr>
              <a:lnSpc>
                <a:spcPct val="90000"/>
              </a:lnSpc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0" y="457200"/>
            <a:ext cx="6275917" cy="6096000"/>
          </a:xfr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lIns="182880" tIns="137160" rIns="182880"/>
          <a:lstStyle>
            <a:lvl1pPr>
              <a:defRPr sz="2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1981200"/>
            <a:ext cx="3932767" cy="45720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4766733" cy="14351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  <a:alpha val="78000"/>
                </a:schemeClr>
              </a:gs>
            </a:gsLst>
            <a:lin ang="5400000" scaled="1"/>
            <a:tileRect/>
          </a:gradFill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umanst5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6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lnSpc>
                <a:spcPct val="90000"/>
              </a:lnSpc>
              <a:defRPr sz="32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457201"/>
            <a:ext cx="6172200" cy="5791199"/>
          </a:xfrm>
          <a:ln w="12700">
            <a:solidFill>
              <a:schemeClr val="bg1"/>
            </a:solidFill>
          </a:ln>
          <a:effectLst>
            <a:outerShdw blurRad="101600" dist="50800" dir="2700000" algn="ctr" rotWithShape="0">
              <a:srgbClr val="000000">
                <a:alpha val="6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41910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84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10515600" cy="685800"/>
          </a:xfrm>
        </p:spPr>
        <p:txBody>
          <a:bodyPr anchor="b"/>
          <a:lstStyle>
            <a:lvl1pPr algn="ctr">
              <a:lnSpc>
                <a:spcPct val="90000"/>
              </a:lnSpc>
              <a:defRPr sz="32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0317" y="1615562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5334000"/>
            <a:ext cx="10515600" cy="4572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406649" y="1615562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7972983" y="1615562"/>
            <a:ext cx="3382935" cy="1716720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40317" y="3474780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406649" y="3474780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7972983" y="3474780"/>
            <a:ext cx="3382935" cy="1716720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21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10515600" cy="685800"/>
          </a:xfrm>
        </p:spPr>
        <p:txBody>
          <a:bodyPr anchor="b"/>
          <a:lstStyle>
            <a:lvl1pPr algn="ctr">
              <a:lnSpc>
                <a:spcPct val="90000"/>
              </a:lnSpc>
              <a:defRPr sz="3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0317" y="1615562"/>
            <a:ext cx="3382936" cy="3413639"/>
          </a:xfrm>
          <a:ln w="127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406649" y="1615562"/>
            <a:ext cx="3382936" cy="3413639"/>
          </a:xfrm>
          <a:ln w="127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7972983" y="1615562"/>
            <a:ext cx="3382935" cy="3413637"/>
          </a:xfrm>
          <a:ln w="127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8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22830"/>
          </a:xfrm>
          <a:ln w="1270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12192000" cy="685800"/>
          </a:xfrm>
          <a:solidFill>
            <a:schemeClr val="tx1"/>
          </a:solidFill>
        </p:spPr>
        <p:txBody>
          <a:bodyPr anchor="ctr" anchorCtr="0"/>
          <a:lstStyle>
            <a:lvl1pPr algn="ctr">
              <a:lnSpc>
                <a:spcPct val="9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3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710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0"/>
            <a:ext cx="27432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80264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1572598" y="652167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fld id="{4D55B962-EBD0-400E-9C60-051E658E8A06}" type="slidenum">
              <a:rPr lang="en-US" sz="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0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609600"/>
            <a:ext cx="10972800" cy="609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1" spc="-50" baseline="0">
                <a:solidFill>
                  <a:srgbClr val="1968B2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105475" name="Rectangle 2051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09600" y="1219200"/>
            <a:ext cx="109728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spc="50" baseline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5700219"/>
            <a:ext cx="2156974" cy="49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468496"/>
            <a:ext cx="2057400" cy="24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00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34462" y="3666393"/>
            <a:ext cx="11723077" cy="37807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000" b="1" spc="600" baseline="0">
                <a:solidFill>
                  <a:schemeClr val="bg1"/>
                </a:solidFill>
                <a:latin typeface="Swis721 Cn BT" panose="020B0506020202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PROPOSAL 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7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18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524000"/>
            <a:ext cx="11176000" cy="4800600"/>
          </a:xfrm>
        </p:spPr>
        <p:txBody>
          <a:bodyPr/>
          <a:lstStyle>
            <a:lvl1pPr marL="228600" indent="-228600">
              <a:lnSpc>
                <a:spcPct val="95000"/>
              </a:lnSpc>
              <a:spcBef>
                <a:spcPts val="1800"/>
              </a:spcBef>
              <a:buSzPct val="82000"/>
              <a:buFont typeface="Arial" panose="020B0604020202020204" pitchFamily="34" charset="0"/>
              <a:buChar char="•"/>
              <a:defRPr/>
            </a:lvl1pPr>
            <a:lvl2pPr marL="685800" indent="-283464">
              <a:lnSpc>
                <a:spcPct val="95000"/>
              </a:lnSpc>
              <a:spcBef>
                <a:spcPts val="1200"/>
              </a:spcBef>
              <a:buFont typeface="Segoe UI" panose="020B0502040204020203" pitchFamily="34" charset="0"/>
              <a:buChar char="−"/>
              <a:defRPr/>
            </a:lvl2pPr>
            <a:lvl3pPr marL="1097280" indent="-228600">
              <a:lnSpc>
                <a:spcPct val="95000"/>
              </a:lnSpc>
              <a:spcBef>
                <a:spcPts val="8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/>
            </a:lvl3pPr>
            <a:lvl4pPr marL="1100138" indent="-265113">
              <a:buClr>
                <a:srgbClr val="6699FF"/>
              </a:buClr>
              <a:buSzPct val="94000"/>
              <a:buFont typeface="Wingdings" panose="05000000000000000000" pitchFamily="2" charset="2"/>
              <a:buChar char="§"/>
              <a:defRPr/>
            </a:lvl4pPr>
            <a:lvl5pPr marL="1420813" indent="-30162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32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978400" y="5715000"/>
            <a:ext cx="6908800" cy="533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0" spc="-50" baseline="0">
                <a:solidFill>
                  <a:srgbClr val="1968B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divider</a:t>
            </a:r>
          </a:p>
        </p:txBody>
      </p:sp>
    </p:spTree>
    <p:extLst>
      <p:ext uri="{BB962C8B-B14F-4D97-AF65-F5344CB8AC3E}">
        <p14:creationId xmlns:p14="http://schemas.microsoft.com/office/powerpoint/2010/main" val="38185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978400" y="5715000"/>
            <a:ext cx="6908800" cy="533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0" spc="-50" baseline="0">
                <a:solidFill>
                  <a:srgbClr val="1968B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divider</a:t>
            </a:r>
          </a:p>
        </p:txBody>
      </p:sp>
    </p:spTree>
    <p:extLst>
      <p:ext uri="{BB962C8B-B14F-4D97-AF65-F5344CB8AC3E}">
        <p14:creationId xmlns:p14="http://schemas.microsoft.com/office/powerpoint/2010/main" val="407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600200"/>
            <a:ext cx="5486400" cy="4800600"/>
          </a:xfrm>
        </p:spPr>
        <p:txBody>
          <a:bodyPr/>
          <a:lstStyle>
            <a:lvl2pPr marL="571500" indent="-280988">
              <a:defRPr/>
            </a:lvl2pPr>
            <a:lvl3pPr marL="862013" indent="-228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486400" cy="4800600"/>
          </a:xfrm>
        </p:spPr>
        <p:txBody>
          <a:bodyPr/>
          <a:lstStyle>
            <a:lvl2pPr marL="571500" indent="-280988">
              <a:defRPr/>
            </a:lvl2pPr>
            <a:lvl3pPr marL="862013" indent="-228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43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261" y="4508312"/>
            <a:ext cx="12273344" cy="151148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371600"/>
            <a:ext cx="5183717" cy="5029200"/>
          </a:xfrm>
          <a:solidFill>
            <a:srgbClr val="FFFFFF"/>
          </a:solidFill>
          <a:ln>
            <a:solidFill>
              <a:srgbClr val="76D4EA"/>
            </a:solidFill>
          </a:ln>
        </p:spPr>
        <p:txBody>
          <a:bodyPr lIns="137160" tIns="1005840" rIns="137160"/>
          <a:lstStyle>
            <a:lvl1pPr>
              <a:defRPr sz="2200"/>
            </a:lvl1pPr>
            <a:lvl2pPr marL="571500" indent="-280988">
              <a:defRPr sz="2000"/>
            </a:lvl2pPr>
            <a:lvl3pPr marL="862013" indent="-228600"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1371600"/>
            <a:ext cx="5158316" cy="5029200"/>
          </a:xfrm>
          <a:solidFill>
            <a:srgbClr val="FFFFFF"/>
          </a:solidFill>
          <a:ln>
            <a:solidFill>
              <a:srgbClr val="76D4EA"/>
            </a:solidFill>
          </a:ln>
        </p:spPr>
        <p:txBody>
          <a:bodyPr lIns="137160" tIns="1005840" rIns="137160"/>
          <a:lstStyle>
            <a:lvl1pPr>
              <a:defRPr sz="2200"/>
            </a:lvl1pPr>
            <a:lvl2pPr marL="571500" indent="-280988">
              <a:defRPr sz="2000"/>
            </a:lvl2pPr>
            <a:lvl3pPr marL="862013" indent="-228600"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528764"/>
            <a:ext cx="5158316" cy="681037"/>
          </a:xfrm>
          <a:solidFill>
            <a:schemeClr val="tx1"/>
          </a:solidFill>
          <a:ln>
            <a:solidFill>
              <a:srgbClr val="76D4EA"/>
            </a:solidFill>
          </a:ln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8764"/>
            <a:ext cx="5183717" cy="681037"/>
          </a:xfrm>
          <a:solidFill>
            <a:schemeClr val="tx1"/>
          </a:solidFill>
          <a:ln>
            <a:solidFill>
              <a:srgbClr val="76D4EA"/>
            </a:solidFill>
          </a:ln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26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31261" y="4540324"/>
            <a:ext cx="12235504" cy="2317676"/>
          </a:xfrm>
          <a:custGeom>
            <a:avLst/>
            <a:gdLst>
              <a:gd name="connsiteX0" fmla="*/ 0 w 9167446"/>
              <a:gd name="connsiteY0" fmla="*/ 0 h 2349688"/>
              <a:gd name="connsiteX1" fmla="*/ 9167446 w 9167446"/>
              <a:gd name="connsiteY1" fmla="*/ 0 h 2349688"/>
              <a:gd name="connsiteX2" fmla="*/ 9167446 w 9167446"/>
              <a:gd name="connsiteY2" fmla="*/ 2349688 h 2349688"/>
              <a:gd name="connsiteX3" fmla="*/ 0 w 9167446"/>
              <a:gd name="connsiteY3" fmla="*/ 2349688 h 2349688"/>
              <a:gd name="connsiteX4" fmla="*/ 0 w 9167446"/>
              <a:gd name="connsiteY4" fmla="*/ 0 h 2349688"/>
              <a:gd name="connsiteX0" fmla="*/ 0 w 9167446"/>
              <a:gd name="connsiteY0" fmla="*/ 0 h 2349688"/>
              <a:gd name="connsiteX1" fmla="*/ 9167446 w 9167446"/>
              <a:gd name="connsiteY1" fmla="*/ 0 h 2349688"/>
              <a:gd name="connsiteX2" fmla="*/ 9158654 w 9167446"/>
              <a:gd name="connsiteY2" fmla="*/ 775865 h 2349688"/>
              <a:gd name="connsiteX3" fmla="*/ 9167446 w 9167446"/>
              <a:gd name="connsiteY3" fmla="*/ 2349688 h 2349688"/>
              <a:gd name="connsiteX4" fmla="*/ 0 w 9167446"/>
              <a:gd name="connsiteY4" fmla="*/ 2349688 h 2349688"/>
              <a:gd name="connsiteX5" fmla="*/ 0 w 9167446"/>
              <a:gd name="connsiteY5" fmla="*/ 0 h 2349688"/>
              <a:gd name="connsiteX0" fmla="*/ 0 w 9167446"/>
              <a:gd name="connsiteY0" fmla="*/ 0 h 2349688"/>
              <a:gd name="connsiteX1" fmla="*/ 8015653 w 9167446"/>
              <a:gd name="connsiteY1" fmla="*/ 624254 h 2349688"/>
              <a:gd name="connsiteX2" fmla="*/ 9158654 w 9167446"/>
              <a:gd name="connsiteY2" fmla="*/ 775865 h 2349688"/>
              <a:gd name="connsiteX3" fmla="*/ 9167446 w 9167446"/>
              <a:gd name="connsiteY3" fmla="*/ 2349688 h 2349688"/>
              <a:gd name="connsiteX4" fmla="*/ 0 w 9167446"/>
              <a:gd name="connsiteY4" fmla="*/ 2349688 h 2349688"/>
              <a:gd name="connsiteX5" fmla="*/ 0 w 9167446"/>
              <a:gd name="connsiteY5" fmla="*/ 0 h 2349688"/>
              <a:gd name="connsiteX0" fmla="*/ 0 w 9167446"/>
              <a:gd name="connsiteY0" fmla="*/ 0 h 2349688"/>
              <a:gd name="connsiteX1" fmla="*/ 2960077 w 9167446"/>
              <a:gd name="connsiteY1" fmla="*/ 230742 h 2349688"/>
              <a:gd name="connsiteX2" fmla="*/ 8015653 w 9167446"/>
              <a:gd name="connsiteY2" fmla="*/ 624254 h 2349688"/>
              <a:gd name="connsiteX3" fmla="*/ 9158654 w 9167446"/>
              <a:gd name="connsiteY3" fmla="*/ 775865 h 2349688"/>
              <a:gd name="connsiteX4" fmla="*/ 9167446 w 9167446"/>
              <a:gd name="connsiteY4" fmla="*/ 2349688 h 2349688"/>
              <a:gd name="connsiteX5" fmla="*/ 0 w 9167446"/>
              <a:gd name="connsiteY5" fmla="*/ 2349688 h 2349688"/>
              <a:gd name="connsiteX6" fmla="*/ 0 w 9167446"/>
              <a:gd name="connsiteY6" fmla="*/ 0 h 2349688"/>
              <a:gd name="connsiteX0" fmla="*/ 0 w 9167446"/>
              <a:gd name="connsiteY0" fmla="*/ 1061727 h 2118946"/>
              <a:gd name="connsiteX1" fmla="*/ 2960077 w 9167446"/>
              <a:gd name="connsiteY1" fmla="*/ 0 h 2118946"/>
              <a:gd name="connsiteX2" fmla="*/ 8015653 w 9167446"/>
              <a:gd name="connsiteY2" fmla="*/ 393512 h 2118946"/>
              <a:gd name="connsiteX3" fmla="*/ 9158654 w 9167446"/>
              <a:gd name="connsiteY3" fmla="*/ 545123 h 2118946"/>
              <a:gd name="connsiteX4" fmla="*/ 9167446 w 9167446"/>
              <a:gd name="connsiteY4" fmla="*/ 2118946 h 2118946"/>
              <a:gd name="connsiteX5" fmla="*/ 0 w 9167446"/>
              <a:gd name="connsiteY5" fmla="*/ 2118946 h 2118946"/>
              <a:gd name="connsiteX6" fmla="*/ 0 w 9167446"/>
              <a:gd name="connsiteY6" fmla="*/ 1061727 h 2118946"/>
              <a:gd name="connsiteX0" fmla="*/ 0 w 9167446"/>
              <a:gd name="connsiteY0" fmla="*/ 877089 h 2118946"/>
              <a:gd name="connsiteX1" fmla="*/ 2960077 w 9167446"/>
              <a:gd name="connsiteY1" fmla="*/ 0 h 2118946"/>
              <a:gd name="connsiteX2" fmla="*/ 8015653 w 9167446"/>
              <a:gd name="connsiteY2" fmla="*/ 393512 h 2118946"/>
              <a:gd name="connsiteX3" fmla="*/ 9158654 w 9167446"/>
              <a:gd name="connsiteY3" fmla="*/ 545123 h 2118946"/>
              <a:gd name="connsiteX4" fmla="*/ 9167446 w 9167446"/>
              <a:gd name="connsiteY4" fmla="*/ 2118946 h 2118946"/>
              <a:gd name="connsiteX5" fmla="*/ 0 w 9167446"/>
              <a:gd name="connsiteY5" fmla="*/ 2118946 h 2118946"/>
              <a:gd name="connsiteX6" fmla="*/ 0 w 9167446"/>
              <a:gd name="connsiteY6" fmla="*/ 877089 h 2118946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397370 w 9167446"/>
              <a:gd name="connsiteY1" fmla="*/ 696734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1028700 h 2270557"/>
              <a:gd name="connsiteX1" fmla="*/ 2397370 w 9167446"/>
              <a:gd name="connsiteY1" fmla="*/ 1241857 h 2270557"/>
              <a:gd name="connsiteX2" fmla="*/ 6828691 w 9167446"/>
              <a:gd name="connsiteY2" fmla="*/ 0 h 2270557"/>
              <a:gd name="connsiteX3" fmla="*/ 9158654 w 9167446"/>
              <a:gd name="connsiteY3" fmla="*/ 696734 h 2270557"/>
              <a:gd name="connsiteX4" fmla="*/ 9167446 w 9167446"/>
              <a:gd name="connsiteY4" fmla="*/ 2270557 h 2270557"/>
              <a:gd name="connsiteX5" fmla="*/ 0 w 9167446"/>
              <a:gd name="connsiteY5" fmla="*/ 2270557 h 2270557"/>
              <a:gd name="connsiteX6" fmla="*/ 0 w 9167446"/>
              <a:gd name="connsiteY6" fmla="*/ 1028700 h 2270557"/>
              <a:gd name="connsiteX0" fmla="*/ 0 w 9167446"/>
              <a:gd name="connsiteY0" fmla="*/ 1056341 h 2298198"/>
              <a:gd name="connsiteX1" fmla="*/ 2397370 w 9167446"/>
              <a:gd name="connsiteY1" fmla="*/ 1269498 h 2298198"/>
              <a:gd name="connsiteX2" fmla="*/ 6828691 w 9167446"/>
              <a:gd name="connsiteY2" fmla="*/ 27641 h 2298198"/>
              <a:gd name="connsiteX3" fmla="*/ 9158654 w 9167446"/>
              <a:gd name="connsiteY3" fmla="*/ 724375 h 2298198"/>
              <a:gd name="connsiteX4" fmla="*/ 9167446 w 9167446"/>
              <a:gd name="connsiteY4" fmla="*/ 2298198 h 2298198"/>
              <a:gd name="connsiteX5" fmla="*/ 0 w 9167446"/>
              <a:gd name="connsiteY5" fmla="*/ 2298198 h 2298198"/>
              <a:gd name="connsiteX6" fmla="*/ 0 w 9167446"/>
              <a:gd name="connsiteY6" fmla="*/ 1056341 h 2298198"/>
              <a:gd name="connsiteX0" fmla="*/ 0 w 9167446"/>
              <a:gd name="connsiteY0" fmla="*/ 1048762 h 2290619"/>
              <a:gd name="connsiteX1" fmla="*/ 2397370 w 9167446"/>
              <a:gd name="connsiteY1" fmla="*/ 1261919 h 2290619"/>
              <a:gd name="connsiteX2" fmla="*/ 6828691 w 9167446"/>
              <a:gd name="connsiteY2" fmla="*/ 20062 h 2290619"/>
              <a:gd name="connsiteX3" fmla="*/ 9158654 w 9167446"/>
              <a:gd name="connsiteY3" fmla="*/ 716796 h 2290619"/>
              <a:gd name="connsiteX4" fmla="*/ 9167446 w 9167446"/>
              <a:gd name="connsiteY4" fmla="*/ 2290619 h 2290619"/>
              <a:gd name="connsiteX5" fmla="*/ 0 w 9167446"/>
              <a:gd name="connsiteY5" fmla="*/ 2290619 h 2290619"/>
              <a:gd name="connsiteX6" fmla="*/ 0 w 9167446"/>
              <a:gd name="connsiteY6" fmla="*/ 1048762 h 2290619"/>
              <a:gd name="connsiteX0" fmla="*/ 0 w 9176628"/>
              <a:gd name="connsiteY0" fmla="*/ 1045393 h 2287250"/>
              <a:gd name="connsiteX1" fmla="*/ 2397370 w 9176628"/>
              <a:gd name="connsiteY1" fmla="*/ 1258550 h 2287250"/>
              <a:gd name="connsiteX2" fmla="*/ 6828691 w 9176628"/>
              <a:gd name="connsiteY2" fmla="*/ 16693 h 2287250"/>
              <a:gd name="connsiteX3" fmla="*/ 9176239 w 9176628"/>
              <a:gd name="connsiteY3" fmla="*/ 599127 h 2287250"/>
              <a:gd name="connsiteX4" fmla="*/ 9167446 w 9176628"/>
              <a:gd name="connsiteY4" fmla="*/ 2287250 h 2287250"/>
              <a:gd name="connsiteX5" fmla="*/ 0 w 9176628"/>
              <a:gd name="connsiteY5" fmla="*/ 2287250 h 2287250"/>
              <a:gd name="connsiteX6" fmla="*/ 0 w 9176628"/>
              <a:gd name="connsiteY6" fmla="*/ 1045393 h 2287250"/>
              <a:gd name="connsiteX0" fmla="*/ 0 w 9176628"/>
              <a:gd name="connsiteY0" fmla="*/ 1045393 h 2287250"/>
              <a:gd name="connsiteX1" fmla="*/ 2397370 w 9176628"/>
              <a:gd name="connsiteY1" fmla="*/ 1258550 h 2287250"/>
              <a:gd name="connsiteX2" fmla="*/ 6828691 w 9176628"/>
              <a:gd name="connsiteY2" fmla="*/ 16693 h 2287250"/>
              <a:gd name="connsiteX3" fmla="*/ 9176239 w 9176628"/>
              <a:gd name="connsiteY3" fmla="*/ 599127 h 2287250"/>
              <a:gd name="connsiteX4" fmla="*/ 9167446 w 9176628"/>
              <a:gd name="connsiteY4" fmla="*/ 2287250 h 2287250"/>
              <a:gd name="connsiteX5" fmla="*/ 0 w 9176628"/>
              <a:gd name="connsiteY5" fmla="*/ 2287250 h 2287250"/>
              <a:gd name="connsiteX6" fmla="*/ 0 w 9176628"/>
              <a:gd name="connsiteY6" fmla="*/ 1045393 h 2287250"/>
              <a:gd name="connsiteX0" fmla="*/ 0 w 9176628"/>
              <a:gd name="connsiteY0" fmla="*/ 1062167 h 2304024"/>
              <a:gd name="connsiteX1" fmla="*/ 2397370 w 9176628"/>
              <a:gd name="connsiteY1" fmla="*/ 1275324 h 2304024"/>
              <a:gd name="connsiteX2" fmla="*/ 6828691 w 9176628"/>
              <a:gd name="connsiteY2" fmla="*/ 33467 h 2304024"/>
              <a:gd name="connsiteX3" fmla="*/ 9176239 w 9176628"/>
              <a:gd name="connsiteY3" fmla="*/ 615901 h 2304024"/>
              <a:gd name="connsiteX4" fmla="*/ 9167446 w 9176628"/>
              <a:gd name="connsiteY4" fmla="*/ 2304024 h 2304024"/>
              <a:gd name="connsiteX5" fmla="*/ 0 w 9176628"/>
              <a:gd name="connsiteY5" fmla="*/ 2304024 h 2304024"/>
              <a:gd name="connsiteX6" fmla="*/ 0 w 9176628"/>
              <a:gd name="connsiteY6" fmla="*/ 1062167 h 2304024"/>
              <a:gd name="connsiteX0" fmla="*/ 0 w 9176628"/>
              <a:gd name="connsiteY0" fmla="*/ 1059927 h 2301784"/>
              <a:gd name="connsiteX1" fmla="*/ 2476501 w 9176628"/>
              <a:gd name="connsiteY1" fmla="*/ 1237914 h 2301784"/>
              <a:gd name="connsiteX2" fmla="*/ 6828691 w 9176628"/>
              <a:gd name="connsiteY2" fmla="*/ 31227 h 2301784"/>
              <a:gd name="connsiteX3" fmla="*/ 9176239 w 9176628"/>
              <a:gd name="connsiteY3" fmla="*/ 613661 h 2301784"/>
              <a:gd name="connsiteX4" fmla="*/ 9167446 w 9176628"/>
              <a:gd name="connsiteY4" fmla="*/ 2301784 h 2301784"/>
              <a:gd name="connsiteX5" fmla="*/ 0 w 9176628"/>
              <a:gd name="connsiteY5" fmla="*/ 2301784 h 2301784"/>
              <a:gd name="connsiteX6" fmla="*/ 0 w 9176628"/>
              <a:gd name="connsiteY6" fmla="*/ 1059927 h 2301784"/>
              <a:gd name="connsiteX0" fmla="*/ 0 w 9176628"/>
              <a:gd name="connsiteY0" fmla="*/ 1059927 h 2301784"/>
              <a:gd name="connsiteX1" fmla="*/ 2476501 w 9176628"/>
              <a:gd name="connsiteY1" fmla="*/ 1237914 h 2301784"/>
              <a:gd name="connsiteX2" fmla="*/ 6828691 w 9176628"/>
              <a:gd name="connsiteY2" fmla="*/ 31227 h 2301784"/>
              <a:gd name="connsiteX3" fmla="*/ 9176239 w 9176628"/>
              <a:gd name="connsiteY3" fmla="*/ 613661 h 2301784"/>
              <a:gd name="connsiteX4" fmla="*/ 9167446 w 9176628"/>
              <a:gd name="connsiteY4" fmla="*/ 2301784 h 2301784"/>
              <a:gd name="connsiteX5" fmla="*/ 0 w 9176628"/>
              <a:gd name="connsiteY5" fmla="*/ 2301784 h 2301784"/>
              <a:gd name="connsiteX6" fmla="*/ 0 w 9176628"/>
              <a:gd name="connsiteY6" fmla="*/ 1059927 h 2301784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916614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863860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863860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6628" h="2317676">
                <a:moveTo>
                  <a:pt x="0" y="1075819"/>
                </a:moveTo>
                <a:cubicBezTo>
                  <a:pt x="532911" y="1336658"/>
                  <a:pt x="1332524" y="1428187"/>
                  <a:pt x="2476501" y="1253806"/>
                </a:cubicBezTo>
                <a:cubicBezTo>
                  <a:pt x="3620478" y="1079425"/>
                  <a:pt x="5747237" y="133576"/>
                  <a:pt x="6863860" y="29534"/>
                </a:cubicBezTo>
                <a:cubicBezTo>
                  <a:pt x="7980483" y="-74508"/>
                  <a:pt x="8733693" y="89577"/>
                  <a:pt x="9176239" y="629553"/>
                </a:cubicBezTo>
                <a:cubicBezTo>
                  <a:pt x="9179170" y="1154161"/>
                  <a:pt x="9164515" y="1793068"/>
                  <a:pt x="9167446" y="2317676"/>
                </a:cubicBezTo>
                <a:lnTo>
                  <a:pt x="0" y="2317676"/>
                </a:lnTo>
                <a:lnTo>
                  <a:pt x="0" y="107581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685800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261" y="4508312"/>
            <a:ext cx="12273344" cy="15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2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508000" y="1487487"/>
            <a:ext cx="111760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17669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rgbClr val="DCEFFE"/>
              </a:gs>
              <a:gs pos="75000">
                <a:srgbClr val="B1D7FB"/>
              </a:gs>
              <a:gs pos="100000">
                <a:schemeClr val="bg1">
                  <a:lumMod val="90000"/>
                  <a:lumOff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b"/>
          <a:lstStyle/>
          <a:p>
            <a:pPr defTabSz="685800" eaLnBrk="1" hangingPunct="1">
              <a:defRPr/>
            </a:pPr>
            <a:endParaRPr lang="en-US" sz="21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11176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600200"/>
            <a:ext cx="11176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</a:t>
            </a:r>
          </a:p>
          <a:p>
            <a:pPr lvl="2"/>
            <a:endParaRPr lang="en-US" altLang="en-US" smtClean="0"/>
          </a:p>
        </p:txBody>
      </p:sp>
      <p:sp>
        <p:nvSpPr>
          <p:cNvPr id="1028" name="Text Box 10"/>
          <p:cNvSpPr txBox="1">
            <a:spLocks noChangeArrowheads="1"/>
          </p:cNvSpPr>
          <p:nvPr/>
        </p:nvSpPr>
        <p:spPr bwMode="auto">
          <a:xfrm rot="16200000">
            <a:off x="-1069239" y="5462572"/>
            <a:ext cx="24384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b">
            <a:spAutoFit/>
          </a:bodyPr>
          <a:lstStyle>
            <a:lvl1pPr>
              <a:defRPr sz="28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700" dirty="0" smtClean="0">
                <a:solidFill>
                  <a:srgbClr val="8B85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Filename.ppt/</a:t>
            </a:r>
            <a:fld id="{3587B205-D543-4E3E-B23B-C20DB7518250}" type="slidenum">
              <a:rPr lang="en-US" altLang="en-US" sz="700" smtClean="0">
                <a:solidFill>
                  <a:srgbClr val="8B858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700" dirty="0" smtClean="0">
              <a:solidFill>
                <a:srgbClr val="8B858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10780178" y="6481249"/>
            <a:ext cx="8354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4D55B962-EBD0-400E-9C60-051E658E8A06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  <p:sldLayoutId id="2147484028" r:id="rId18"/>
    <p:sldLayoutId id="2147484029" r:id="rId19"/>
    <p:sldLayoutId id="2147484030" r:id="rId20"/>
    <p:sldLayoutId id="214748403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8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600" kern="1200">
          <a:solidFill>
            <a:srgbClr val="18171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80988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2"/>
        </a:buClr>
        <a:buSzPct val="100000"/>
        <a:buFont typeface="Segoe UI" panose="020B0502040204020203" pitchFamily="34" charset="0"/>
        <a:buChar char="−"/>
        <a:defRPr sz="2400" kern="1200">
          <a:solidFill>
            <a:srgbClr val="18171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090613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§"/>
        <a:defRPr sz="2200" kern="1200">
          <a:solidFill>
            <a:srgbClr val="18171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2516188" indent="-412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Segoe UI" panose="020B0502040204020203" pitchFamily="34" charset="0"/>
        </a:defRPr>
      </a:lvl4pPr>
      <a:lvl5pPr marL="30432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000" b="0" spc="0" dirty="0">
                <a:latin typeface="Century Gothic" panose="020B0502020202020204" pitchFamily="34" charset="0"/>
              </a:rPr>
              <a:t>Water Cost of Service &amp; Rate </a:t>
            </a:r>
            <a:r>
              <a:rPr lang="en-US" sz="4000" b="0" spc="0" dirty="0" smtClean="0">
                <a:latin typeface="Century Gothic" panose="020B0502020202020204" pitchFamily="34" charset="0"/>
              </a:rPr>
              <a:t>Study</a:t>
            </a:r>
            <a:endParaRPr lang="en-US" sz="3600" dirty="0"/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b="0" spc="0" smtClean="0">
                <a:latin typeface="Century Gothic" panose="020B0502020202020204" pitchFamily="34" charset="0"/>
              </a:rPr>
              <a:t>Preliminary Analysis Summary</a:t>
            </a:r>
            <a:endParaRPr lang="en-US" b="0" spc="0" dirty="0">
              <a:latin typeface="Century Gothic" panose="020B0502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99845" y="4152901"/>
            <a:ext cx="9176701" cy="105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pitchFamily="2" charset="2"/>
              <a:buNone/>
              <a:defRPr sz="2000" b="1" spc="600" baseline="0">
                <a:solidFill>
                  <a:schemeClr val="bg1"/>
                </a:solidFill>
                <a:latin typeface="Swis721 Cn BT" panose="020B0506020202030204" pitchFamily="34" charset="0"/>
                <a:ea typeface="+mn-ea"/>
                <a:cs typeface="Arial" pitchFamily="34" charset="0"/>
              </a:defRPr>
            </a:lvl1pPr>
            <a:lvl2pPr marL="685800" indent="-28575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Arial" pitchFamily="34" charset="0"/>
              <a:buChar char="–"/>
              <a:tabLst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0150" indent="-2286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747A5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51618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30432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35004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39576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44148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48720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4000" b="0" spc="0" dirty="0">
              <a:latin typeface="Century Gothic" panose="020B0502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780900" y="5282126"/>
            <a:ext cx="3962521" cy="53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pitchFamily="2" charset="2"/>
              <a:buNone/>
              <a:defRPr sz="2000" b="1" spc="600" baseline="0">
                <a:solidFill>
                  <a:schemeClr val="bg1"/>
                </a:solidFill>
                <a:latin typeface="Swis721 Cn BT" panose="020B0506020202030204" pitchFamily="34" charset="0"/>
                <a:ea typeface="+mn-ea"/>
                <a:cs typeface="Arial" pitchFamily="34" charset="0"/>
              </a:defRPr>
            </a:lvl1pPr>
            <a:lvl2pPr marL="685800" indent="-28575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Arial" pitchFamily="34" charset="0"/>
              <a:buChar char="–"/>
              <a:tabLst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0150" indent="-2286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747A5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51618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30432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35004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39576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44148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48720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1800" b="0" spc="300" dirty="0" smtClean="0">
                <a:latin typeface="Century Gothic" panose="020B0502020202020204" pitchFamily="34" charset="0"/>
              </a:rPr>
              <a:t>May 2, 2017</a:t>
            </a:r>
            <a:endParaRPr lang="en-US" sz="1800" b="0" spc="300" dirty="0">
              <a:latin typeface="Century Gothic" panose="020B0502020202020204" pitchFamily="34" charset="0"/>
            </a:endParaRPr>
          </a:p>
        </p:txBody>
      </p:sp>
      <p:pic>
        <p:nvPicPr>
          <p:cNvPr id="7" name="Picture 2" descr="http://chambermaster.blob.core.windows.net/images/events/1724/945/EventPhotoFull_citys%20log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56881" y="2095313"/>
            <a:ext cx="2325519" cy="23107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9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Balanced Increases: </a:t>
            </a:r>
            <a:r>
              <a:rPr lang="en-US" dirty="0" smtClean="0"/>
              <a:t>Balances customer impact with need to increase reserves for operational flexibility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508000" y="1524000"/>
          <a:ext cx="3171115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09600" y="6400800"/>
            <a:ext cx="6958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  <a:cs typeface="Arial" pitchFamily="34" charset="0"/>
              </a:rPr>
              <a:t>*Typical customer assumes 9 </a:t>
            </a:r>
            <a:r>
              <a:rPr lang="en-US" sz="1400" i="1" dirty="0" err="1" smtClean="0">
                <a:latin typeface="+mn-lt"/>
                <a:cs typeface="Arial" pitchFamily="34" charset="0"/>
              </a:rPr>
              <a:t>CCF</a:t>
            </a:r>
            <a:r>
              <a:rPr lang="en-US" sz="1400" i="1" dirty="0" smtClean="0">
                <a:latin typeface="+mn-lt"/>
                <a:cs typeface="Arial" pitchFamily="34" charset="0"/>
              </a:rPr>
              <a:t> with a 1” meter</a:t>
            </a:r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2721"/>
              </p:ext>
            </p:extLst>
          </p:nvPr>
        </p:nvGraphicFramePr>
        <p:xfrm>
          <a:off x="3894268" y="2011680"/>
          <a:ext cx="7789732" cy="4389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4254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167" y="2033238"/>
            <a:ext cx="5426486" cy="2144177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10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" panose="020B0606020104020203" pitchFamily="34" charset="0"/>
              </a:rPr>
              <a:t>Discussion &amp; </a:t>
            </a:r>
            <a:br>
              <a:rPr lang="en-US" sz="10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" panose="020B0606020104020203" pitchFamily="34" charset="0"/>
              </a:rPr>
            </a:br>
            <a:r>
              <a:rPr lang="en-US" sz="10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" panose="020B0606020104020203" pitchFamily="34" charset="0"/>
              </a:rPr>
              <a:t>Next Steps</a:t>
            </a:r>
            <a:endParaRPr lang="en-US" sz="1400" i="1" spc="-1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w Cen MT Condensed" panose="020B06060201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69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Next Steps: </a:t>
            </a:r>
            <a:r>
              <a:rPr lang="en-US" dirty="0" smtClean="0"/>
              <a:t>Following input tonight, rates will be presented again on July 21</a:t>
            </a:r>
            <a:r>
              <a:rPr lang="en-US" baseline="30000" dirty="0" smtClean="0"/>
              <a:t>st</a:t>
            </a:r>
            <a:r>
              <a:rPr lang="en-US" dirty="0" smtClean="0"/>
              <a:t> to initiate the Proposition 218 process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841646"/>
              </p:ext>
            </p:extLst>
          </p:nvPr>
        </p:nvGraphicFramePr>
        <p:xfrm>
          <a:off x="508000" y="1524000"/>
          <a:ext cx="11176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950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E0ACE5-BC93-4BBF-A50D-274A2FE0A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ABD855-B4C6-42E6-B8B4-7BB9169E1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8BE1BB-0A86-4C4F-8086-BA55EA724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F16D65-8FAD-438D-BFE5-2D045A023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79C660-E6F6-40CC-B5C1-2F0CA3ED5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Policy Consideration </a:t>
            </a:r>
            <a:r>
              <a:rPr lang="en-US" dirty="0" smtClean="0">
                <a:solidFill>
                  <a:schemeClr val="accent2"/>
                </a:solidFill>
              </a:rPr>
              <a:t>Recommendations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936404"/>
              </p:ext>
            </p:extLst>
          </p:nvPr>
        </p:nvGraphicFramePr>
        <p:xfrm>
          <a:off x="508000" y="1524000"/>
          <a:ext cx="11176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964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BE35FF-8877-46E7-89C9-01DDFC94C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860054-8FA8-4310-AB8A-E35D8DBB7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C0F5FC-74DD-4A75-A972-D66CA9D45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BE8104-DBA0-4C79-B91D-E0EAD6B5D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449698-C58A-4904-B084-B6814BFCB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7D9D21-5400-4143-95B2-70D35B06B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3A589B-39C6-4517-BFAE-B6480C12A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B423DD-B763-4CD3-8392-74A730049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CD2F8D-5D66-4480-A6E8-2CCDA7F83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91E8F7-F9FA-4B5E-8ED3-FCB7B364B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23498B-8759-4C9A-B508-CDB448D5A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0371" y="2493780"/>
            <a:ext cx="4144083" cy="12230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10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" panose="020B0606020104020203" pitchFamily="34" charset="0"/>
              </a:rPr>
              <a:t>Questions</a:t>
            </a:r>
            <a:endParaRPr lang="en-US" sz="1400" i="1" spc="-1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w Cen MT Condensed" panose="020B06060201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60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185" y="1422402"/>
            <a:ext cx="978024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Extra Slides</a:t>
            </a:r>
            <a:endParaRPr lang="en-US" sz="1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08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Forecast Alternatives: </a:t>
            </a:r>
            <a:r>
              <a:rPr lang="en-US" dirty="0" smtClean="0"/>
              <a:t>Various financial scenarios have been developed to balance financial stability and customer impacts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551387"/>
              </p:ext>
            </p:extLst>
          </p:nvPr>
        </p:nvGraphicFramePr>
        <p:xfrm>
          <a:off x="508000" y="1524000"/>
          <a:ext cx="11176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09600" y="6400800"/>
            <a:ext cx="6958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  <a:cs typeface="Arial" pitchFamily="34" charset="0"/>
              </a:rPr>
              <a:t>*Typical customer assumes 9 </a:t>
            </a:r>
            <a:r>
              <a:rPr lang="en-US" sz="1400" i="1" dirty="0" err="1" smtClean="0">
                <a:latin typeface="+mn-lt"/>
                <a:cs typeface="Arial" pitchFamily="34" charset="0"/>
              </a:rPr>
              <a:t>CCF</a:t>
            </a:r>
            <a:r>
              <a:rPr lang="en-US" sz="1400" i="1" dirty="0" smtClean="0">
                <a:latin typeface="+mn-lt"/>
                <a:cs typeface="Arial" pitchFamily="34" charset="0"/>
              </a:rPr>
              <a:t> with a 1” meter</a:t>
            </a:r>
          </a:p>
        </p:txBody>
      </p:sp>
    </p:spTree>
    <p:extLst>
      <p:ext uri="{BB962C8B-B14F-4D97-AF65-F5344CB8AC3E}">
        <p14:creationId xmlns:p14="http://schemas.microsoft.com/office/powerpoint/2010/main" val="68680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CED9ED-D9FE-4B92-A344-4CD63E81D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1C86D7-F364-4FEF-96AE-9962F12FC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F1B1F6-838C-4EE6-A68F-2476762C8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DB9C1B-4032-4B78-ACCD-29EFC3D17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4BA867-D97D-4061-A45E-D57CC208E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5A0E65-3EE8-4BC1-8AA3-789AB613A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79E0A6A-DE68-4DA7-8A9A-A5528627F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B10DEC-3F6B-42A6-88E6-F36E82317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AB1090-D197-4AA6-88D3-EC9F53C00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Extended Increases: </a:t>
            </a:r>
            <a:r>
              <a:rPr lang="en-US" dirty="0" smtClean="0"/>
              <a:t>While providing the lowest immediate customer impact, limited reserves may handcuff operations and capital program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508000" y="1524000"/>
          <a:ext cx="3192631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09600" y="6400800"/>
            <a:ext cx="6958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  <a:cs typeface="Arial" pitchFamily="34" charset="0"/>
              </a:rPr>
              <a:t>*Typical customer assumes 9 </a:t>
            </a:r>
            <a:r>
              <a:rPr lang="en-US" sz="1400" i="1" dirty="0" err="1" smtClean="0">
                <a:latin typeface="+mn-lt"/>
                <a:cs typeface="Arial" pitchFamily="34" charset="0"/>
              </a:rPr>
              <a:t>CCF</a:t>
            </a:r>
            <a:r>
              <a:rPr lang="en-US" sz="1400" i="1" dirty="0" smtClean="0">
                <a:latin typeface="+mn-lt"/>
                <a:cs typeface="Arial" pitchFamily="34" charset="0"/>
              </a:rPr>
              <a:t> with a 1” meter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8606" y="1935100"/>
            <a:ext cx="7797460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9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90443345"/>
              </p:ext>
            </p:extLst>
          </p:nvPr>
        </p:nvGraphicFramePr>
        <p:xfrm>
          <a:off x="839788" y="1528764"/>
          <a:ext cx="5159375" cy="487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Financial Needs Assessment: </a:t>
            </a:r>
            <a:r>
              <a:rPr lang="en-US" dirty="0" smtClean="0">
                <a:latin typeface="+mn-lt"/>
              </a:rPr>
              <a:t>Revenues need to increase to cover expenses and fund reserves</a:t>
            </a:r>
            <a:endParaRPr lang="en-US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Revenues</a:t>
            </a:r>
            <a:r>
              <a:rPr lang="en-US" dirty="0" smtClean="0"/>
              <a:t> vs </a:t>
            </a:r>
            <a:r>
              <a:rPr lang="en-US" dirty="0" smtClean="0">
                <a:solidFill>
                  <a:schemeClr val="accent2"/>
                </a:solidFill>
              </a:rPr>
              <a:t>Expenditures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Reserve Analysis (with Balanced)</a:t>
            </a:r>
            <a:endParaRPr lang="en-US" dirty="0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88302448"/>
              </p:ext>
            </p:extLst>
          </p:nvPr>
        </p:nvGraphicFramePr>
        <p:xfrm>
          <a:off x="6172200" y="2209800"/>
          <a:ext cx="5183188" cy="419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12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79438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Falling Water Demands:</a:t>
            </a:r>
            <a:r>
              <a:rPr lang="en-US" dirty="0" smtClean="0"/>
              <a:t> Significantly impacts the City’s ability to fund operations and maintain existing rate levels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724657" y="1685925"/>
            <a:ext cx="3305418" cy="4441181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+mj-lt"/>
              </a:rPr>
              <a:t>Demand last year </a:t>
            </a:r>
          </a:p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+mj-lt"/>
              </a:rPr>
              <a:t>fell 26%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+mj-lt"/>
              </a:rPr>
              <a:t>from the 10-year average, and was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+mj-lt"/>
              </a:rPr>
              <a:t>14% lower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than the previous low set in 2010-11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898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Today’s Workshop:</a:t>
            </a:r>
            <a:r>
              <a:rPr lang="en-US" dirty="0" smtClean="0"/>
              <a:t> </a:t>
            </a:r>
            <a:r>
              <a:rPr lang="en-US" dirty="0"/>
              <a:t>Present findings and solicit </a:t>
            </a:r>
            <a:r>
              <a:rPr lang="en-US" dirty="0" smtClean="0"/>
              <a:t>Council input </a:t>
            </a:r>
            <a:r>
              <a:rPr lang="en-US" dirty="0"/>
              <a:t>on rate design and fiscal policy considerations</a:t>
            </a:r>
            <a:endParaRPr lang="en-US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34391"/>
              </p:ext>
            </p:extLst>
          </p:nvPr>
        </p:nvGraphicFramePr>
        <p:xfrm>
          <a:off x="609600" y="1600200"/>
          <a:ext cx="1097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50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FA126B-1584-48C7-830B-EC57D68A4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D7797F-7EB9-4907-A1F8-94C0CC177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367E15-66EB-4AE1-A339-F0C1CC110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FF399A-319F-4DB6-99DB-81198275E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1E49A4-8B5A-4BA0-BC35-B1908D118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B08240-7F74-4D33-8B68-6FFC84251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0A1030-5B5D-47CE-9FCE-8415839DF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Consideration #1: </a:t>
            </a:r>
            <a:r>
              <a:rPr lang="en-US" dirty="0" smtClean="0"/>
              <a:t>Increase Fixed Cost recovery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Objective: </a:t>
            </a:r>
            <a:r>
              <a:rPr lang="en-US" dirty="0" smtClean="0"/>
              <a:t>Improve financial resiliency by aligning revenues and costs</a:t>
            </a:r>
          </a:p>
          <a:p>
            <a:r>
              <a:rPr lang="en-US" b="1" dirty="0" smtClean="0"/>
              <a:t>Challenges: </a:t>
            </a:r>
          </a:p>
          <a:p>
            <a:pPr lvl="1"/>
            <a:r>
              <a:rPr lang="en-US" dirty="0" smtClean="0"/>
              <a:t>Allocation of fixed costs to variable rates leaves City vulnerable to changes in demand</a:t>
            </a:r>
          </a:p>
          <a:p>
            <a:pPr lvl="1"/>
            <a:r>
              <a:rPr lang="en-US" dirty="0" smtClean="0"/>
              <a:t>Alignment of fixed costs with fixed charge has a greater impact on low volume customers</a:t>
            </a:r>
          </a:p>
          <a:p>
            <a:r>
              <a:rPr lang="en-US" b="1" dirty="0" smtClean="0"/>
              <a:t>Recommendation: </a:t>
            </a:r>
          </a:p>
          <a:p>
            <a:pPr lvl="1"/>
            <a:r>
              <a:rPr lang="en-US" dirty="0" smtClean="0"/>
              <a:t>Phase-in changes to fixed cost recovery over time to 31%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713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Water Fixed vs Variable:</a:t>
            </a:r>
            <a:r>
              <a:rPr lang="en-US" dirty="0" smtClean="0"/>
              <a:t> </a:t>
            </a:r>
            <a:r>
              <a:rPr lang="en-US" b="0" dirty="0" smtClean="0"/>
              <a:t>Revenues that more closely reflect expenditures can limit revenue risk</a:t>
            </a:r>
            <a:endParaRPr lang="en-US" b="0" dirty="0"/>
          </a:p>
        </p:txBody>
      </p:sp>
      <p:sp>
        <p:nvSpPr>
          <p:cNvPr id="9" name="Rectangle 8"/>
          <p:cNvSpPr/>
          <p:nvPr/>
        </p:nvSpPr>
        <p:spPr>
          <a:xfrm>
            <a:off x="8886582" y="1685925"/>
            <a:ext cx="3305418" cy="4441181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+mj-lt"/>
              </a:rPr>
              <a:t>Key Highlights:</a:t>
            </a:r>
            <a:br>
              <a:rPr lang="en-US" b="1" dirty="0" smtClean="0">
                <a:solidFill>
                  <a:schemeClr val="tx2"/>
                </a:solidFill>
                <a:latin typeface="+mj-lt"/>
              </a:rPr>
            </a:b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Historical BMP was 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30% fixed / 70% Variable </a:t>
            </a:r>
            <a:br>
              <a:rPr lang="en-US" sz="2000" dirty="0" smtClean="0">
                <a:solidFill>
                  <a:schemeClr val="tx2"/>
                </a:solidFill>
                <a:latin typeface="+mj-lt"/>
              </a:rPr>
            </a:b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(eliminated due to revenue risk)</a:t>
            </a:r>
          </a:p>
          <a:p>
            <a:pPr algn="ctr"/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Combination of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decoupling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and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increase to fixed charge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will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limit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potential cost recovery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risk</a:t>
            </a:r>
            <a:endParaRPr lang="en-US" sz="1600" b="1" dirty="0" smtClean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254960"/>
              </p:ext>
            </p:extLst>
          </p:nvPr>
        </p:nvGraphicFramePr>
        <p:xfrm>
          <a:off x="508000" y="1524000"/>
          <a:ext cx="8378582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24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6" grpId="0">
        <p:bldSub>
          <a:bldChart bld="category" animBg="0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Consideration </a:t>
            </a:r>
            <a:r>
              <a:rPr lang="en-US" dirty="0" smtClean="0">
                <a:solidFill>
                  <a:schemeClr val="accent2"/>
                </a:solidFill>
              </a:rPr>
              <a:t>#2: </a:t>
            </a:r>
            <a:r>
              <a:rPr lang="en-US" dirty="0" smtClean="0"/>
              <a:t>Implement a purchased water pass-through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Objective: </a:t>
            </a:r>
            <a:r>
              <a:rPr lang="en-US" dirty="0" smtClean="0"/>
              <a:t>Decouple and separately account for the cost of purchased water. Any water cost increases, outside the control of the City, will be automatically passed on to ratepayers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Challenges: </a:t>
            </a:r>
          </a:p>
          <a:p>
            <a:pPr lvl="1"/>
            <a:r>
              <a:rPr lang="en-US" dirty="0" smtClean="0"/>
              <a:t>Existing method (coupled) leaves City vulnerable to </a:t>
            </a:r>
            <a:r>
              <a:rPr lang="en-US" dirty="0" err="1" smtClean="0"/>
              <a:t>MWDOC</a:t>
            </a:r>
            <a:r>
              <a:rPr lang="en-US" dirty="0" smtClean="0"/>
              <a:t> rate increases</a:t>
            </a:r>
          </a:p>
          <a:p>
            <a:pPr lvl="1"/>
            <a:r>
              <a:rPr lang="en-US" dirty="0" smtClean="0"/>
              <a:t>Remaining costs and increases may be further scrutinized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Recommendation: </a:t>
            </a:r>
          </a:p>
          <a:p>
            <a:pPr lvl="1"/>
            <a:r>
              <a:rPr lang="en-US" dirty="0" smtClean="0"/>
              <a:t> Decouple rates and implement a pass-through provision in accordance with AB 3030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624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Consideration </a:t>
            </a:r>
            <a:r>
              <a:rPr lang="en-US" dirty="0" smtClean="0">
                <a:solidFill>
                  <a:schemeClr val="accent2"/>
                </a:solidFill>
              </a:rPr>
              <a:t>#3: </a:t>
            </a:r>
            <a:r>
              <a:rPr lang="en-US" dirty="0" smtClean="0"/>
              <a:t>Adoption of Demand Management Rates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Objective: </a:t>
            </a:r>
            <a:r>
              <a:rPr lang="en-US" dirty="0" smtClean="0"/>
              <a:t>Increase financial resilience by providing cost recovery under various demand reduction or drought conditions</a:t>
            </a:r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Challenges: </a:t>
            </a:r>
          </a:p>
          <a:p>
            <a:pPr lvl="1"/>
            <a:r>
              <a:rPr lang="en-US" dirty="0" smtClean="0"/>
              <a:t>Customer understanding and communication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Recommendation: </a:t>
            </a:r>
          </a:p>
          <a:p>
            <a:pPr lvl="1"/>
            <a:r>
              <a:rPr lang="en-US" dirty="0" smtClean="0"/>
              <a:t>Create 3 stages of Demand Reduction Rates to maintain cost recovery</a:t>
            </a:r>
          </a:p>
          <a:p>
            <a:pPr lvl="1"/>
            <a:r>
              <a:rPr lang="en-US" dirty="0" smtClean="0"/>
              <a:t>Require Council approval to implement rates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33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baseline </a:t>
            </a:r>
            <a:r>
              <a:rPr lang="en-US" dirty="0"/>
              <a:t>demands are not realized, decreasing demands drive need for additional rate increases in the short-term</a:t>
            </a:r>
          </a:p>
        </p:txBody>
      </p:sp>
      <p:graphicFrame>
        <p:nvGraphicFramePr>
          <p:cNvPr id="7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508000" y="1524000"/>
          <a:ext cx="11176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048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4996" y="2493781"/>
            <a:ext cx="8734762" cy="12230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10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" panose="020B0606020104020203" pitchFamily="34" charset="0"/>
              </a:rPr>
              <a:t>Revenue Requirement</a:t>
            </a:r>
            <a:endParaRPr lang="en-US" sz="1400" i="1" spc="-1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w Cen MT Condensed" panose="020B06060201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How do we fund water operations?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4139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0392860"/>
              </p:ext>
            </p:extLst>
          </p:nvPr>
        </p:nvGraphicFramePr>
        <p:xfrm>
          <a:off x="839788" y="1528764"/>
          <a:ext cx="5159375" cy="487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6172200" y="1528764"/>
            <a:ext cx="5183717" cy="4872036"/>
          </a:xfrm>
        </p:spPr>
        <p:txBody>
          <a:bodyPr/>
          <a:lstStyle/>
          <a:p>
            <a:r>
              <a:rPr lang="en-US" sz="2000" dirty="0" smtClean="0"/>
              <a:t>Reduction of Tier 2 &amp; 3 revenues</a:t>
            </a:r>
          </a:p>
          <a:p>
            <a:r>
              <a:rPr lang="en-US" sz="2000" dirty="0" smtClean="0"/>
              <a:t>Limited groundwater pumping</a:t>
            </a:r>
          </a:p>
          <a:p>
            <a:r>
              <a:rPr lang="en-US" sz="2000" dirty="0" smtClean="0"/>
              <a:t>Capital Reinvestment (CIP)</a:t>
            </a:r>
          </a:p>
          <a:p>
            <a:r>
              <a:rPr lang="en-US" sz="2000" dirty="0" smtClean="0"/>
              <a:t>Debt Coverage Requirements</a:t>
            </a:r>
          </a:p>
          <a:p>
            <a:r>
              <a:rPr lang="en-US" sz="2000" dirty="0" smtClean="0"/>
              <a:t>High fixed costs</a:t>
            </a:r>
          </a:p>
          <a:p>
            <a:r>
              <a:rPr lang="en-US" sz="2000" dirty="0" smtClean="0"/>
              <a:t>Depleted reserves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Revenue Requirement: </a:t>
            </a:r>
            <a:r>
              <a:rPr lang="en-US" dirty="0" smtClean="0">
                <a:latin typeface="+mn-lt"/>
              </a:rPr>
              <a:t>Forecasts expenditures and defines necessary revenue levels</a:t>
            </a:r>
            <a:endParaRPr lang="en-US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Revenues</a:t>
            </a:r>
            <a:r>
              <a:rPr lang="en-US" dirty="0" smtClean="0"/>
              <a:t> vs </a:t>
            </a:r>
            <a:r>
              <a:rPr lang="en-US" dirty="0" smtClean="0">
                <a:solidFill>
                  <a:schemeClr val="accent2"/>
                </a:solidFill>
              </a:rPr>
              <a:t>Expenditures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Influential Financial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2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Forecast Alternatives: </a:t>
            </a:r>
            <a:r>
              <a:rPr lang="en-US" dirty="0" smtClean="0"/>
              <a:t>Various financial scenarios have been developed to balance financial stability and customer impacts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508000" y="1524000"/>
          <a:ext cx="11176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09600" y="6400800"/>
            <a:ext cx="6958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  <a:cs typeface="Arial" pitchFamily="34" charset="0"/>
              </a:rPr>
              <a:t>*Typical customer assumes 9 </a:t>
            </a:r>
            <a:r>
              <a:rPr lang="en-US" sz="1400" i="1" dirty="0" err="1" smtClean="0">
                <a:latin typeface="+mn-lt"/>
                <a:cs typeface="Arial" pitchFamily="34" charset="0"/>
              </a:rPr>
              <a:t>CCF</a:t>
            </a:r>
            <a:r>
              <a:rPr lang="en-US" sz="1400" i="1" dirty="0" smtClean="0">
                <a:latin typeface="+mn-lt"/>
                <a:cs typeface="Arial" pitchFamily="34" charset="0"/>
              </a:rPr>
              <a:t> with a 1” meter</a:t>
            </a:r>
          </a:p>
        </p:txBody>
      </p:sp>
    </p:spTree>
    <p:extLst>
      <p:ext uri="{BB962C8B-B14F-4D97-AF65-F5344CB8AC3E}">
        <p14:creationId xmlns:p14="http://schemas.microsoft.com/office/powerpoint/2010/main" val="40583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CED9ED-D9FE-4B92-A344-4CD63E81D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1C86D7-F364-4FEF-96AE-9962F12FC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F1B1F6-838C-4EE6-A68F-2476762C8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DB9C1B-4032-4B78-ACCD-29EFC3D17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4BA867-D97D-4061-A45E-D57CC208E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5A0E65-3EE8-4BC1-8AA3-789AB613A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79E0A6A-DE68-4DA7-8A9A-A5528627F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B10DEC-3F6B-42A6-88E6-F36E82317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AB1090-D197-4AA6-88D3-EC9F53C00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Consideration </a:t>
            </a:r>
            <a:r>
              <a:rPr lang="en-US" dirty="0" smtClean="0">
                <a:solidFill>
                  <a:schemeClr val="accent2"/>
                </a:solidFill>
              </a:rPr>
              <a:t>#4: </a:t>
            </a:r>
            <a:r>
              <a:rPr lang="en-US" dirty="0" smtClean="0"/>
              <a:t>5-Year Rate forecast, rather than year by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Objective: </a:t>
            </a:r>
            <a:r>
              <a:rPr lang="en-US" dirty="0" smtClean="0"/>
              <a:t>Mitigate existing shortfall and rebuild over 5 years by smoothing necessary increases over time.</a:t>
            </a:r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Challenges: </a:t>
            </a:r>
          </a:p>
          <a:p>
            <a:pPr lvl="1"/>
            <a:r>
              <a:rPr lang="en-US" dirty="0" smtClean="0"/>
              <a:t>Limited available reserves</a:t>
            </a:r>
          </a:p>
          <a:p>
            <a:pPr lvl="1"/>
            <a:r>
              <a:rPr lang="en-US" dirty="0" smtClean="0"/>
              <a:t>Severity of existing shortfall may necessitate immediate increases</a:t>
            </a:r>
          </a:p>
          <a:p>
            <a:pPr lvl="1"/>
            <a:r>
              <a:rPr lang="en-US" dirty="0" smtClean="0"/>
              <a:t>Constrained budget and capital forecasting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Recommendation: </a:t>
            </a:r>
          </a:p>
          <a:p>
            <a:pPr lvl="1"/>
            <a:r>
              <a:rPr lang="en-US" dirty="0" smtClean="0"/>
              <a:t>Plan to adopt a 5-year rate schedule</a:t>
            </a:r>
          </a:p>
          <a:p>
            <a:pPr lvl="1"/>
            <a:r>
              <a:rPr lang="en-US" dirty="0" smtClean="0"/>
              <a:t>Utilize reserves, as available, to mitigate increases while limiting risk</a:t>
            </a:r>
          </a:p>
          <a:p>
            <a:pPr lvl="2"/>
            <a:r>
              <a:rPr lang="en-US" dirty="0" smtClean="0"/>
              <a:t>Adopt forecast similar to “Balanced” approach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104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0629" y="2493781"/>
            <a:ext cx="4863511" cy="12230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10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" panose="020B0606020104020203" pitchFamily="34" charset="0"/>
              </a:rPr>
              <a:t>Rate Design</a:t>
            </a:r>
            <a:endParaRPr lang="en-US" sz="1400" i="1" spc="-1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w Cen MT Condensed" panose="020B06060201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Tiered Rates or Uniform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32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For Consideration:</a:t>
            </a:r>
            <a:r>
              <a:rPr lang="en-US" dirty="0" smtClean="0"/>
              <a:t> Proposed fiscal and rate recommendations based on extensive rate review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594054"/>
              </p:ext>
            </p:extLst>
          </p:nvPr>
        </p:nvGraphicFramePr>
        <p:xfrm>
          <a:off x="508000" y="1524000"/>
          <a:ext cx="11176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945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BE35FF-8877-46E7-89C9-01DDFC94C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860054-8FA8-4310-AB8A-E35D8DBB7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C0F5FC-74DD-4A75-A972-D66CA9D45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BE8104-DBA0-4C79-B91D-E0EAD6B5D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449698-C58A-4904-B084-B6814BFCB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7D9D21-5400-4143-95B2-70D35B06B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3A589B-39C6-4517-BFAE-B6480C12A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B423DD-B763-4CD3-8392-74A730049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CD2F8D-5D66-4480-A6E8-2CCDA7F83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91E8F7-F9FA-4B5E-8ED3-FCB7B364B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23498B-8759-4C9A-B508-CDB448D5A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Rate Alternatives: </a:t>
            </a:r>
            <a:r>
              <a:rPr lang="en-US" dirty="0" smtClean="0"/>
              <a:t>Based on outlined objectives, </a:t>
            </a:r>
            <a:r>
              <a:rPr lang="en-US" dirty="0" err="1" smtClean="0"/>
              <a:t>Carollo</a:t>
            </a:r>
            <a:r>
              <a:rPr lang="en-US" dirty="0" smtClean="0"/>
              <a:t> reviewed various potential rate designs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508000" y="1524000"/>
          <a:ext cx="11176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 result for check mark 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0" y="1524000"/>
            <a:ext cx="1133707" cy="113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check mark 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71" y="2627041"/>
            <a:ext cx="1133707" cy="113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93" y="4172415"/>
            <a:ext cx="718959" cy="63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3" y="5248507"/>
            <a:ext cx="718959" cy="63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52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73DC9C-BE53-403E-945D-7397922DF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5F303B0-C6B8-4762-AE83-1E85B5C5F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C97C74-2032-4E24-A048-C61327DED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39E34CD-C9BB-4138-AEC7-B104126D9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EA389E9-0854-4A76-8DD8-282605D76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EFAB56A-6617-4DAB-85F7-F004B8669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10175A-E8BF-4E13-BF72-059FC10E0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B39AC06-1FBC-461B-9CF7-502771BD0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06914B7-C4D5-4E48-9E22-30AAEFAC1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Tiered vs. Uniform: </a:t>
            </a:r>
            <a:r>
              <a:rPr lang="en-US" sz="3600" dirty="0"/>
              <a:t>Where uniform rates blend infrastructure costs, </a:t>
            </a:r>
            <a:r>
              <a:rPr lang="en-US" sz="3600" dirty="0" smtClean="0"/>
              <a:t>tiered </a:t>
            </a:r>
            <a:r>
              <a:rPr lang="en-US" sz="3600" dirty="0"/>
              <a:t>rates decouple base and peak related costs and apportions them to those who peak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362325" y="2386111"/>
            <a:ext cx="5169275" cy="6810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Uniform Rates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3305" y="4800208"/>
            <a:ext cx="5007594" cy="13206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 Cost</a:t>
            </a:r>
            <a:endParaRPr lang="en-US" dirty="0"/>
          </a:p>
        </p:txBody>
      </p:sp>
      <p:sp>
        <p:nvSpPr>
          <p:cNvPr id="27" name="Isosceles Triangle 7"/>
          <p:cNvSpPr/>
          <p:nvPr/>
        </p:nvSpPr>
        <p:spPr bwMode="auto">
          <a:xfrm>
            <a:off x="931248" y="3442722"/>
            <a:ext cx="5041091" cy="1384172"/>
          </a:xfrm>
          <a:custGeom>
            <a:avLst/>
            <a:gdLst>
              <a:gd name="connsiteX0" fmla="*/ 0 w 6380703"/>
              <a:gd name="connsiteY0" fmla="*/ 1773534 h 1773534"/>
              <a:gd name="connsiteX1" fmla="*/ 3190352 w 6380703"/>
              <a:gd name="connsiteY1" fmla="*/ 0 h 1773534"/>
              <a:gd name="connsiteX2" fmla="*/ 6380703 w 6380703"/>
              <a:gd name="connsiteY2" fmla="*/ 1773534 h 1773534"/>
              <a:gd name="connsiteX3" fmla="*/ 0 w 6380703"/>
              <a:gd name="connsiteY3" fmla="*/ 1773534 h 1773534"/>
              <a:gd name="connsiteX0" fmla="*/ 69532 w 6519767"/>
              <a:gd name="connsiteY0" fmla="*/ 1773534 h 1773534"/>
              <a:gd name="connsiteX1" fmla="*/ 3259884 w 6519767"/>
              <a:gd name="connsiteY1" fmla="*/ 0 h 1773534"/>
              <a:gd name="connsiteX2" fmla="*/ 6450235 w 6519767"/>
              <a:gd name="connsiteY2" fmla="*/ 1773534 h 1773534"/>
              <a:gd name="connsiteX3" fmla="*/ 69532 w 6519767"/>
              <a:gd name="connsiteY3" fmla="*/ 1773534 h 1773534"/>
              <a:gd name="connsiteX0" fmla="*/ 0 w 6450235"/>
              <a:gd name="connsiteY0" fmla="*/ 1773534 h 1773534"/>
              <a:gd name="connsiteX1" fmla="*/ 3190352 w 6450235"/>
              <a:gd name="connsiteY1" fmla="*/ 0 h 1773534"/>
              <a:gd name="connsiteX2" fmla="*/ 6380703 w 6450235"/>
              <a:gd name="connsiteY2" fmla="*/ 1773534 h 1773534"/>
              <a:gd name="connsiteX3" fmla="*/ 0 w 6450235"/>
              <a:gd name="connsiteY3" fmla="*/ 1773534 h 1773534"/>
              <a:gd name="connsiteX0" fmla="*/ 0 w 6380703"/>
              <a:gd name="connsiteY0" fmla="*/ 1773534 h 1773534"/>
              <a:gd name="connsiteX1" fmla="*/ 3190352 w 6380703"/>
              <a:gd name="connsiteY1" fmla="*/ 0 h 1773534"/>
              <a:gd name="connsiteX2" fmla="*/ 6380703 w 6380703"/>
              <a:gd name="connsiteY2" fmla="*/ 1773534 h 1773534"/>
              <a:gd name="connsiteX3" fmla="*/ 0 w 6380703"/>
              <a:gd name="connsiteY3" fmla="*/ 1773534 h 1773534"/>
              <a:gd name="connsiteX0" fmla="*/ 0 w 6472143"/>
              <a:gd name="connsiteY0" fmla="*/ 1773534 h 1864974"/>
              <a:gd name="connsiteX1" fmla="*/ 3190352 w 6472143"/>
              <a:gd name="connsiteY1" fmla="*/ 0 h 1864974"/>
              <a:gd name="connsiteX2" fmla="*/ 6472143 w 6472143"/>
              <a:gd name="connsiteY2" fmla="*/ 1864974 h 1864974"/>
              <a:gd name="connsiteX0" fmla="*/ 0 w 6381707"/>
              <a:gd name="connsiteY0" fmla="*/ 1773541 h 1794643"/>
              <a:gd name="connsiteX1" fmla="*/ 3190352 w 6381707"/>
              <a:gd name="connsiteY1" fmla="*/ 7 h 1794643"/>
              <a:gd name="connsiteX2" fmla="*/ 6381707 w 6381707"/>
              <a:gd name="connsiteY2" fmla="*/ 1794643 h 179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81707" h="1794643">
                <a:moveTo>
                  <a:pt x="0" y="1773541"/>
                </a:moveTo>
                <a:cubicBezTo>
                  <a:pt x="1839686" y="1256888"/>
                  <a:pt x="2126734" y="-3510"/>
                  <a:pt x="3190352" y="7"/>
                </a:cubicBezTo>
                <a:cubicBezTo>
                  <a:pt x="4253970" y="3524"/>
                  <a:pt x="4450581" y="1156405"/>
                  <a:pt x="6381707" y="1794643"/>
                </a:cubicBezTo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Peak Cost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07416" y="2519361"/>
            <a:ext cx="5423483" cy="3929808"/>
            <a:chOff x="5921682" y="3289753"/>
            <a:chExt cx="5850015" cy="2249789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6362285" y="3289754"/>
              <a:ext cx="8370" cy="2055968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Box 29"/>
            <p:cNvSpPr txBox="1"/>
            <p:nvPr/>
          </p:nvSpPr>
          <p:spPr>
            <a:xfrm rot="16200000">
              <a:off x="5422956" y="3788479"/>
              <a:ext cx="1362632" cy="365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  <a:latin typeface="Segoe UI Light" panose="020B0502040204020203" pitchFamily="34" charset="0"/>
                  <a:cs typeface="Segoe UI" panose="020B0502040204020203" pitchFamily="34" charset="0"/>
                </a:rPr>
                <a:t> Cost of System Capacity</a:t>
              </a: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flipH="1">
              <a:off x="6362285" y="5345722"/>
              <a:ext cx="5409412" cy="11728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TextBox 31"/>
            <p:cNvSpPr txBox="1"/>
            <p:nvPr/>
          </p:nvSpPr>
          <p:spPr>
            <a:xfrm>
              <a:off x="6278673" y="5345722"/>
              <a:ext cx="1681166" cy="19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  <a:latin typeface="Segoe UI Light" panose="020B0502040204020203" pitchFamily="34" charset="0"/>
                  <a:cs typeface="Segoe UI" panose="020B0502040204020203" pitchFamily="34" charset="0"/>
                </a:rPr>
                <a:t>January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442792" y="5345722"/>
              <a:ext cx="1328905" cy="19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  <a:latin typeface="Segoe UI Light" panose="020B0502040204020203" pitchFamily="34" charset="0"/>
                  <a:cs typeface="Segoe UI" panose="020B0502040204020203" pitchFamily="34" charset="0"/>
                </a:rPr>
                <a:t>December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6354565" y="4810452"/>
            <a:ext cx="5015005" cy="13206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44" name="Isosceles Triangle 7"/>
          <p:cNvSpPr/>
          <p:nvPr/>
        </p:nvSpPr>
        <p:spPr bwMode="auto">
          <a:xfrm>
            <a:off x="6362325" y="3455422"/>
            <a:ext cx="5007245" cy="1384172"/>
          </a:xfrm>
          <a:custGeom>
            <a:avLst/>
            <a:gdLst>
              <a:gd name="connsiteX0" fmla="*/ 0 w 6380703"/>
              <a:gd name="connsiteY0" fmla="*/ 1773534 h 1773534"/>
              <a:gd name="connsiteX1" fmla="*/ 3190352 w 6380703"/>
              <a:gd name="connsiteY1" fmla="*/ 0 h 1773534"/>
              <a:gd name="connsiteX2" fmla="*/ 6380703 w 6380703"/>
              <a:gd name="connsiteY2" fmla="*/ 1773534 h 1773534"/>
              <a:gd name="connsiteX3" fmla="*/ 0 w 6380703"/>
              <a:gd name="connsiteY3" fmla="*/ 1773534 h 1773534"/>
              <a:gd name="connsiteX0" fmla="*/ 69532 w 6519767"/>
              <a:gd name="connsiteY0" fmla="*/ 1773534 h 1773534"/>
              <a:gd name="connsiteX1" fmla="*/ 3259884 w 6519767"/>
              <a:gd name="connsiteY1" fmla="*/ 0 h 1773534"/>
              <a:gd name="connsiteX2" fmla="*/ 6450235 w 6519767"/>
              <a:gd name="connsiteY2" fmla="*/ 1773534 h 1773534"/>
              <a:gd name="connsiteX3" fmla="*/ 69532 w 6519767"/>
              <a:gd name="connsiteY3" fmla="*/ 1773534 h 1773534"/>
              <a:gd name="connsiteX0" fmla="*/ 0 w 6450235"/>
              <a:gd name="connsiteY0" fmla="*/ 1773534 h 1773534"/>
              <a:gd name="connsiteX1" fmla="*/ 3190352 w 6450235"/>
              <a:gd name="connsiteY1" fmla="*/ 0 h 1773534"/>
              <a:gd name="connsiteX2" fmla="*/ 6380703 w 6450235"/>
              <a:gd name="connsiteY2" fmla="*/ 1773534 h 1773534"/>
              <a:gd name="connsiteX3" fmla="*/ 0 w 6450235"/>
              <a:gd name="connsiteY3" fmla="*/ 1773534 h 1773534"/>
              <a:gd name="connsiteX0" fmla="*/ 0 w 6380703"/>
              <a:gd name="connsiteY0" fmla="*/ 1773534 h 1773534"/>
              <a:gd name="connsiteX1" fmla="*/ 3190352 w 6380703"/>
              <a:gd name="connsiteY1" fmla="*/ 0 h 1773534"/>
              <a:gd name="connsiteX2" fmla="*/ 6380703 w 6380703"/>
              <a:gd name="connsiteY2" fmla="*/ 1773534 h 1773534"/>
              <a:gd name="connsiteX3" fmla="*/ 0 w 6380703"/>
              <a:gd name="connsiteY3" fmla="*/ 1773534 h 1773534"/>
              <a:gd name="connsiteX0" fmla="*/ 0 w 6472143"/>
              <a:gd name="connsiteY0" fmla="*/ 1773534 h 1864974"/>
              <a:gd name="connsiteX1" fmla="*/ 3190352 w 6472143"/>
              <a:gd name="connsiteY1" fmla="*/ 0 h 1864974"/>
              <a:gd name="connsiteX2" fmla="*/ 6472143 w 6472143"/>
              <a:gd name="connsiteY2" fmla="*/ 1864974 h 1864974"/>
              <a:gd name="connsiteX0" fmla="*/ 0 w 6381707"/>
              <a:gd name="connsiteY0" fmla="*/ 1773541 h 1794643"/>
              <a:gd name="connsiteX1" fmla="*/ 3190352 w 6381707"/>
              <a:gd name="connsiteY1" fmla="*/ 7 h 1794643"/>
              <a:gd name="connsiteX2" fmla="*/ 6381707 w 6381707"/>
              <a:gd name="connsiteY2" fmla="*/ 1794643 h 179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81707" h="1794643">
                <a:moveTo>
                  <a:pt x="0" y="1773541"/>
                </a:moveTo>
                <a:cubicBezTo>
                  <a:pt x="1839686" y="1256888"/>
                  <a:pt x="2126734" y="-3510"/>
                  <a:pt x="3190352" y="7"/>
                </a:cubicBezTo>
                <a:cubicBezTo>
                  <a:pt x="4253970" y="3524"/>
                  <a:pt x="4450581" y="1156405"/>
                  <a:pt x="6381707" y="1794643"/>
                </a:cubicBezTo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Blended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269456" y="2519362"/>
            <a:ext cx="5092521" cy="3929806"/>
            <a:chOff x="6278673" y="3289754"/>
            <a:chExt cx="5493024" cy="2249788"/>
          </a:xfrm>
        </p:grpSpPr>
        <p:cxnSp>
          <p:nvCxnSpPr>
            <p:cNvPr id="46" name="Straight Connector 45"/>
            <p:cNvCxnSpPr/>
            <p:nvPr/>
          </p:nvCxnSpPr>
          <p:spPr bwMode="auto">
            <a:xfrm>
              <a:off x="6362285" y="3289754"/>
              <a:ext cx="8370" cy="2055968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>
              <a:off x="6362285" y="5345722"/>
              <a:ext cx="5409412" cy="11728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Box 48"/>
            <p:cNvSpPr txBox="1"/>
            <p:nvPr/>
          </p:nvSpPr>
          <p:spPr>
            <a:xfrm>
              <a:off x="6278673" y="5345722"/>
              <a:ext cx="1681166" cy="19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  <a:latin typeface="Segoe UI Light" panose="020B0502040204020203" pitchFamily="34" charset="0"/>
                  <a:cs typeface="Segoe UI" panose="020B0502040204020203" pitchFamily="34" charset="0"/>
                </a:rPr>
                <a:t>January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442792" y="5345722"/>
              <a:ext cx="1328905" cy="19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  <a:latin typeface="Segoe UI Light" panose="020B0502040204020203" pitchFamily="34" charset="0"/>
                  <a:cs typeface="Segoe UI" panose="020B0502040204020203" pitchFamily="34" charset="0"/>
                </a:rPr>
                <a:t>December</a:t>
              </a:r>
            </a:p>
          </p:txBody>
        </p:sp>
      </p:grpSp>
      <p:sp>
        <p:nvSpPr>
          <p:cNvPr id="51" name="Text Placeholder 3"/>
          <p:cNvSpPr txBox="1">
            <a:spLocks/>
          </p:cNvSpPr>
          <p:nvPr/>
        </p:nvSpPr>
        <p:spPr bwMode="auto">
          <a:xfrm>
            <a:off x="1001170" y="2388567"/>
            <a:ext cx="5013909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600" kern="1200">
                <a:solidFill>
                  <a:srgbClr val="18171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80988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Segoe UI" panose="020B0502040204020203" pitchFamily="34" charset="0"/>
              <a:buChar char="−"/>
              <a:defRPr sz="2400" kern="1200">
                <a:solidFill>
                  <a:srgbClr val="18171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090613" indent="-22860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2200" kern="1200">
                <a:solidFill>
                  <a:srgbClr val="18171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251618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Segoe UI" panose="020B0502040204020203" pitchFamily="34" charset="0"/>
              </a:defRPr>
            </a:lvl4pPr>
            <a:lvl5pPr marL="30432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Tiered Rates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51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43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Uniform $</a:t>
            </a:r>
            <a:r>
              <a:rPr lang="en-US" dirty="0" smtClean="0"/>
              <a:t>4.04/</a:t>
            </a:r>
            <a:r>
              <a:rPr lang="en-US" dirty="0" err="1" smtClean="0"/>
              <a:t>ccf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May limit conservation effort</a:t>
            </a:r>
          </a:p>
          <a:p>
            <a:r>
              <a:rPr lang="en-US" dirty="0" smtClean="0"/>
              <a:t>Greater impact to rate typical customer</a:t>
            </a:r>
          </a:p>
          <a:p>
            <a:r>
              <a:rPr lang="en-US" dirty="0" smtClean="0"/>
              <a:t>Consistency in structure between all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Tier 1: $3.80/</a:t>
            </a:r>
            <a:r>
              <a:rPr lang="en-US" dirty="0" err="1" smtClean="0"/>
              <a:t>ccf</a:t>
            </a:r>
            <a:endParaRPr lang="en-US" dirty="0" smtClean="0"/>
          </a:p>
          <a:p>
            <a:r>
              <a:rPr lang="en-US" dirty="0" smtClean="0"/>
              <a:t>Tier 2: $4.62/</a:t>
            </a:r>
            <a:r>
              <a:rPr lang="en-US" dirty="0" err="1" smtClean="0"/>
              <a:t>ccf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Price differential related to Peaking Costs and Conservation</a:t>
            </a:r>
          </a:p>
          <a:p>
            <a:r>
              <a:rPr lang="en-US" dirty="0" smtClean="0"/>
              <a:t>Only applied to SFR as the class is more homogeneous (standardized) than other classes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FY’ 18 Rate </a:t>
            </a:r>
            <a:r>
              <a:rPr lang="en-US" dirty="0">
                <a:solidFill>
                  <a:schemeClr val="accent2"/>
                </a:solidFill>
              </a:rPr>
              <a:t>Design:</a:t>
            </a:r>
            <a:r>
              <a:rPr lang="en-US" dirty="0"/>
              <a:t> </a:t>
            </a:r>
            <a:r>
              <a:rPr lang="en-US" dirty="0" smtClean="0"/>
              <a:t>Two structures offer cost recovery under the “balanced” alternative </a:t>
            </a: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 1: </a:t>
            </a:r>
            <a:r>
              <a:rPr lang="en-US" dirty="0" smtClean="0"/>
              <a:t>Two-Tiered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Option 2: </a:t>
            </a:r>
            <a:r>
              <a:rPr lang="en-US" dirty="0" smtClean="0"/>
              <a:t>Uniform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2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build="p" animBg="1"/>
      <p:bldP spid="6" grpId="0" build="p" animBg="1"/>
      <p:bldP spid="7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Simplifies structure to eliminate potential data gaps</a:t>
            </a:r>
          </a:p>
          <a:p>
            <a:pPr lvl="1"/>
            <a:r>
              <a:rPr lang="en-US" dirty="0" smtClean="0"/>
              <a:t>Units, vacancies, irrigable area, etc.</a:t>
            </a:r>
          </a:p>
          <a:p>
            <a:r>
              <a:rPr lang="en-US" dirty="0" smtClean="0"/>
              <a:t>Rates vary by class based on Peak</a:t>
            </a:r>
          </a:p>
          <a:p>
            <a:pPr lvl="1"/>
            <a:r>
              <a:rPr lang="en-US" dirty="0" smtClean="0"/>
              <a:t>Based on each classes proportionate impact on the system</a:t>
            </a:r>
          </a:p>
          <a:p>
            <a:pPr lvl="1"/>
            <a:r>
              <a:rPr lang="en-US" dirty="0" smtClean="0"/>
              <a:t>Lower Peak results in lower rate</a:t>
            </a:r>
          </a:p>
          <a:p>
            <a:pPr lvl="1"/>
            <a:r>
              <a:rPr lang="en-US" dirty="0" smtClean="0"/>
              <a:t>Higher peak results in higher rate</a:t>
            </a:r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Multi Family Residential</a:t>
            </a:r>
          </a:p>
          <a:p>
            <a:pPr lvl="1"/>
            <a:r>
              <a:rPr lang="en-US" dirty="0" smtClean="0"/>
              <a:t>Three-Tier </a:t>
            </a:r>
            <a:r>
              <a:rPr lang="en-US" dirty="0" smtClean="0">
                <a:sym typeface="Wingdings" panose="05000000000000000000" pitchFamily="2" charset="2"/>
              </a:rPr>
              <a:t> Uniform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Consolidates Individually and Master Metered classifications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Commercial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Maintain uniform structure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Non-Potable Irrigation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Maintain uniform structure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Irrigation</a:t>
            </a:r>
          </a:p>
          <a:p>
            <a:pPr lvl="1"/>
            <a:r>
              <a:rPr lang="en-US" dirty="0"/>
              <a:t>Three-Tier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Uniform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Rate Design:</a:t>
            </a:r>
            <a:r>
              <a:rPr lang="en-US" dirty="0"/>
              <a:t> </a:t>
            </a:r>
            <a:r>
              <a:rPr lang="en-US" dirty="0" smtClean="0"/>
              <a:t>Additional rate structure changes consideration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Structure Changes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5" grpId="0" build="p" animBg="1"/>
      <p:bldP spid="6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Recap of Policy Considerations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08000" y="1524000"/>
          <a:ext cx="11176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636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BE35FF-8877-46E7-89C9-01DDFC94C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860054-8FA8-4310-AB8A-E35D8DBB7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C0F5FC-74DD-4A75-A972-D66CA9D45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BE8104-DBA0-4C79-B91D-E0EAD6B5D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449698-C58A-4904-B084-B6814BFCB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7D9D21-5400-4143-95B2-70D35B06B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3A589B-39C6-4517-BFAE-B6480C12A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B423DD-B763-4CD3-8392-74A730049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CD2F8D-5D66-4480-A6E8-2CCDA7F83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91E8F7-F9FA-4B5E-8ED3-FCB7B364B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23498B-8759-4C9A-B508-CDB448D5A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92513A-38AB-49D1-9741-EA5540CC8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94F3A-01E1-4235-BBC6-5D0ECBC7C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6965" y="2493781"/>
            <a:ext cx="4770858" cy="12230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10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" panose="020B0606020104020203" pitchFamily="34" charset="0"/>
              </a:rPr>
              <a:t>Bill Impacts</a:t>
            </a:r>
            <a:endParaRPr lang="en-US" sz="1400" i="1" spc="-1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w Cen MT Condensed" panose="020B06060201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Discussion Purposes - Preliminary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56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SFR Bill Impacts:</a:t>
            </a:r>
            <a:r>
              <a:rPr lang="en-US" dirty="0" smtClean="0"/>
              <a:t> Impacts usage and meter size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016435"/>
              </p:ext>
            </p:extLst>
          </p:nvPr>
        </p:nvGraphicFramePr>
        <p:xfrm>
          <a:off x="508000" y="1524000"/>
          <a:ext cx="11176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8449" y="6215390"/>
            <a:ext cx="6958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  <a:cs typeface="Arial" pitchFamily="34" charset="0"/>
              </a:rPr>
              <a:t>*Call out illustrates monthly bill for a 1” meter and 9 </a:t>
            </a:r>
            <a:r>
              <a:rPr lang="en-US" sz="1400" i="1" dirty="0" err="1" smtClean="0">
                <a:latin typeface="+mn-lt"/>
                <a:cs typeface="Arial" pitchFamily="34" charset="0"/>
              </a:rPr>
              <a:t>CCF</a:t>
            </a:r>
            <a:endParaRPr lang="en-US" sz="1400" i="1" dirty="0" smtClean="0">
              <a:latin typeface="+mn-lt"/>
              <a:cs typeface="Arial" pitchFamily="34" charset="0"/>
            </a:endParaRPr>
          </a:p>
          <a:p>
            <a:r>
              <a:rPr lang="en-US" sz="1400" i="1" dirty="0" smtClean="0">
                <a:latin typeface="+mn-lt"/>
                <a:cs typeface="Arial" pitchFamily="34" charset="0"/>
              </a:rPr>
              <a:t>** Graphic covers 95% of customer. Only 5% of customers use &gt;</a:t>
            </a:r>
            <a:r>
              <a:rPr lang="en-US" sz="1400" i="1" dirty="0" err="1" smtClean="0">
                <a:latin typeface="+mn-lt"/>
                <a:cs typeface="Arial" pitchFamily="34" charset="0"/>
              </a:rPr>
              <a:t>20CCF</a:t>
            </a:r>
            <a:r>
              <a:rPr lang="en-US" sz="1400" i="1" dirty="0" smtClean="0">
                <a:latin typeface="+mn-lt"/>
                <a:cs typeface="Arial" pitchFamily="34" charset="0"/>
              </a:rPr>
              <a:t> month</a:t>
            </a:r>
          </a:p>
        </p:txBody>
      </p:sp>
    </p:spTree>
    <p:extLst>
      <p:ext uri="{BB962C8B-B14F-4D97-AF65-F5344CB8AC3E}">
        <p14:creationId xmlns:p14="http://schemas.microsoft.com/office/powerpoint/2010/main" val="108330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MFR</a:t>
            </a:r>
            <a:r>
              <a:rPr lang="en-US" dirty="0" smtClean="0">
                <a:solidFill>
                  <a:schemeClr val="accent2"/>
                </a:solidFill>
              </a:rPr>
              <a:t> Bill </a:t>
            </a:r>
            <a:r>
              <a:rPr lang="en-US" dirty="0">
                <a:solidFill>
                  <a:schemeClr val="accent2"/>
                </a:solidFill>
              </a:rPr>
              <a:t>Impacts:</a:t>
            </a:r>
            <a:r>
              <a:rPr lang="en-US" dirty="0"/>
              <a:t> Impacts </a:t>
            </a:r>
            <a:r>
              <a:rPr lang="en-US" dirty="0" smtClean="0"/>
              <a:t>usage, meter size, and dwelling units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8449" y="6323111"/>
            <a:ext cx="8333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  <a:cs typeface="Arial" pitchFamily="34" charset="0"/>
              </a:rPr>
              <a:t>* Call out assumes 1” meter and 4 </a:t>
            </a:r>
            <a:r>
              <a:rPr lang="en-US" sz="1400" i="1" dirty="0" err="1" smtClean="0">
                <a:latin typeface="+mn-lt"/>
                <a:cs typeface="Arial" pitchFamily="34" charset="0"/>
              </a:rPr>
              <a:t>CCF</a:t>
            </a:r>
            <a:r>
              <a:rPr lang="en-US" sz="1400" i="1" dirty="0" smtClean="0">
                <a:latin typeface="+mn-lt"/>
                <a:cs typeface="Arial" pitchFamily="34" charset="0"/>
              </a:rPr>
              <a:t>/Month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880480"/>
              </p:ext>
            </p:extLst>
          </p:nvPr>
        </p:nvGraphicFramePr>
        <p:xfrm>
          <a:off x="508000" y="1524000"/>
          <a:ext cx="11176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413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 animBg="0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Commercial Bill </a:t>
            </a:r>
            <a:r>
              <a:rPr lang="en-US" dirty="0">
                <a:solidFill>
                  <a:schemeClr val="accent2"/>
                </a:solidFill>
              </a:rPr>
              <a:t>Impacts:</a:t>
            </a:r>
            <a:r>
              <a:rPr lang="en-US" dirty="0"/>
              <a:t> Impacts usage and meter size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8449" y="6323111"/>
            <a:ext cx="8333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  <a:cs typeface="Arial" pitchFamily="34" charset="0"/>
              </a:rPr>
              <a:t>* Call out assumes 2” Commercial user with 30 </a:t>
            </a:r>
            <a:r>
              <a:rPr lang="en-US" sz="1400" i="1" dirty="0" err="1" smtClean="0">
                <a:latin typeface="+mn-lt"/>
                <a:cs typeface="Arial" pitchFamily="34" charset="0"/>
              </a:rPr>
              <a:t>CCF</a:t>
            </a:r>
            <a:endParaRPr lang="en-US" sz="1400" i="1" dirty="0" smtClean="0">
              <a:latin typeface="+mn-lt"/>
              <a:cs typeface="Arial" pitchFamily="34" charset="0"/>
            </a:endParaRPr>
          </a:p>
          <a:p>
            <a:r>
              <a:rPr lang="en-US" sz="1400" i="1" dirty="0" smtClean="0">
                <a:latin typeface="+mn-lt"/>
                <a:cs typeface="Arial" pitchFamily="34" charset="0"/>
              </a:rPr>
              <a:t>**Fixed Charges will see larger increases in future years as greater fixed cost recovery is phased in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136199"/>
              </p:ext>
            </p:extLst>
          </p:nvPr>
        </p:nvGraphicFramePr>
        <p:xfrm>
          <a:off x="508000" y="1524000"/>
          <a:ext cx="11176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61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Potable Irrigation Bill </a:t>
            </a:r>
            <a:r>
              <a:rPr lang="en-US" dirty="0">
                <a:solidFill>
                  <a:schemeClr val="accent2"/>
                </a:solidFill>
              </a:rPr>
              <a:t>Impacts:</a:t>
            </a:r>
            <a:r>
              <a:rPr lang="en-US" dirty="0"/>
              <a:t> Impacts </a:t>
            </a:r>
            <a:r>
              <a:rPr lang="en-US" dirty="0" smtClean="0"/>
              <a:t>will vary by usage, meter size, season, and irrigable area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8449" y="6323111"/>
            <a:ext cx="8333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  <a:cs typeface="Arial" pitchFamily="34" charset="0"/>
              </a:rPr>
              <a:t>* Assumes 2” Potable Irrigation user with 10,000 </a:t>
            </a:r>
            <a:r>
              <a:rPr lang="en-US" sz="1400" i="1" dirty="0" err="1" smtClean="0">
                <a:latin typeface="+mn-lt"/>
                <a:cs typeface="Arial" pitchFamily="34" charset="0"/>
              </a:rPr>
              <a:t>sq</a:t>
            </a:r>
            <a:r>
              <a:rPr lang="en-US" sz="1400" i="1" dirty="0" smtClean="0">
                <a:latin typeface="+mn-lt"/>
                <a:cs typeface="Arial" pitchFamily="34" charset="0"/>
              </a:rPr>
              <a:t> </a:t>
            </a:r>
            <a:r>
              <a:rPr lang="en-US" sz="1400" i="1" dirty="0" err="1" smtClean="0">
                <a:latin typeface="+mn-lt"/>
                <a:cs typeface="Arial" pitchFamily="34" charset="0"/>
              </a:rPr>
              <a:t>ft</a:t>
            </a:r>
            <a:r>
              <a:rPr lang="en-US" sz="1400" i="1" dirty="0" smtClean="0">
                <a:latin typeface="+mn-lt"/>
                <a:cs typeface="Arial" pitchFamily="34" charset="0"/>
              </a:rPr>
              <a:t> of irrigable area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186014"/>
              </p:ext>
            </p:extLst>
          </p:nvPr>
        </p:nvGraphicFramePr>
        <p:xfrm>
          <a:off x="508000" y="1524000"/>
          <a:ext cx="11176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47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 animBg="0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7863" y="2493780"/>
            <a:ext cx="4589077" cy="12230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10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" panose="020B0606020104020203" pitchFamily="34" charset="0"/>
              </a:rPr>
              <a:t>Draft Rates</a:t>
            </a:r>
            <a:endParaRPr lang="en-US" sz="1400" i="1" spc="-1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w Cen MT Condensed" panose="020B06060201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Rates calculated given </a:t>
            </a:r>
            <a:br>
              <a:rPr lang="en-US" dirty="0" smtClean="0"/>
            </a:br>
            <a:r>
              <a:rPr lang="en-US" dirty="0" smtClean="0"/>
              <a:t>“Balanced” revenue forecast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51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5613" y="1422402"/>
            <a:ext cx="5261377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Q&amp;A</a:t>
            </a:r>
            <a:br>
              <a:rPr lang="en-US" sz="18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</a:br>
            <a:endParaRPr lang="en-US" sz="1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solidFill>
            <a:srgbClr val="F6F8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26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Assumptions: </a:t>
            </a:r>
            <a:r>
              <a:rPr lang="en-US" dirty="0" smtClean="0"/>
              <a:t>As multiple considerations were presented, the following preliminary bill impacts assume the following…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“Balanced” approach to increase (Slide 24)</a:t>
            </a:r>
          </a:p>
          <a:p>
            <a:r>
              <a:rPr lang="en-US" dirty="0" smtClean="0"/>
              <a:t>Increase and phasing of Fixed Cost Recovery (Slide 12)</a:t>
            </a:r>
            <a:endParaRPr lang="en-US" dirty="0"/>
          </a:p>
          <a:p>
            <a:r>
              <a:rPr lang="en-US" dirty="0" smtClean="0"/>
              <a:t>Reflects current cost of purchased water</a:t>
            </a:r>
          </a:p>
          <a:p>
            <a:r>
              <a:rPr lang="en-US" dirty="0" smtClean="0"/>
              <a:t>Forecasted demands of ~17,500 AF (comparable to FY 2016)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350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3520" y="1401515"/>
            <a:ext cx="6904968" cy="1692771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US" sz="10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" panose="020B0606020104020203" pitchFamily="34" charset="0"/>
              </a:rPr>
              <a:t>Project Overview</a:t>
            </a:r>
            <a:endParaRPr lang="en-US" sz="11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40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Cost of Service Analysis:</a:t>
            </a:r>
            <a:r>
              <a:rPr lang="en-US" dirty="0" smtClean="0"/>
              <a:t> </a:t>
            </a:r>
            <a:r>
              <a:rPr lang="en-US" sz="2800" b="0" dirty="0" smtClean="0">
                <a:latin typeface="+mn-lt"/>
              </a:rPr>
              <a:t>Step-by-Step </a:t>
            </a:r>
            <a:r>
              <a:rPr lang="en-US" sz="2800" b="0" dirty="0">
                <a:latin typeface="+mn-lt"/>
              </a:rPr>
              <a:t>a</a:t>
            </a:r>
            <a:r>
              <a:rPr lang="en-US" sz="2800" b="0" dirty="0" smtClean="0">
                <a:latin typeface="+mn-lt"/>
              </a:rPr>
              <a:t>pproach to developing sound and defensible rates</a:t>
            </a:r>
            <a:endParaRPr lang="en-US" sz="2800" b="0" dirty="0">
              <a:latin typeface="+mn-lt"/>
            </a:endParaRPr>
          </a:p>
        </p:txBody>
      </p:sp>
      <p:graphicFrame>
        <p:nvGraphicFramePr>
          <p:cNvPr id="18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133855" y="3064714"/>
            <a:ext cx="457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45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9016953-3E12-4C29-A84A-7B1463D68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2BA00AB-CAF3-45B9-AEF3-E45F18389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BFD68-F933-4AE8-9C11-2FCF80C4E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CB2FFE0-0B2D-4F4F-AD24-4AD0A2094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8C32553-8A10-480F-8566-256D4367C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3687CD6-A566-4676-8A2C-C5E6EB37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8E18AD0-9FCF-4F06-B125-CCC7502C0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F716333-67CD-4633-ACA3-125960B7E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758851-2B17-44FD-B8FA-A933DCD0C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100EF5C-C523-4002-942D-D8177E0AC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1C74286-E4C6-4B29-B65B-56EC5310F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4F93E17-584F-4F81-8EB3-389497FB6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9EB3D0C-1374-4F09-BDC0-4AABD7E9C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Adjusting to the New Normal: </a:t>
            </a:r>
            <a:r>
              <a:rPr lang="en-US" dirty="0" smtClean="0">
                <a:latin typeface="+mn-lt"/>
              </a:rPr>
              <a:t>Key considerations and changes to system costs necessitate review of existing rates and charges</a:t>
            </a:r>
            <a:endParaRPr lang="en-US" dirty="0">
              <a:latin typeface="+mn-lt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16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2779DE-4ABE-4607-B1DF-47FEB7D09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77C5F1-EAD7-4935-9583-19137C814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7A257C-B86E-4241-9F03-F753C79BB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579966-6371-4056-AA60-8A958F48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CCAD93-D1F9-4B11-A709-2A672B25D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D6636A-767A-4C52-8343-50AE6BB2F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A5E183-DD04-4DEE-98BF-16C5E7F51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Revenue </a:t>
            </a:r>
            <a:r>
              <a:rPr lang="en-US" dirty="0">
                <a:solidFill>
                  <a:schemeClr val="accent2"/>
                </a:solidFill>
              </a:rPr>
              <a:t>Impacts:</a:t>
            </a:r>
            <a:r>
              <a:rPr lang="en-US" dirty="0"/>
              <a:t> </a:t>
            </a:r>
            <a:r>
              <a:rPr lang="en-US" dirty="0" smtClean="0"/>
              <a:t>Existing 3 tier design leaves the City susceptible to changes </a:t>
            </a:r>
            <a:r>
              <a:rPr lang="en-US" b="0" dirty="0" smtClean="0"/>
              <a:t>in demands</a:t>
            </a:r>
            <a:endParaRPr lang="en-US" b="0" dirty="0"/>
          </a:p>
        </p:txBody>
      </p:sp>
      <p:sp>
        <p:nvSpPr>
          <p:cNvPr id="9" name="Rectangle 8"/>
          <p:cNvSpPr/>
          <p:nvPr/>
        </p:nvSpPr>
        <p:spPr>
          <a:xfrm>
            <a:off x="8507709" y="1600200"/>
            <a:ext cx="3560466" cy="4441181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+mj-lt"/>
              </a:rPr>
              <a:t>Tier 2 and 3 sales dropped 40% in FY 2016</a:t>
            </a:r>
            <a:br>
              <a:rPr lang="en-US" sz="2400" dirty="0" smtClean="0">
                <a:solidFill>
                  <a:schemeClr val="tx2"/>
                </a:solidFill>
                <a:latin typeface="+mj-lt"/>
              </a:rPr>
            </a:br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single year impact of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+mj-lt"/>
              </a:rPr>
              <a:t>$800,000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+mj-lt"/>
              </a:rPr>
            </a:b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(6% of total rate revenue)</a:t>
            </a:r>
            <a:endParaRPr lang="en-US" sz="2400" dirty="0" smtClean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509118"/>
              </p:ext>
            </p:extLst>
          </p:nvPr>
        </p:nvGraphicFramePr>
        <p:xfrm>
          <a:off x="508000" y="15240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186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4138" y="1540174"/>
            <a:ext cx="8603766" cy="141545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10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" panose="020B0606020104020203" pitchFamily="34" charset="0"/>
              </a:rPr>
              <a:t>Policy Considerations</a:t>
            </a:r>
            <a:endParaRPr lang="en-US" sz="11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59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Policy Considerations: </a:t>
            </a:r>
            <a:r>
              <a:rPr lang="en-US" dirty="0" smtClean="0"/>
              <a:t>Each concept is aimed at meeting outlined objectives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08000" y="1524000"/>
          <a:ext cx="11176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03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BE35FF-8877-46E7-89C9-01DDFC94C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860054-8FA8-4310-AB8A-E35D8DBB7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C0F5FC-74DD-4A75-A972-D66CA9D45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BE8104-DBA0-4C79-B91D-E0EAD6B5D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449698-C58A-4904-B084-B6814BFCB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7D9D21-5400-4143-95B2-70D35B06B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3A589B-39C6-4517-BFAE-B6480C12A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8341" y="2033239"/>
            <a:ext cx="9348072" cy="2144177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10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" panose="020B0606020104020203" pitchFamily="34" charset="0"/>
              </a:rPr>
              <a:t>Fixed Cost Recovery</a:t>
            </a:r>
            <a:r>
              <a:rPr lang="en-US" sz="1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" panose="020B0606020104020203" pitchFamily="34" charset="0"/>
              </a:rPr>
              <a:t/>
            </a:r>
            <a:br>
              <a:rPr lang="en-US" sz="1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" panose="020B0606020104020203" pitchFamily="34" charset="0"/>
              </a:rPr>
            </a:br>
            <a:r>
              <a:rPr lang="en-US" sz="8800" i="1" spc="-1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" panose="020B0606020104020203" pitchFamily="34" charset="0"/>
              </a:rPr>
              <a:t>Increase to the Fixed Charge</a:t>
            </a:r>
            <a:endParaRPr lang="en-US" sz="1100" i="1" spc="-10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12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533" y="2033239"/>
            <a:ext cx="10641696" cy="2144177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10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" panose="020B0606020104020203" pitchFamily="34" charset="0"/>
              </a:rPr>
              <a:t>Pass Through</a:t>
            </a:r>
            <a:r>
              <a:rPr lang="en-US" sz="1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" panose="020B0606020104020203" pitchFamily="34" charset="0"/>
              </a:rPr>
              <a:t/>
            </a:r>
            <a:br>
              <a:rPr lang="en-US" sz="1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" panose="020B0606020104020203" pitchFamily="34" charset="0"/>
              </a:rPr>
            </a:br>
            <a:r>
              <a:rPr lang="en-US" sz="8800" i="1" spc="-1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" panose="020B0606020104020203" pitchFamily="34" charset="0"/>
              </a:rPr>
              <a:t>Decouple Purchased Water Costs</a:t>
            </a:r>
            <a:endParaRPr lang="en-US" sz="1100" i="1" spc="-10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37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Rate Alternatives: </a:t>
            </a:r>
            <a:r>
              <a:rPr lang="en-US" dirty="0" smtClean="0"/>
              <a:t>Based on outlined objectives, </a:t>
            </a:r>
            <a:r>
              <a:rPr lang="en-US" dirty="0" err="1" smtClean="0"/>
              <a:t>Carollo</a:t>
            </a:r>
            <a:r>
              <a:rPr lang="en-US" dirty="0" smtClean="0"/>
              <a:t> reviewed various potential rate designs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508000" y="1524000"/>
          <a:ext cx="11176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 result for check mark 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0" y="1524000"/>
            <a:ext cx="1133707" cy="113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check mark 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71" y="2627041"/>
            <a:ext cx="1133707" cy="113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93" y="4172415"/>
            <a:ext cx="718959" cy="63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x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3" y="5248507"/>
            <a:ext cx="718959" cy="63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36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73DC9C-BE53-403E-945D-7397922DF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5F303B0-C6B8-4762-AE83-1E85B5C5F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C97C74-2032-4E24-A048-C61327DED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39E34CD-C9BB-4138-AEC7-B104126D9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EA389E9-0854-4A76-8DD8-282605D76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EFAB56A-6617-4DAB-85F7-F004B8669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10175A-E8BF-4E13-BF72-059FC10E0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B39AC06-1FBC-461B-9CF7-502771BD0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06914B7-C4D5-4E48-9E22-30AAEFAC1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Pass Through:</a:t>
            </a:r>
            <a:r>
              <a:rPr lang="en-US" dirty="0" smtClean="0"/>
              <a:t> </a:t>
            </a:r>
            <a:r>
              <a:rPr lang="en-US" b="0" dirty="0" smtClean="0"/>
              <a:t>Would provide automatic cost recovery of future water supply cost increases</a:t>
            </a:r>
            <a:endParaRPr lang="en-US" b="0" dirty="0"/>
          </a:p>
        </p:txBody>
      </p:sp>
      <p:sp>
        <p:nvSpPr>
          <p:cNvPr id="9" name="Rectangle 8"/>
          <p:cNvSpPr/>
          <p:nvPr/>
        </p:nvSpPr>
        <p:spPr>
          <a:xfrm>
            <a:off x="8886582" y="1685925"/>
            <a:ext cx="3305418" cy="4441181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+mj-lt"/>
              </a:rPr>
              <a:t>Key Highlights:</a:t>
            </a:r>
            <a:br>
              <a:rPr lang="en-US" b="1" dirty="0" smtClean="0">
                <a:solidFill>
                  <a:schemeClr val="tx2"/>
                </a:solidFill>
                <a:latin typeface="+mj-lt"/>
              </a:rPr>
            </a:b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Provides written notice of the increase 30 days prior to effective date</a:t>
            </a:r>
            <a:br>
              <a:rPr lang="en-US" sz="2000" dirty="0" smtClean="0">
                <a:solidFill>
                  <a:schemeClr val="tx2"/>
                </a:solidFill>
                <a:latin typeface="+mj-lt"/>
              </a:rPr>
            </a:b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(AB 3030)</a:t>
            </a:r>
            <a:endParaRPr lang="en-US" sz="1600" dirty="0" smtClean="0">
              <a:solidFill>
                <a:schemeClr val="tx2"/>
              </a:solidFill>
              <a:latin typeface="+mj-lt"/>
            </a:endParaRPr>
          </a:p>
          <a:p>
            <a:pPr algn="ctr"/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Internal increases will be noticed as part of the formal 218 Process</a:t>
            </a:r>
            <a:endParaRPr lang="en-US" sz="1600" b="1" dirty="0" smtClean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116543"/>
              </p:ext>
            </p:extLst>
          </p:nvPr>
        </p:nvGraphicFramePr>
        <p:xfrm>
          <a:off x="508000" y="1524000"/>
          <a:ext cx="8378582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75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Pass Through:</a:t>
            </a:r>
            <a:r>
              <a:rPr lang="en-US" dirty="0"/>
              <a:t> Would provide automatic cost recovery of future water supply cost increases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>
                  <a:spcBef>
                    <a:spcPts val="3600"/>
                  </a:spcBef>
                </a:pPr>
                <a:r>
                  <a:rPr lang="en-US" dirty="0" smtClean="0"/>
                  <a:t>Each year based on provided rate info from </a:t>
                </a:r>
                <a:r>
                  <a:rPr lang="en-US" dirty="0" err="1" smtClean="0"/>
                  <a:t>MWDOC</a:t>
                </a:r>
                <a:r>
                  <a:rPr lang="en-US" dirty="0" smtClean="0"/>
                  <a:t>, the City will calculate total water cost and total assumed demands</a:t>
                </a:r>
              </a:p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𝑊𝑎𝑡𝑒𝑟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𝐹𝑜𝑟𝑒𝑐𝑎𝑠𝑡𝑒𝑑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𝐷𝑒𝑚𝑎𝑛𝑑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PassThrough</m:t>
                    </m:r>
                  </m:oMath>
                </a14:m>
                <a:endParaRPr lang="en-US" b="0" dirty="0" smtClean="0"/>
              </a:p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$7.95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6,957 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𝐴𝐹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$1,143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𝐴𝐹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=$2.63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𝑐𝑐𝑓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333" t="-1652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6117396"/>
              </p:ext>
            </p:extLst>
          </p:nvPr>
        </p:nvGraphicFramePr>
        <p:xfrm>
          <a:off x="6197600" y="847493"/>
          <a:ext cx="5486400" cy="555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531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6" grpId="0">
        <p:bldSub>
          <a:bldChart bld="seriesEl" animBg="0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039" y="2546200"/>
            <a:ext cx="11172674" cy="111825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10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" panose="020B0606020104020203" pitchFamily="34" charset="0"/>
              </a:rPr>
              <a:t>Demand Management Rates</a:t>
            </a:r>
            <a:endParaRPr lang="en-US" sz="1100" i="1" spc="-10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81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Demand Reduction Rates: </a:t>
            </a:r>
            <a:r>
              <a:rPr lang="en-US" dirty="0" smtClean="0"/>
              <a:t>Provide cost recovery under various demands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11% of annual fixed expenditures are to be recovered by variable rates</a:t>
            </a:r>
          </a:p>
          <a:p>
            <a:r>
              <a:rPr lang="en-US" dirty="0" smtClean="0"/>
              <a:t>Rate would be defined to fully recover these costs as demands drop</a:t>
            </a:r>
          </a:p>
          <a:p>
            <a:r>
              <a:rPr lang="en-US" dirty="0" smtClean="0"/>
              <a:t>Demand rates can be defined as a fixed component, variable rate surcharge, or combination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4845567"/>
              </p:ext>
            </p:extLst>
          </p:nvPr>
        </p:nvGraphicFramePr>
        <p:xfrm>
          <a:off x="508000" y="1600200"/>
          <a:ext cx="5486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4012602" y="2642683"/>
            <a:ext cx="473337" cy="3195021"/>
          </a:xfrm>
          <a:prstGeom prst="rect">
            <a:avLst/>
          </a:prstGeom>
          <a:solidFill>
            <a:schemeClr val="accent5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Demand Vulnerable Revenues</a:t>
            </a:r>
          </a:p>
        </p:txBody>
      </p:sp>
    </p:spTree>
    <p:extLst>
      <p:ext uri="{BB962C8B-B14F-4D97-AF65-F5344CB8AC3E}">
        <p14:creationId xmlns:p14="http://schemas.microsoft.com/office/powerpoint/2010/main" val="26875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7" grpId="0">
        <p:bldSub>
          <a:bldChart bld="category" animBg="0"/>
        </p:bldSub>
      </p:bldGraphic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Demand Reduction Rates: </a:t>
            </a:r>
            <a:r>
              <a:rPr lang="en-US" dirty="0" smtClean="0"/>
              <a:t>Provide greater cost recovery flexibility under future demand conditions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type="tbl" sz="quarter" idx="10"/>
            <p:extLst/>
          </p:nvPr>
        </p:nvGraphicFramePr>
        <p:xfrm>
          <a:off x="508000" y="1941688"/>
          <a:ext cx="603504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385"/>
                <a:gridCol w="2029655"/>
              </a:tblGrid>
              <a:tr h="58366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 Light" panose="020F0302020204030204" pitchFamily="34" charset="0"/>
                        </a:rPr>
                        <a:t>Demand Reduction</a:t>
                      </a:r>
                      <a:endParaRPr lang="en-US" sz="2000" b="1" dirty="0">
                        <a:latin typeface="Calibri Light" panose="020F0302020204030204" pitchFamily="34" charset="0"/>
                      </a:endParaRPr>
                    </a:p>
                  </a:txBody>
                  <a:tcPr marL="186970" marR="1869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 Light" panose="020F0302020204030204" pitchFamily="34" charset="0"/>
                        </a:rPr>
                        <a:t>0%-10%</a:t>
                      </a:r>
                      <a:endParaRPr lang="en-US" sz="2000" b="1" dirty="0">
                        <a:latin typeface="Calibri Light" panose="020F0302020204030204" pitchFamily="34" charset="0"/>
                      </a:endParaRPr>
                    </a:p>
                  </a:txBody>
                  <a:tcPr marL="186970" marR="186970" anchor="ctr"/>
                </a:tc>
              </a:tr>
              <a:tr h="45019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 Light" panose="020F0302020204030204" pitchFamily="34" charset="0"/>
                        </a:rPr>
                        <a:t>Revenue</a:t>
                      </a:r>
                      <a:r>
                        <a:rPr lang="en-US" sz="2000" baseline="0" dirty="0" smtClean="0">
                          <a:latin typeface="Calibri Light" panose="020F0302020204030204" pitchFamily="34" charset="0"/>
                        </a:rPr>
                        <a:t> Impact</a:t>
                      </a:r>
                      <a:endParaRPr lang="en-US" sz="2000" dirty="0" smtClean="0">
                        <a:latin typeface="Calibri Light" panose="020F0302020204030204" pitchFamily="34" charset="0"/>
                      </a:endParaRPr>
                    </a:p>
                  </a:txBody>
                  <a:tcPr marL="186970" marR="18697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1.06M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5019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 Light" panose="020F0302020204030204" pitchFamily="34" charset="0"/>
                        </a:rPr>
                        <a:t>Avoided</a:t>
                      </a:r>
                      <a:r>
                        <a:rPr lang="en-US" sz="2000" baseline="0" dirty="0" smtClean="0">
                          <a:latin typeface="Calibri Light" panose="020F0302020204030204" pitchFamily="34" charset="0"/>
                        </a:rPr>
                        <a:t> Cost </a:t>
                      </a:r>
                      <a:r>
                        <a:rPr lang="en-US" sz="1800" i="1" baseline="0" dirty="0" smtClean="0">
                          <a:latin typeface="Calibri Light" panose="020F0302020204030204" pitchFamily="34" charset="0"/>
                        </a:rPr>
                        <a:t>(Purchased Water)</a:t>
                      </a:r>
                      <a:endParaRPr lang="en-US" sz="2000" i="1" dirty="0">
                        <a:latin typeface="Calibri Light" panose="020F0302020204030204" pitchFamily="34" charset="0"/>
                      </a:endParaRPr>
                    </a:p>
                  </a:txBody>
                  <a:tcPr marL="186970" marR="18697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($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0.65M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5019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 Light" panose="020F0302020204030204" pitchFamily="34" charset="0"/>
                        </a:rPr>
                        <a:t>Total Additional Revenue Need</a:t>
                      </a:r>
                      <a:endParaRPr lang="en-US" sz="2000" b="1" dirty="0">
                        <a:latin typeface="Calibri Light" panose="020F0302020204030204" pitchFamily="34" charset="0"/>
                      </a:endParaRPr>
                    </a:p>
                  </a:txBody>
                  <a:tcPr marL="186970" marR="18697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0.4M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5019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 Light" panose="020F0302020204030204" pitchFamily="34" charset="0"/>
                        </a:rPr>
                        <a:t>Fixed</a:t>
                      </a:r>
                      <a:r>
                        <a:rPr lang="en-US" sz="2000" baseline="0" dirty="0" smtClean="0">
                          <a:latin typeface="Calibri Light" panose="020F0302020204030204" pitchFamily="34" charset="0"/>
                        </a:rPr>
                        <a:t> Rate ($/meter equivalent)</a:t>
                      </a:r>
                      <a:endParaRPr lang="en-US" sz="2000" dirty="0">
                        <a:latin typeface="Calibri Light" panose="020F0302020204030204" pitchFamily="34" charset="0"/>
                      </a:endParaRPr>
                    </a:p>
                  </a:txBody>
                  <a:tcPr marL="186970" marR="18697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$0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5019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 Light" panose="020F0302020204030204" pitchFamily="34" charset="0"/>
                        </a:rPr>
                        <a:t>Variable Rate ($/</a:t>
                      </a:r>
                      <a:r>
                        <a:rPr lang="en-US" sz="2000" dirty="0" err="1" smtClean="0">
                          <a:latin typeface="Calibri Light" panose="020F0302020204030204" pitchFamily="34" charset="0"/>
                        </a:rPr>
                        <a:t>CCF</a:t>
                      </a:r>
                      <a:r>
                        <a:rPr lang="en-US" sz="2000" dirty="0" smtClean="0">
                          <a:latin typeface="Calibri Light" panose="020F0302020204030204" pitchFamily="34" charset="0"/>
                        </a:rPr>
                        <a:t>)</a:t>
                      </a:r>
                      <a:endParaRPr lang="en-US" sz="2000" dirty="0">
                        <a:latin typeface="Calibri Light" panose="020F0302020204030204" pitchFamily="34" charset="0"/>
                      </a:endParaRPr>
                    </a:p>
                  </a:txBody>
                  <a:tcPr marL="186970" marR="18697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$0.19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543040" y="1941688"/>
          <a:ext cx="246888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/>
              </a:tblGrid>
              <a:tr h="5836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 Light" panose="020F0302020204030204" pitchFamily="34" charset="0"/>
                        </a:rPr>
                        <a:t>11-20%</a:t>
                      </a:r>
                      <a:endParaRPr lang="en-US" sz="2000" b="1" dirty="0">
                        <a:latin typeface="Calibri Light" panose="020F0302020204030204" pitchFamily="34" charset="0"/>
                      </a:endParaRPr>
                    </a:p>
                  </a:txBody>
                  <a:tcPr marL="186970" marR="186970" anchor="ctr"/>
                </a:tc>
              </a:tr>
              <a:tr h="4501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2.08M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501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($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1.28M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501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0.8M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501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$0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501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$0.30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9011920" y="1941688"/>
          <a:ext cx="246888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/>
              </a:tblGrid>
              <a:tr h="5836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 Light" panose="020F0302020204030204" pitchFamily="34" charset="0"/>
                        </a:rPr>
                        <a:t>21-30%</a:t>
                      </a:r>
                      <a:endParaRPr lang="en-US" sz="2000" b="1" dirty="0">
                        <a:latin typeface="Calibri Light" panose="020F0302020204030204" pitchFamily="34" charset="0"/>
                      </a:endParaRPr>
                    </a:p>
                  </a:txBody>
                  <a:tcPr marL="186970" marR="186970" anchor="ctr"/>
                </a:tc>
              </a:tr>
              <a:tr h="4501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3.11M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501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($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1.93M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501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1.2M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501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$0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501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$0.57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20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5081" y="2493780"/>
            <a:ext cx="8914620" cy="12230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10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" panose="020B0606020104020203" pitchFamily="34" charset="0"/>
              </a:rPr>
              <a:t>Consumption Analysis</a:t>
            </a:r>
            <a:endParaRPr lang="en-US" sz="1400" i="1" spc="-1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w Cen MT Condensed" panose="020B06060201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&amp; Cost of Service Implications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35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Various Peaking Profiles: </a:t>
            </a:r>
            <a:r>
              <a:rPr lang="en-US" dirty="0" smtClean="0"/>
              <a:t>Each customer class demonstrates different usage and seasonal behavior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702765"/>
              </p:ext>
            </p:extLst>
          </p:nvPr>
        </p:nvGraphicFramePr>
        <p:xfrm>
          <a:off x="508000" y="1524000"/>
          <a:ext cx="11176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83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System Peaking: </a:t>
            </a:r>
            <a:r>
              <a:rPr lang="en-US" sz="2800" b="0" dirty="0" smtClean="0"/>
              <a:t>Costs are allocated to each customer class based on its use </a:t>
            </a:r>
            <a:r>
              <a:rPr lang="en-US" sz="2800" dirty="0" smtClean="0"/>
              <a:t>realized demand </a:t>
            </a:r>
            <a:r>
              <a:rPr lang="en-US" sz="2800" b="0" dirty="0" smtClean="0"/>
              <a:t>characteristics</a:t>
            </a:r>
            <a:endParaRPr lang="en-US" sz="2800" b="0" dirty="0"/>
          </a:p>
        </p:txBody>
      </p:sp>
      <p:sp>
        <p:nvSpPr>
          <p:cNvPr id="26" name="Rectangle 25"/>
          <p:cNvSpPr/>
          <p:nvPr/>
        </p:nvSpPr>
        <p:spPr>
          <a:xfrm>
            <a:off x="1151827" y="4389958"/>
            <a:ext cx="8373527" cy="17411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 Demand</a:t>
            </a:r>
            <a:endParaRPr lang="en-US" dirty="0"/>
          </a:p>
        </p:txBody>
      </p:sp>
      <p:sp>
        <p:nvSpPr>
          <p:cNvPr id="27" name="Isosceles Triangle 7"/>
          <p:cNvSpPr/>
          <p:nvPr/>
        </p:nvSpPr>
        <p:spPr bwMode="auto">
          <a:xfrm>
            <a:off x="1180985" y="2106125"/>
            <a:ext cx="8273924" cy="2313348"/>
          </a:xfrm>
          <a:custGeom>
            <a:avLst/>
            <a:gdLst>
              <a:gd name="connsiteX0" fmla="*/ 0 w 6380703"/>
              <a:gd name="connsiteY0" fmla="*/ 1773534 h 1773534"/>
              <a:gd name="connsiteX1" fmla="*/ 3190352 w 6380703"/>
              <a:gd name="connsiteY1" fmla="*/ 0 h 1773534"/>
              <a:gd name="connsiteX2" fmla="*/ 6380703 w 6380703"/>
              <a:gd name="connsiteY2" fmla="*/ 1773534 h 1773534"/>
              <a:gd name="connsiteX3" fmla="*/ 0 w 6380703"/>
              <a:gd name="connsiteY3" fmla="*/ 1773534 h 1773534"/>
              <a:gd name="connsiteX0" fmla="*/ 69532 w 6519767"/>
              <a:gd name="connsiteY0" fmla="*/ 1773534 h 1773534"/>
              <a:gd name="connsiteX1" fmla="*/ 3259884 w 6519767"/>
              <a:gd name="connsiteY1" fmla="*/ 0 h 1773534"/>
              <a:gd name="connsiteX2" fmla="*/ 6450235 w 6519767"/>
              <a:gd name="connsiteY2" fmla="*/ 1773534 h 1773534"/>
              <a:gd name="connsiteX3" fmla="*/ 69532 w 6519767"/>
              <a:gd name="connsiteY3" fmla="*/ 1773534 h 1773534"/>
              <a:gd name="connsiteX0" fmla="*/ 0 w 6450235"/>
              <a:gd name="connsiteY0" fmla="*/ 1773534 h 1773534"/>
              <a:gd name="connsiteX1" fmla="*/ 3190352 w 6450235"/>
              <a:gd name="connsiteY1" fmla="*/ 0 h 1773534"/>
              <a:gd name="connsiteX2" fmla="*/ 6380703 w 6450235"/>
              <a:gd name="connsiteY2" fmla="*/ 1773534 h 1773534"/>
              <a:gd name="connsiteX3" fmla="*/ 0 w 6450235"/>
              <a:gd name="connsiteY3" fmla="*/ 1773534 h 1773534"/>
              <a:gd name="connsiteX0" fmla="*/ 0 w 6380703"/>
              <a:gd name="connsiteY0" fmla="*/ 1773534 h 1773534"/>
              <a:gd name="connsiteX1" fmla="*/ 3190352 w 6380703"/>
              <a:gd name="connsiteY1" fmla="*/ 0 h 1773534"/>
              <a:gd name="connsiteX2" fmla="*/ 6380703 w 6380703"/>
              <a:gd name="connsiteY2" fmla="*/ 1773534 h 1773534"/>
              <a:gd name="connsiteX3" fmla="*/ 0 w 6380703"/>
              <a:gd name="connsiteY3" fmla="*/ 1773534 h 1773534"/>
              <a:gd name="connsiteX0" fmla="*/ 0 w 6472143"/>
              <a:gd name="connsiteY0" fmla="*/ 1773534 h 1864974"/>
              <a:gd name="connsiteX1" fmla="*/ 3190352 w 6472143"/>
              <a:gd name="connsiteY1" fmla="*/ 0 h 1864974"/>
              <a:gd name="connsiteX2" fmla="*/ 6472143 w 6472143"/>
              <a:gd name="connsiteY2" fmla="*/ 1864974 h 1864974"/>
              <a:gd name="connsiteX0" fmla="*/ 0 w 6381707"/>
              <a:gd name="connsiteY0" fmla="*/ 1773541 h 1794643"/>
              <a:gd name="connsiteX1" fmla="*/ 3190352 w 6381707"/>
              <a:gd name="connsiteY1" fmla="*/ 7 h 1794643"/>
              <a:gd name="connsiteX2" fmla="*/ 6381707 w 6381707"/>
              <a:gd name="connsiteY2" fmla="*/ 1794643 h 179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81707" h="1794643">
                <a:moveTo>
                  <a:pt x="0" y="1773541"/>
                </a:moveTo>
                <a:cubicBezTo>
                  <a:pt x="1839686" y="1256888"/>
                  <a:pt x="2126734" y="-3510"/>
                  <a:pt x="3190352" y="7"/>
                </a:cubicBezTo>
                <a:cubicBezTo>
                  <a:pt x="4253970" y="3524"/>
                  <a:pt x="4450581" y="1156405"/>
                  <a:pt x="6381707" y="1794643"/>
                </a:cubicBezTo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Peak Demand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2291" y="1371598"/>
            <a:ext cx="9131280" cy="5077572"/>
            <a:chOff x="6002445" y="2632666"/>
            <a:chExt cx="5769252" cy="2906876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6362285" y="2917791"/>
              <a:ext cx="8370" cy="2427931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Box 29"/>
            <p:cNvSpPr txBox="1"/>
            <p:nvPr/>
          </p:nvSpPr>
          <p:spPr>
            <a:xfrm rot="16200000">
              <a:off x="5099536" y="3535575"/>
              <a:ext cx="2019720" cy="213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  <a:latin typeface="Segoe UI Light" panose="020B0502040204020203" pitchFamily="34" charset="0"/>
                  <a:cs typeface="Segoe UI" panose="020B0502040204020203" pitchFamily="34" charset="0"/>
                </a:rPr>
                <a:t>System Capacity</a:t>
              </a: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flipH="1">
              <a:off x="6362285" y="5345722"/>
              <a:ext cx="5409412" cy="11728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TextBox 31"/>
            <p:cNvSpPr txBox="1"/>
            <p:nvPr/>
          </p:nvSpPr>
          <p:spPr>
            <a:xfrm>
              <a:off x="6278673" y="5345722"/>
              <a:ext cx="1681166" cy="19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  <a:latin typeface="Segoe UI Light" panose="020B0502040204020203" pitchFamily="34" charset="0"/>
                  <a:cs typeface="Segoe UI" panose="020B0502040204020203" pitchFamily="34" charset="0"/>
                </a:rPr>
                <a:t>January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631156" y="5345722"/>
              <a:ext cx="1140541" cy="19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  <a:latin typeface="Segoe UI Light" panose="020B0502040204020203" pitchFamily="34" charset="0"/>
                  <a:cs typeface="Segoe UI" panose="020B0502040204020203" pitchFamily="34" charset="0"/>
                </a:rPr>
                <a:t>December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440672" y="2106125"/>
            <a:ext cx="2641811" cy="16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cs typeface="Arial" pitchFamily="34" charset="0"/>
              </a:rPr>
              <a:t>Based on the City’s Water Master Plan 40% of the system is designed to meet Peaking capacity</a:t>
            </a:r>
            <a:endParaRPr lang="en-US" sz="2000" b="1" i="1" dirty="0" smtClean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38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Peak Costs: </a:t>
            </a:r>
            <a:r>
              <a:rPr lang="en-US" sz="2800" dirty="0" smtClean="0"/>
              <a:t>Includes costs that are deemed related to system peaking or water use inefficiencies</a:t>
            </a:r>
            <a:endParaRPr lang="en-US" sz="2800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78600" y="1524000"/>
            <a:ext cx="5105400" cy="4800600"/>
          </a:xfrm>
        </p:spPr>
        <p:txBody>
          <a:bodyPr/>
          <a:lstStyle/>
          <a:p>
            <a:r>
              <a:rPr lang="en-US" dirty="0" smtClean="0"/>
              <a:t>Peak Costs include</a:t>
            </a:r>
          </a:p>
          <a:p>
            <a:pPr lvl="1"/>
            <a:r>
              <a:rPr lang="en-US" dirty="0" smtClean="0"/>
              <a:t>50% of annual depreciation expense associated with facilities and infrastructure the are design around the City’s Peak Design-Criteria</a:t>
            </a:r>
          </a:p>
          <a:p>
            <a:pPr lvl="1"/>
            <a:r>
              <a:rPr lang="en-US" dirty="0" smtClean="0"/>
              <a:t>Conservation expenditures (Fund 454)</a:t>
            </a:r>
          </a:p>
          <a:p>
            <a:pPr lvl="1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973175" y="4541906"/>
            <a:ext cx="5555756" cy="15269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 Cost</a:t>
            </a:r>
            <a:endParaRPr lang="en-US" dirty="0"/>
          </a:p>
        </p:txBody>
      </p:sp>
      <p:sp>
        <p:nvSpPr>
          <p:cNvPr id="27" name="Isosceles Triangle 7"/>
          <p:cNvSpPr/>
          <p:nvPr/>
        </p:nvSpPr>
        <p:spPr bwMode="auto">
          <a:xfrm>
            <a:off x="931206" y="2908092"/>
            <a:ext cx="5597725" cy="1654898"/>
          </a:xfrm>
          <a:custGeom>
            <a:avLst/>
            <a:gdLst>
              <a:gd name="connsiteX0" fmla="*/ 0 w 6380703"/>
              <a:gd name="connsiteY0" fmla="*/ 1773534 h 1773534"/>
              <a:gd name="connsiteX1" fmla="*/ 3190352 w 6380703"/>
              <a:gd name="connsiteY1" fmla="*/ 0 h 1773534"/>
              <a:gd name="connsiteX2" fmla="*/ 6380703 w 6380703"/>
              <a:gd name="connsiteY2" fmla="*/ 1773534 h 1773534"/>
              <a:gd name="connsiteX3" fmla="*/ 0 w 6380703"/>
              <a:gd name="connsiteY3" fmla="*/ 1773534 h 1773534"/>
              <a:gd name="connsiteX0" fmla="*/ 69532 w 6519767"/>
              <a:gd name="connsiteY0" fmla="*/ 1773534 h 1773534"/>
              <a:gd name="connsiteX1" fmla="*/ 3259884 w 6519767"/>
              <a:gd name="connsiteY1" fmla="*/ 0 h 1773534"/>
              <a:gd name="connsiteX2" fmla="*/ 6450235 w 6519767"/>
              <a:gd name="connsiteY2" fmla="*/ 1773534 h 1773534"/>
              <a:gd name="connsiteX3" fmla="*/ 69532 w 6519767"/>
              <a:gd name="connsiteY3" fmla="*/ 1773534 h 1773534"/>
              <a:gd name="connsiteX0" fmla="*/ 0 w 6450235"/>
              <a:gd name="connsiteY0" fmla="*/ 1773534 h 1773534"/>
              <a:gd name="connsiteX1" fmla="*/ 3190352 w 6450235"/>
              <a:gd name="connsiteY1" fmla="*/ 0 h 1773534"/>
              <a:gd name="connsiteX2" fmla="*/ 6380703 w 6450235"/>
              <a:gd name="connsiteY2" fmla="*/ 1773534 h 1773534"/>
              <a:gd name="connsiteX3" fmla="*/ 0 w 6450235"/>
              <a:gd name="connsiteY3" fmla="*/ 1773534 h 1773534"/>
              <a:gd name="connsiteX0" fmla="*/ 0 w 6380703"/>
              <a:gd name="connsiteY0" fmla="*/ 1773534 h 1773534"/>
              <a:gd name="connsiteX1" fmla="*/ 3190352 w 6380703"/>
              <a:gd name="connsiteY1" fmla="*/ 0 h 1773534"/>
              <a:gd name="connsiteX2" fmla="*/ 6380703 w 6380703"/>
              <a:gd name="connsiteY2" fmla="*/ 1773534 h 1773534"/>
              <a:gd name="connsiteX3" fmla="*/ 0 w 6380703"/>
              <a:gd name="connsiteY3" fmla="*/ 1773534 h 1773534"/>
              <a:gd name="connsiteX0" fmla="*/ 0 w 6472143"/>
              <a:gd name="connsiteY0" fmla="*/ 1773534 h 1864974"/>
              <a:gd name="connsiteX1" fmla="*/ 3190352 w 6472143"/>
              <a:gd name="connsiteY1" fmla="*/ 0 h 1864974"/>
              <a:gd name="connsiteX2" fmla="*/ 6472143 w 6472143"/>
              <a:gd name="connsiteY2" fmla="*/ 1864974 h 1864974"/>
              <a:gd name="connsiteX0" fmla="*/ 0 w 6381707"/>
              <a:gd name="connsiteY0" fmla="*/ 1773541 h 1794643"/>
              <a:gd name="connsiteX1" fmla="*/ 3190352 w 6381707"/>
              <a:gd name="connsiteY1" fmla="*/ 7 h 1794643"/>
              <a:gd name="connsiteX2" fmla="*/ 6381707 w 6381707"/>
              <a:gd name="connsiteY2" fmla="*/ 1794643 h 179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81707" h="1794643">
                <a:moveTo>
                  <a:pt x="0" y="1773541"/>
                </a:moveTo>
                <a:cubicBezTo>
                  <a:pt x="1839686" y="1256888"/>
                  <a:pt x="2126734" y="-3510"/>
                  <a:pt x="3190352" y="7"/>
                </a:cubicBezTo>
                <a:cubicBezTo>
                  <a:pt x="4253970" y="3524"/>
                  <a:pt x="4450581" y="1156405"/>
                  <a:pt x="6381707" y="1794643"/>
                </a:cubicBezTo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Peak Cost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07416" y="1750741"/>
            <a:ext cx="6071184" cy="4698428"/>
            <a:chOff x="5921682" y="3289753"/>
            <a:chExt cx="5850015" cy="2249789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6362285" y="3289754"/>
              <a:ext cx="8370" cy="2055968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Box 29"/>
            <p:cNvSpPr txBox="1"/>
            <p:nvPr/>
          </p:nvSpPr>
          <p:spPr>
            <a:xfrm rot="16200000">
              <a:off x="5422956" y="3788479"/>
              <a:ext cx="1362632" cy="365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  <a:latin typeface="Segoe UI Light" panose="020B0502040204020203" pitchFamily="34" charset="0"/>
                  <a:cs typeface="Segoe UI" panose="020B0502040204020203" pitchFamily="34" charset="0"/>
                </a:rPr>
                <a:t> Cost of System Capacity</a:t>
              </a: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flipH="1">
              <a:off x="6362285" y="5345722"/>
              <a:ext cx="5409412" cy="11728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TextBox 31"/>
            <p:cNvSpPr txBox="1"/>
            <p:nvPr/>
          </p:nvSpPr>
          <p:spPr>
            <a:xfrm>
              <a:off x="6278673" y="5345722"/>
              <a:ext cx="1681166" cy="19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  <a:latin typeface="Segoe UI Light" panose="020B0502040204020203" pitchFamily="34" charset="0"/>
                  <a:cs typeface="Segoe UI" panose="020B0502040204020203" pitchFamily="34" charset="0"/>
                </a:rPr>
                <a:t>January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442792" y="5345722"/>
              <a:ext cx="1328905" cy="19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chemeClr val="bg2">
                      <a:lumMod val="10000"/>
                    </a:schemeClr>
                  </a:solidFill>
                  <a:latin typeface="Segoe UI Light" panose="020B0502040204020203" pitchFamily="34" charset="0"/>
                  <a:cs typeface="Segoe UI" panose="020B0502040204020203" pitchFamily="34" charset="0"/>
                </a:rPr>
                <a:t>December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3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C8522"/>
                </a:solidFill>
              </a:rPr>
              <a:t>Existing Rates: </a:t>
            </a:r>
            <a:r>
              <a:rPr lang="en-US" sz="2800" b="0" dirty="0" smtClean="0"/>
              <a:t>Based on today’s environment, what changes should be considered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285747" y="1781071"/>
            <a:ext cx="3511686" cy="108055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Have the assumptions and objectives behind this rate structure changed?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285747" y="3111042"/>
            <a:ext cx="3511686" cy="80644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Should they be updated/refined?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85747" y="4166897"/>
            <a:ext cx="3511686" cy="80644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What are potential customer Impacts?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85747" y="5222752"/>
            <a:ext cx="3511686" cy="80644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What is the potential revenue (financial) risk?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999" y="1781071"/>
            <a:ext cx="7389311" cy="31922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0029" y="5121198"/>
            <a:ext cx="6958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  <a:cs typeface="Arial" pitchFamily="34" charset="0"/>
              </a:rPr>
              <a:t>Winter allocations are applied October through March. </a:t>
            </a:r>
          </a:p>
          <a:p>
            <a:r>
              <a:rPr lang="en-US" sz="1400" i="1" dirty="0" smtClean="0">
                <a:latin typeface="+mn-lt"/>
                <a:cs typeface="Arial" pitchFamily="34" charset="0"/>
              </a:rPr>
              <a:t>Summer allocations are applied April - September</a:t>
            </a:r>
          </a:p>
        </p:txBody>
      </p:sp>
    </p:spTree>
    <p:extLst>
      <p:ext uri="{BB962C8B-B14F-4D97-AF65-F5344CB8AC3E}">
        <p14:creationId xmlns:p14="http://schemas.microsoft.com/office/powerpoint/2010/main" val="662493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Monthly Fixed Charge: </a:t>
            </a:r>
            <a:r>
              <a:rPr lang="en-US" dirty="0" smtClean="0"/>
              <a:t>Increased recovery of fixed expenditures, increases charges in proportion to the customer impact on the system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641834"/>
              </p:ext>
            </p:extLst>
          </p:nvPr>
        </p:nvGraphicFramePr>
        <p:xfrm>
          <a:off x="508000" y="1657933"/>
          <a:ext cx="3891621" cy="34747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71600"/>
                <a:gridCol w="1206957"/>
                <a:gridCol w="1313064"/>
              </a:tblGrid>
              <a:tr h="731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Meter Size</a:t>
                      </a:r>
                      <a:endParaRPr lang="en-US" sz="18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Existing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effectLst/>
                        </a:rPr>
                        <a:t>Year 1</a:t>
                      </a:r>
                      <a:r>
                        <a:rPr lang="en-US" sz="1800" u="none" strike="noStrike" dirty="0" smtClean="0">
                          <a:effectLst/>
                        </a:rPr>
                        <a:t/>
                      </a:r>
                      <a:br>
                        <a:rPr lang="en-US" sz="1800" u="none" strike="noStrike" dirty="0" smtClean="0">
                          <a:effectLst/>
                        </a:rPr>
                      </a:br>
                      <a:r>
                        <a:rPr lang="en-US" sz="1800" u="none" strike="noStrike" dirty="0" err="1" smtClean="0">
                          <a:effectLst/>
                        </a:rPr>
                        <a:t>FYE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2018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1"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$17.48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$18.71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 1/2"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39.31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46.17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2"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58.73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69.70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3"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114.16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144.23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4"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172.45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254.07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6"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330.91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516.89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806473" y="1657933"/>
            <a:ext cx="2385527" cy="4490939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+mj-lt"/>
              </a:rPr>
              <a:t>Highlights:</a:t>
            </a:r>
            <a:br>
              <a:rPr lang="en-US" b="1" dirty="0" smtClean="0">
                <a:solidFill>
                  <a:schemeClr val="tx2"/>
                </a:solidFill>
                <a:latin typeface="+mj-lt"/>
              </a:rPr>
            </a:b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Increases to Fixed Charges are phased-in over 3 year period</a:t>
            </a:r>
          </a:p>
          <a:p>
            <a:pPr algn="ctr"/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Larger meter sizes increase to reflect costs associated with providing greater flow requirements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540441"/>
              </p:ext>
            </p:extLst>
          </p:nvPr>
        </p:nvGraphicFramePr>
        <p:xfrm>
          <a:off x="4399621" y="1657933"/>
          <a:ext cx="4947198" cy="34747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26327"/>
                <a:gridCol w="1206957"/>
                <a:gridCol w="1206957"/>
                <a:gridCol w="1206957"/>
              </a:tblGrid>
              <a:tr h="731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effectLst/>
                        </a:rPr>
                        <a:t>Year 2</a:t>
                      </a:r>
                      <a:r>
                        <a:rPr lang="en-US" sz="1800" b="0" i="1" u="none" strike="noStrike" baseline="0" dirty="0" smtClean="0">
                          <a:effectLst/>
                        </a:rPr>
                        <a:t/>
                      </a:r>
                      <a:br>
                        <a:rPr lang="en-US" sz="1800" b="0" i="1" u="none" strike="noStrike" baseline="0" dirty="0" smtClean="0">
                          <a:effectLst/>
                        </a:rPr>
                      </a:br>
                      <a:r>
                        <a:rPr lang="en-US" sz="1800" u="none" strike="noStrike" dirty="0" err="1" smtClean="0">
                          <a:effectLst/>
                        </a:rPr>
                        <a:t>FYE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2019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effectLst/>
                        </a:rPr>
                        <a:t>Year 3</a:t>
                      </a:r>
                      <a:br>
                        <a:rPr lang="en-US" sz="1800" b="0" i="1" u="none" strike="noStrike" dirty="0" smtClean="0">
                          <a:effectLst/>
                        </a:rPr>
                      </a:br>
                      <a:r>
                        <a:rPr lang="en-US" sz="1800" u="none" strike="noStrike" dirty="0" err="1" smtClean="0">
                          <a:effectLst/>
                        </a:rPr>
                        <a:t>FYE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2020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effectLst/>
                        </a:rPr>
                        <a:t>Year 4</a:t>
                      </a:r>
                      <a:br>
                        <a:rPr lang="en-US" sz="1800" b="0" i="1" u="none" strike="noStrike" dirty="0" smtClean="0">
                          <a:effectLst/>
                        </a:rPr>
                      </a:br>
                      <a:r>
                        <a:rPr lang="en-US" sz="1800" u="none" strike="noStrike" dirty="0" err="1" smtClean="0">
                          <a:effectLst/>
                        </a:rPr>
                        <a:t>FYE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2021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effectLst/>
                        </a:rPr>
                        <a:t>Year 5</a:t>
                      </a:r>
                      <a:r>
                        <a:rPr lang="en-US" sz="1800" b="0" i="1" u="none" strike="noStrike" dirty="0" smtClean="0">
                          <a:effectLst/>
                        </a:rPr>
                        <a:t/>
                      </a:r>
                      <a:br>
                        <a:rPr lang="en-US" sz="1800" b="0" i="1" u="none" strike="noStrike" dirty="0" smtClean="0">
                          <a:effectLst/>
                        </a:rPr>
                      </a:br>
                      <a:r>
                        <a:rPr lang="en-US" sz="1800" u="none" strike="noStrike" dirty="0" err="1" smtClean="0">
                          <a:effectLst/>
                        </a:rPr>
                        <a:t>FYE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2022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$21.53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$24.58</a:t>
                      </a:r>
                      <a:endParaRPr lang="en-US" sz="18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$26.19</a:t>
                      </a:r>
                      <a:endParaRPr lang="en-US" sz="18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$27.03</a:t>
                      </a: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53.11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60.63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64.62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66.69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80.18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91.54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97.55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100.68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165.92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189.40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201.85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208.32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292.26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333.63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355.56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366.96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594.58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678.74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723.34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746.54 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C8522"/>
                </a:solidFill>
              </a:rPr>
              <a:t>Rate Alternatives: </a:t>
            </a:r>
            <a:r>
              <a:rPr lang="en-US" dirty="0" smtClean="0"/>
              <a:t>Both alternatives simplify the structure by eliminating two special conditions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508000" y="1524000"/>
          <a:ext cx="11176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12800" y="5765800"/>
            <a:ext cx="967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Uniform or a Two-Tier structure, eliminates the need to define and expand Tier 2 allotments to match either large lot or seasonal needs. </a:t>
            </a:r>
          </a:p>
        </p:txBody>
      </p:sp>
    </p:spTree>
    <p:extLst>
      <p:ext uri="{BB962C8B-B14F-4D97-AF65-F5344CB8AC3E}">
        <p14:creationId xmlns:p14="http://schemas.microsoft.com/office/powerpoint/2010/main" val="8973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C920EE5-F3FC-40F7-9E48-B4E795730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69F17DE-9444-467C-B590-0F0BECFE8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Rate Considerations:</a:t>
            </a:r>
            <a:r>
              <a:rPr lang="en-US" dirty="0" smtClean="0"/>
              <a:t> Various alternatives were developed to meet key 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Objective:</a:t>
            </a:r>
            <a:r>
              <a:rPr lang="en-US" dirty="0" smtClean="0">
                <a:solidFill>
                  <a:schemeClr val="tx1"/>
                </a:solidFill>
              </a:rPr>
              <a:t> S</a:t>
            </a:r>
            <a:r>
              <a:rPr lang="en-US" dirty="0" smtClean="0"/>
              <a:t>implify the rate structure to improve customer understanding. Have rates reflect current demand conditions and cost of service requirements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Challenges: </a:t>
            </a:r>
          </a:p>
          <a:p>
            <a:pPr lvl="1"/>
            <a:r>
              <a:rPr lang="en-US" dirty="0" smtClean="0"/>
              <a:t>Water usage patterns have changed since previous study</a:t>
            </a:r>
          </a:p>
          <a:p>
            <a:pPr lvl="1"/>
            <a:r>
              <a:rPr lang="en-US" dirty="0" smtClean="0"/>
              <a:t>Elimination of tiers has a greater impact on low volume customers</a:t>
            </a:r>
          </a:p>
          <a:p>
            <a:pPr lvl="1"/>
            <a:r>
              <a:rPr lang="en-US" dirty="0" smtClean="0"/>
              <a:t>Compression of tier pricing has greater impact of low volume customers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Recommendation: </a:t>
            </a:r>
          </a:p>
          <a:p>
            <a:pPr lvl="1"/>
            <a:r>
              <a:rPr lang="en-US" dirty="0" smtClean="0"/>
              <a:t>Reduce from three to two tiers (For Single-Family)</a:t>
            </a:r>
          </a:p>
          <a:p>
            <a:pPr lvl="1"/>
            <a:r>
              <a:rPr lang="en-US" dirty="0" smtClean="0"/>
              <a:t>Implement uniform rates (varied by customer class) for remaining classes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85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Two-Tiers: </a:t>
            </a:r>
            <a:r>
              <a:rPr lang="en-US" dirty="0" smtClean="0"/>
              <a:t>Elimination of existing 3rd tier allows significant simplification of the rate structure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737829"/>
              </p:ext>
            </p:extLst>
          </p:nvPr>
        </p:nvGraphicFramePr>
        <p:xfrm>
          <a:off x="508000" y="1524000"/>
          <a:ext cx="4297680" cy="41148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11680"/>
                <a:gridCol w="1097280"/>
                <a:gridCol w="118872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Existing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effectLst/>
                        </a:rPr>
                        <a:t>Year 1</a:t>
                      </a:r>
                      <a:r>
                        <a:rPr lang="en-US" sz="1800" u="none" strike="noStrike" dirty="0" smtClean="0">
                          <a:effectLst/>
                        </a:rPr>
                        <a:t/>
                      </a:r>
                      <a:br>
                        <a:rPr lang="en-US" sz="1800" u="none" strike="noStrike" dirty="0" smtClean="0">
                          <a:effectLst/>
                        </a:rPr>
                      </a:br>
                      <a:r>
                        <a:rPr lang="en-US" sz="1800" u="none" strike="noStrike" dirty="0" err="1" smtClean="0">
                          <a:effectLst/>
                        </a:rPr>
                        <a:t>FYE</a:t>
                      </a:r>
                      <a:r>
                        <a:rPr lang="en-US" sz="1800" u="none" strike="noStrike" dirty="0" smtClean="0">
                          <a:effectLst/>
                        </a:rPr>
                        <a:t> 2018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SFR - Tier </a:t>
                      </a:r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$2.86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 $3.86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SFR -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Tier </a:t>
                      </a:r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$4.68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$4.72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SFR - Tier </a:t>
                      </a:r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$10.06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MFR</a:t>
                      </a:r>
                      <a:r>
                        <a:rPr lang="en-US" sz="1800" u="none" strike="noStrike" dirty="0" smtClean="0">
                          <a:effectLst/>
                        </a:rPr>
                        <a:t> - Tier </a:t>
                      </a:r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$2.86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$3.99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MFR</a:t>
                      </a:r>
                      <a:r>
                        <a:rPr lang="en-US" sz="1800" u="none" strike="noStrike" dirty="0" smtClean="0">
                          <a:effectLst/>
                        </a:rPr>
                        <a:t> - Tier </a:t>
                      </a:r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$4.68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MFR</a:t>
                      </a:r>
                      <a:r>
                        <a:rPr lang="en-US" sz="1800" u="none" strike="noStrike" dirty="0" smtClean="0">
                          <a:effectLst/>
                        </a:rPr>
                        <a:t> - Tier </a:t>
                      </a:r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$10.06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Commercial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$4.00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$4.00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Potable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Irr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-</a:t>
                      </a:r>
                      <a:r>
                        <a:rPr lang="en-US" sz="1800" u="none" strike="noStrike" dirty="0" smtClean="0">
                          <a:effectLst/>
                        </a:rPr>
                        <a:t> Tier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$2.86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$4.61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Potable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Irr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-</a:t>
                      </a:r>
                      <a:r>
                        <a:rPr lang="en-US" sz="1800" u="none" strike="noStrike" dirty="0" smtClean="0">
                          <a:effectLst/>
                        </a:rPr>
                        <a:t> Tier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$4.68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Potable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Irr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-</a:t>
                      </a:r>
                      <a:r>
                        <a:rPr lang="en-US" sz="1800" u="none" strike="noStrike" dirty="0" smtClean="0">
                          <a:effectLst/>
                        </a:rPr>
                        <a:t> Tier 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$10.06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962874"/>
              </p:ext>
            </p:extLst>
          </p:nvPr>
        </p:nvGraphicFramePr>
        <p:xfrm>
          <a:off x="4805680" y="1524000"/>
          <a:ext cx="4754880" cy="411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88720"/>
                <a:gridCol w="1188720"/>
                <a:gridCol w="1188720"/>
                <a:gridCol w="118872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effectLst/>
                        </a:rPr>
                        <a:t>Year 2</a:t>
                      </a:r>
                      <a:r>
                        <a:rPr lang="en-US" sz="1800" b="0" i="1" u="none" strike="noStrike" baseline="0" dirty="0" smtClean="0">
                          <a:effectLst/>
                        </a:rPr>
                        <a:t/>
                      </a:r>
                      <a:br>
                        <a:rPr lang="en-US" sz="1800" b="0" i="1" u="none" strike="noStrike" baseline="0" dirty="0" smtClean="0">
                          <a:effectLst/>
                        </a:rPr>
                      </a:br>
                      <a:r>
                        <a:rPr lang="en-US" sz="1800" u="none" strike="noStrike" dirty="0" err="1" smtClean="0">
                          <a:effectLst/>
                        </a:rPr>
                        <a:t>FYE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2019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effectLst/>
                        </a:rPr>
                        <a:t>Year 3</a:t>
                      </a:r>
                      <a:br>
                        <a:rPr lang="en-US" sz="1800" b="0" i="1" u="none" strike="noStrike" dirty="0" smtClean="0">
                          <a:effectLst/>
                        </a:rPr>
                      </a:br>
                      <a:r>
                        <a:rPr lang="en-US" sz="1800" u="none" strike="noStrike" dirty="0" err="1" smtClean="0">
                          <a:effectLst/>
                        </a:rPr>
                        <a:t>FYE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2020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effectLst/>
                        </a:rPr>
                        <a:t>Year 4</a:t>
                      </a:r>
                      <a:r>
                        <a:rPr lang="en-US" sz="1800" u="none" strike="noStrike" dirty="0" smtClean="0">
                          <a:effectLst/>
                        </a:rPr>
                        <a:t/>
                      </a:r>
                      <a:br>
                        <a:rPr lang="en-US" sz="1800" u="none" strike="noStrike" dirty="0" smtClean="0">
                          <a:effectLst/>
                        </a:rPr>
                      </a:br>
                      <a:r>
                        <a:rPr lang="en-US" sz="1800" u="none" strike="noStrike" dirty="0" err="1" smtClean="0">
                          <a:effectLst/>
                        </a:rPr>
                        <a:t>FYE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2021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effectLst/>
                        </a:rPr>
                        <a:t>Year 5</a:t>
                      </a:r>
                      <a:br>
                        <a:rPr lang="en-US" sz="1800" b="0" i="1" u="none" strike="noStrike" dirty="0" smtClean="0">
                          <a:effectLst/>
                        </a:rPr>
                      </a:br>
                      <a:r>
                        <a:rPr lang="en-US" sz="1800" u="none" strike="noStrike" dirty="0" err="1" smtClean="0">
                          <a:effectLst/>
                        </a:rPr>
                        <a:t>FYE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2022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 $4.04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 $4.24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smtClean="0">
                          <a:effectLst/>
                        </a:rPr>
                        <a:t> $4.35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 $4.40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$5.03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$5.37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$5.55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$5.64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Tier 3 eliminated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$4.18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$4.40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$4.52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$4.58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81000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Transitioned</a:t>
                      </a:r>
                      <a:r>
                        <a:rPr lang="en-US" sz="1800" b="0" i="1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to Uniform Rate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$4.20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$4.43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$4.55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$4.60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$4.97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$5.38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$5.56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$5.66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81000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Transitioned</a:t>
                      </a:r>
                      <a:r>
                        <a:rPr lang="en-US" sz="1800" b="0" i="1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to Uniform Rate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u="none" strike="noStrike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9806473" y="1657933"/>
            <a:ext cx="2385527" cy="4490939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+mj-lt"/>
              </a:rPr>
              <a:t>Highlights:</a:t>
            </a:r>
            <a:br>
              <a:rPr lang="en-US" b="1" dirty="0" smtClean="0">
                <a:solidFill>
                  <a:schemeClr val="tx2"/>
                </a:solidFill>
                <a:latin typeface="+mj-lt"/>
              </a:rPr>
            </a:b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Tier 2 designed to reflect cost of peaking related assets + Conservation</a:t>
            </a:r>
          </a:p>
          <a:p>
            <a:pPr algn="ctr"/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All remaining classes have blended cost of water (uniform) that varies based on class peak</a:t>
            </a:r>
          </a:p>
        </p:txBody>
      </p:sp>
    </p:spTree>
    <p:extLst>
      <p:ext uri="{BB962C8B-B14F-4D97-AF65-F5344CB8AC3E}">
        <p14:creationId xmlns:p14="http://schemas.microsoft.com/office/powerpoint/2010/main" val="267794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Uniform Rates:</a:t>
            </a:r>
            <a:r>
              <a:rPr lang="en-US" dirty="0" smtClean="0"/>
              <a:t> Further simplifies the rate structure by allocating peaking and conservation costs to all users, rather than higher users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074153"/>
              </p:ext>
            </p:extLst>
          </p:nvPr>
        </p:nvGraphicFramePr>
        <p:xfrm>
          <a:off x="508000" y="1524000"/>
          <a:ext cx="9052560" cy="41148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11680"/>
                <a:gridCol w="1097280"/>
                <a:gridCol w="1188720"/>
                <a:gridCol w="1188720"/>
                <a:gridCol w="1188720"/>
                <a:gridCol w="1188720"/>
                <a:gridCol w="118872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Existing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effectLst/>
                        </a:rPr>
                        <a:t>Year 1</a:t>
                      </a:r>
                      <a:r>
                        <a:rPr lang="en-US" sz="1800" u="none" strike="noStrike" dirty="0" smtClean="0">
                          <a:effectLst/>
                        </a:rPr>
                        <a:t/>
                      </a:r>
                      <a:br>
                        <a:rPr lang="en-US" sz="1800" u="none" strike="noStrike" dirty="0" smtClean="0">
                          <a:effectLst/>
                        </a:rPr>
                      </a:br>
                      <a:r>
                        <a:rPr lang="en-US" sz="1800" u="none" strike="noStrike" dirty="0" err="1" smtClean="0">
                          <a:effectLst/>
                        </a:rPr>
                        <a:t>FYE</a:t>
                      </a:r>
                      <a:r>
                        <a:rPr lang="en-US" sz="1800" u="none" strike="noStrike" dirty="0" smtClean="0">
                          <a:effectLst/>
                        </a:rPr>
                        <a:t> 2018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effectLst/>
                        </a:rPr>
                        <a:t>Year 2</a:t>
                      </a:r>
                      <a:r>
                        <a:rPr lang="en-US" sz="1800" b="0" i="1" u="none" strike="noStrike" baseline="0" dirty="0" smtClean="0">
                          <a:effectLst/>
                        </a:rPr>
                        <a:t/>
                      </a:r>
                      <a:br>
                        <a:rPr lang="en-US" sz="1800" b="0" i="1" u="none" strike="noStrike" baseline="0" dirty="0" smtClean="0">
                          <a:effectLst/>
                        </a:rPr>
                      </a:br>
                      <a:r>
                        <a:rPr lang="en-US" sz="1800" u="none" strike="noStrike" dirty="0" err="1" smtClean="0">
                          <a:effectLst/>
                        </a:rPr>
                        <a:t>FYE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2019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effectLst/>
                        </a:rPr>
                        <a:t>Year 3</a:t>
                      </a:r>
                      <a:br>
                        <a:rPr lang="en-US" sz="1800" b="0" i="1" u="none" strike="noStrike" dirty="0" smtClean="0">
                          <a:effectLst/>
                        </a:rPr>
                      </a:br>
                      <a:r>
                        <a:rPr lang="en-US" sz="1800" u="none" strike="noStrike" dirty="0" err="1" smtClean="0">
                          <a:effectLst/>
                        </a:rPr>
                        <a:t>FYE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2020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effectLst/>
                        </a:rPr>
                        <a:t>Year 4</a:t>
                      </a:r>
                      <a:r>
                        <a:rPr lang="en-US" sz="1800" u="none" strike="noStrike" dirty="0" smtClean="0">
                          <a:effectLst/>
                        </a:rPr>
                        <a:t/>
                      </a:r>
                      <a:br>
                        <a:rPr lang="en-US" sz="1800" u="none" strike="noStrike" dirty="0" smtClean="0">
                          <a:effectLst/>
                        </a:rPr>
                      </a:br>
                      <a:r>
                        <a:rPr lang="en-US" sz="1800" u="none" strike="noStrike" dirty="0" err="1" smtClean="0">
                          <a:effectLst/>
                        </a:rPr>
                        <a:t>FYE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2021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effectLst/>
                        </a:rPr>
                        <a:t>Year 5</a:t>
                      </a:r>
                      <a:br>
                        <a:rPr lang="en-US" sz="1800" b="0" i="1" u="none" strike="noStrike" dirty="0" smtClean="0">
                          <a:effectLst/>
                        </a:rPr>
                      </a:br>
                      <a:r>
                        <a:rPr lang="en-US" sz="1800" u="none" strike="noStrike" dirty="0" err="1" smtClean="0">
                          <a:effectLst/>
                        </a:rPr>
                        <a:t>FYE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2022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SFR - Tier </a:t>
                      </a:r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$2.86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$4.12 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$4.34 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$4.58 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$4.71 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$4.77 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SFR -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Tier </a:t>
                      </a:r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$4.68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gridSpan="5"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Transitioned</a:t>
                      </a:r>
                      <a:r>
                        <a:rPr lang="en-US" sz="1800" b="0" i="1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to Uniform Rate</a:t>
                      </a:r>
                      <a:endParaRPr lang="en-US" sz="1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SFR - Tier </a:t>
                      </a:r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$10.06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5"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MFR</a:t>
                      </a:r>
                      <a:r>
                        <a:rPr lang="en-US" sz="1800" u="none" strike="noStrike" dirty="0" smtClean="0">
                          <a:effectLst/>
                        </a:rPr>
                        <a:t> - Tier </a:t>
                      </a:r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$2.86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$3.99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$4.18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$4.40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$4.52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$4.58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MFR</a:t>
                      </a:r>
                      <a:r>
                        <a:rPr lang="en-US" sz="1800" u="none" strike="noStrike" dirty="0" smtClean="0">
                          <a:effectLst/>
                        </a:rPr>
                        <a:t> - Tier </a:t>
                      </a:r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$4.68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gridSpan="5"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Transitioned</a:t>
                      </a:r>
                      <a:r>
                        <a:rPr lang="en-US" sz="1800" b="0" i="1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to Uniform Rate</a:t>
                      </a:r>
                      <a:endParaRPr lang="en-US" sz="1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MFR</a:t>
                      </a:r>
                      <a:r>
                        <a:rPr lang="en-US" sz="1800" u="none" strike="noStrike" dirty="0" smtClean="0">
                          <a:effectLst/>
                        </a:rPr>
                        <a:t> - Tier </a:t>
                      </a:r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$10.06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5"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Commercial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$4.00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$4.00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$4.20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$4.43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$4.55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$4.60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Potable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Irr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-</a:t>
                      </a:r>
                      <a:r>
                        <a:rPr lang="en-US" sz="1800" u="none" strike="noStrike" dirty="0" smtClean="0">
                          <a:effectLst/>
                        </a:rPr>
                        <a:t> Tier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$2.86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$4.61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$4.97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$5.38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$5.56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$5.66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Potable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Irr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-</a:t>
                      </a:r>
                      <a:r>
                        <a:rPr lang="en-US" sz="1800" u="none" strike="noStrike" dirty="0" smtClean="0">
                          <a:effectLst/>
                        </a:rPr>
                        <a:t> Tier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$4.68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gridSpan="5"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Transitioned</a:t>
                      </a:r>
                      <a:r>
                        <a:rPr lang="en-US" sz="1800" b="0" i="1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to Uniform Rate</a:t>
                      </a:r>
                      <a:endParaRPr lang="en-US" sz="1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Potable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Irr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-</a:t>
                      </a:r>
                      <a:r>
                        <a:rPr lang="en-US" sz="1800" u="none" strike="noStrike" dirty="0" smtClean="0">
                          <a:effectLst/>
                        </a:rPr>
                        <a:t> Tier 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$10.06 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5" v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806473" y="1657933"/>
            <a:ext cx="2385527" cy="4490939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+mj-lt"/>
              </a:rPr>
              <a:t>Highlights:</a:t>
            </a:r>
            <a:br>
              <a:rPr lang="en-US" b="1" dirty="0" smtClean="0">
                <a:solidFill>
                  <a:schemeClr val="tx2"/>
                </a:solidFill>
                <a:latin typeface="+mj-lt"/>
              </a:rPr>
            </a:b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All classes have blended cost of water (uniform) that varies based on class peak</a:t>
            </a:r>
          </a:p>
        </p:txBody>
      </p:sp>
    </p:spTree>
    <p:extLst>
      <p:ext uri="{BB962C8B-B14F-4D97-AF65-F5344CB8AC3E}">
        <p14:creationId xmlns:p14="http://schemas.microsoft.com/office/powerpoint/2010/main" val="36253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5025" y="2493780"/>
            <a:ext cx="8734763" cy="12230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10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" panose="020B0606020104020203" pitchFamily="34" charset="0"/>
              </a:rPr>
              <a:t>Revenue Requirement</a:t>
            </a:r>
            <a:endParaRPr lang="en-US" sz="1400" i="1" spc="-1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w Cen MT Condensed" panose="020B06060201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Adjustments necessary to cover forecasted operating and capital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06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ollo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5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anst521 BT" pitchFamily="3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2">
                <a:lumMod val="10000"/>
              </a:scheme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9933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rollo2016" id="{DC33A0F3-51CD-40C1-A488-FA205CFAB47E}" vid="{AC94BA96-0688-465A-B6DF-9B01B33C87A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Carollo2016</Template>
  <TotalTime>100704</TotalTime>
  <Words>2675</Words>
  <Application>Microsoft Office PowerPoint</Application>
  <PresentationFormat>Widescreen</PresentationFormat>
  <Paragraphs>560</Paragraphs>
  <Slides>61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80" baseType="lpstr">
      <vt:lpstr>Arial</vt:lpstr>
      <vt:lpstr>Calibri</vt:lpstr>
      <vt:lpstr>Calibri Light</vt:lpstr>
      <vt:lpstr>Cambria Math</vt:lpstr>
      <vt:lpstr>Century Gothic</vt:lpstr>
      <vt:lpstr>Humanst521 BT</vt:lpstr>
      <vt:lpstr>Palatino Linotype</vt:lpstr>
      <vt:lpstr>Segoe UI</vt:lpstr>
      <vt:lpstr>Segoe UI Light</vt:lpstr>
      <vt:lpstr>Segoe UI Semibold</vt:lpstr>
      <vt:lpstr>Segoe UI Semilight</vt:lpstr>
      <vt:lpstr>Swis721 Cn BT</vt:lpstr>
      <vt:lpstr>Tahoma</vt:lpstr>
      <vt:lpstr>Times</vt:lpstr>
      <vt:lpstr>Tw Cen MT</vt:lpstr>
      <vt:lpstr>Tw Cen MT Condensed</vt:lpstr>
      <vt:lpstr>Verdana</vt:lpstr>
      <vt:lpstr>Wingdings</vt:lpstr>
      <vt:lpstr>Carollo2016</vt:lpstr>
      <vt:lpstr>Water Cost of Service &amp; Rate Study</vt:lpstr>
      <vt:lpstr>Today’s Workshop: Present findings and solicit Council input on rate design and fiscal policy considerations</vt:lpstr>
      <vt:lpstr>For Consideration: Proposed fiscal and rate recommendations based on extensive rate review</vt:lpstr>
      <vt:lpstr>Rates calculated given  “Balanced” revenue forecast</vt:lpstr>
      <vt:lpstr>Rate Alternatives: Based on outlined objectives, Carollo reviewed various potential rate designs</vt:lpstr>
      <vt:lpstr>Monthly Fixed Charge: Increased recovery of fixed expenditures, increases charges in proportion to the customer impact on the system</vt:lpstr>
      <vt:lpstr>Two-Tiers: Elimination of existing 3rd tier allows significant simplification of the rate structure</vt:lpstr>
      <vt:lpstr>Uniform Rates: Further simplifies the rate structure by allocating peaking and conservation costs to all users, rather than higher users </vt:lpstr>
      <vt:lpstr>Adjustments necessary to cover forecasted operating and capital needs</vt:lpstr>
      <vt:lpstr>Balanced Increases: Balances customer impact with need to increase reserves for operational flexibility</vt:lpstr>
      <vt:lpstr>PowerPoint Presentation</vt:lpstr>
      <vt:lpstr>Next Steps: Following input tonight, rates will be presented again on July 21st to initiate the Proposition 218 process</vt:lpstr>
      <vt:lpstr>Policy Consideration Recommendations</vt:lpstr>
      <vt:lpstr>PowerPoint Presentation</vt:lpstr>
      <vt:lpstr>PowerPoint Presentation</vt:lpstr>
      <vt:lpstr>Forecast Alternatives: Various financial scenarios have been developed to balance financial stability and customer impacts</vt:lpstr>
      <vt:lpstr>Extended Increases: While providing the lowest immediate customer impact, limited reserves may handcuff operations and capital program</vt:lpstr>
      <vt:lpstr>Financial Needs Assessment: Revenues need to increase to cover expenses and fund reserves</vt:lpstr>
      <vt:lpstr>Falling Water Demands: Significantly impacts the City’s ability to fund operations and maintain existing rate levels</vt:lpstr>
      <vt:lpstr>Consideration #1: Increase Fixed Cost recovery</vt:lpstr>
      <vt:lpstr>Water Fixed vs Variable: Revenues that more closely reflect expenditures can limit revenue risk</vt:lpstr>
      <vt:lpstr>Consideration #2: Implement a purchased water pass-through</vt:lpstr>
      <vt:lpstr>Consideration #3: Adoption of Demand Management Rates</vt:lpstr>
      <vt:lpstr>If baseline demands are not realized, decreasing demands drive need for additional rate increases in the short-term</vt:lpstr>
      <vt:lpstr>How do we fund water operations?</vt:lpstr>
      <vt:lpstr>Revenue Requirement: Forecasts expenditures and defines necessary revenue levels</vt:lpstr>
      <vt:lpstr>Forecast Alternatives: Various financial scenarios have been developed to balance financial stability and customer impacts</vt:lpstr>
      <vt:lpstr>Consideration #4: 5-Year Rate forecast, rather than year by year</vt:lpstr>
      <vt:lpstr>Tiered Rates or Uniform Rates</vt:lpstr>
      <vt:lpstr>Rate Alternatives: Based on outlined objectives, Carollo reviewed various potential rate designs</vt:lpstr>
      <vt:lpstr>Tiered vs. Uniform: Where uniform rates blend infrastructure costs, tiered rates decouple base and peak related costs and apportions them to those who peak</vt:lpstr>
      <vt:lpstr>FY’ 18 Rate Design: Two structures offer cost recovery under the “balanced” alternative </vt:lpstr>
      <vt:lpstr>Rate Design: Additional rate structure changes consideration</vt:lpstr>
      <vt:lpstr>Recap of Policy Considerations</vt:lpstr>
      <vt:lpstr>For Discussion Purposes - Preliminary</vt:lpstr>
      <vt:lpstr>SFR Bill Impacts: Impacts usage and meter size</vt:lpstr>
      <vt:lpstr>MFR Bill Impacts: Impacts usage, meter size, and dwelling units</vt:lpstr>
      <vt:lpstr>Commercial Bill Impacts: Impacts usage and meter size</vt:lpstr>
      <vt:lpstr>Potable Irrigation Bill Impacts: Impacts will vary by usage, meter size, season, and irrigable area</vt:lpstr>
      <vt:lpstr>PowerPoint Presentation</vt:lpstr>
      <vt:lpstr>Assumptions: As multiple considerations were presented, the following preliminary bill impacts assume the following…</vt:lpstr>
      <vt:lpstr>PowerPoint Presentation</vt:lpstr>
      <vt:lpstr>Cost of Service Analysis: Step-by-Step approach to developing sound and defensible rates</vt:lpstr>
      <vt:lpstr>Adjusting to the New Normal: Key considerations and changes to system costs necessitate review of existing rates and charges</vt:lpstr>
      <vt:lpstr>Revenue Impacts: Existing 3 tier design leaves the City susceptible to changes in demands</vt:lpstr>
      <vt:lpstr>PowerPoint Presentation</vt:lpstr>
      <vt:lpstr>Policy Considerations: Each concept is aimed at meeting outlined objectives</vt:lpstr>
      <vt:lpstr>PowerPoint Presentation</vt:lpstr>
      <vt:lpstr>PowerPoint Presentation</vt:lpstr>
      <vt:lpstr>Pass Through: Would provide automatic cost recovery of future water supply cost increases</vt:lpstr>
      <vt:lpstr>Pass Through: Would provide automatic cost recovery of future water supply cost increases</vt:lpstr>
      <vt:lpstr>PowerPoint Presentation</vt:lpstr>
      <vt:lpstr>Demand Reduction Rates: Provide cost recovery under various demands</vt:lpstr>
      <vt:lpstr>Demand Reduction Rates: Provide greater cost recovery flexibility under future demand conditions  </vt:lpstr>
      <vt:lpstr>&amp; Cost of Service Implications</vt:lpstr>
      <vt:lpstr>Various Peaking Profiles: Each customer class demonstrates different usage and seasonal behavior</vt:lpstr>
      <vt:lpstr>System Peaking: Costs are allocated to each customer class based on its use realized demand characteristics</vt:lpstr>
      <vt:lpstr>Peak Costs: Includes costs that are deemed related to system peaking or water use inefficiencies</vt:lpstr>
      <vt:lpstr>Existing Rates: Based on today’s environment, what changes should be considered</vt:lpstr>
      <vt:lpstr>Rate Alternatives: Both alternatives simplify the structure by eliminating two special conditions</vt:lpstr>
      <vt:lpstr>Rate Considerations: Various alternatives were developed to meet key objectives</vt:lpstr>
    </vt:vector>
  </TitlesOfParts>
  <Company>Carollo Engineers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Pierce Rossum</dc:creator>
  <cp:lastModifiedBy>Rendina, Tom</cp:lastModifiedBy>
  <cp:revision>1173</cp:revision>
  <cp:lastPrinted>2016-03-18T20:21:04Z</cp:lastPrinted>
  <dcterms:created xsi:type="dcterms:W3CDTF">2011-08-25T16:46:39Z</dcterms:created>
  <dcterms:modified xsi:type="dcterms:W3CDTF">2017-06-05T23:54:57Z</dcterms:modified>
</cp:coreProperties>
</file>